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7"/>
  </p:notesMasterIdLst>
  <p:handoutMasterIdLst>
    <p:handoutMasterId r:id="rId28"/>
  </p:handoutMasterIdLst>
  <p:sldIdLst>
    <p:sldId id="292" r:id="rId2"/>
    <p:sldId id="256" r:id="rId3"/>
    <p:sldId id="290" r:id="rId4"/>
    <p:sldId id="291" r:id="rId5"/>
    <p:sldId id="258" r:id="rId6"/>
    <p:sldId id="257" r:id="rId7"/>
    <p:sldId id="259" r:id="rId8"/>
    <p:sldId id="260" r:id="rId9"/>
    <p:sldId id="261" r:id="rId10"/>
    <p:sldId id="266" r:id="rId11"/>
    <p:sldId id="268" r:id="rId12"/>
    <p:sldId id="274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82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Chirico, Global Problems, Global Solutions, 1e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383D3-FE4C-4F3D-90E3-3B87E31008DE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8ABEB-775F-4A51-87F3-20CAFB5F8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102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Chirico, Global Problems, Global Solutions, 1e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DB83C-73FF-4688-9310-AA9EF7399615}" type="datetimeFigureOut">
              <a:rPr lang="en-US" smtClean="0"/>
              <a:pPr/>
              <a:t>12/21/2019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DE90D-33B5-4683-8231-B04DC1E46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634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 the sociological imagination.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4209442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 mechanical</a:t>
            </a:r>
            <a:r>
              <a:rPr lang="en-US" baseline="0" dirty="0"/>
              <a:t> and organic solidarity.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2179337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 verstehen.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3012248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</a:t>
            </a:r>
            <a:r>
              <a:rPr lang="en-US" baseline="0" dirty="0"/>
              <a:t> The Iron Cage.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2227250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Notes: Break the class into 5 groups. Assign each group one scape and ask them, as a group, to define their respective</a:t>
            </a:r>
            <a:r>
              <a:rPr lang="en-US" baseline="0" dirty="0"/>
              <a:t> </a:t>
            </a:r>
            <a:r>
              <a:rPr lang="en-US" baseline="0" dirty="0" err="1"/>
              <a:t>scapes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2146316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 strong ties and weak ties.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1448820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</a:t>
            </a:r>
            <a:r>
              <a:rPr lang="en-US" baseline="0" dirty="0"/>
              <a:t> Encourage students to share their own personal problems that are part of a broader public issue.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306290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30340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 the concept of life chances.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1762242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Define</a:t>
            </a:r>
            <a:r>
              <a:rPr lang="en-US" baseline="0" dirty="0"/>
              <a:t> the difference between income and wealth.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3084081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1995184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Notes: Ask students if they agree or disagree with Marx’s assertion that religion is the opiate of the masses.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723399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3617430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Instructor Note: Ask students to define manifest and latent functions, as well as provide examples of each.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Chirico, Global Problems, Global Solutions, 1e</a:t>
            </a:r>
          </a:p>
        </p:txBody>
      </p:sp>
    </p:spTree>
    <p:extLst>
      <p:ext uri="{BB962C8B-B14F-4D97-AF65-F5344CB8AC3E}">
        <p14:creationId xmlns:p14="http://schemas.microsoft.com/office/powerpoint/2010/main" val="30936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_desig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52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no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0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3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178120"/>
            <a:ext cx="3886200" cy="4163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78119"/>
            <a:ext cx="3886200" cy="4163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76581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10240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37339"/>
            <a:ext cx="3868340" cy="34064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102398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37327"/>
            <a:ext cx="3887391" cy="34064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3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1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9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6581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178121"/>
            <a:ext cx="7886700" cy="4152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D946-E7D0-4C3E-B7E1-743F98E8F7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0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5938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88925" algn="l" defTabSz="914400" rtl="0" eaLnBrk="1" latinLnBrk="0" hangingPunct="1">
        <a:lnSpc>
          <a:spcPct val="10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4263" indent="-279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873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\\server-chk\COPYEDITING\ANCILLARIES\01_SGUS\2019\Chirico\Chirico 1e CE\02_Pre-Edited\9781506347783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486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for Studying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perspectives from which sociologists view the social world</a:t>
            </a:r>
          </a:p>
          <a:p>
            <a:pPr lvl="1"/>
            <a:r>
              <a:rPr lang="en-US" b="1" dirty="0"/>
              <a:t>Marx, Durkheim, </a:t>
            </a:r>
            <a:r>
              <a:rPr lang="en-US" dirty="0"/>
              <a:t>and </a:t>
            </a:r>
            <a:r>
              <a:rPr lang="en-US" b="1" dirty="0"/>
              <a:t>Weber</a:t>
            </a:r>
          </a:p>
          <a:p>
            <a:pPr lvl="2"/>
            <a:r>
              <a:rPr lang="en-US" dirty="0"/>
              <a:t>Conflict theory, structural functionalism, and symbolic </a:t>
            </a:r>
            <a:r>
              <a:rPr lang="en-US" dirty="0" err="1"/>
              <a:t>interactionism</a:t>
            </a:r>
            <a:endParaRPr lang="en-US" dirty="0"/>
          </a:p>
          <a:p>
            <a:r>
              <a:rPr lang="en-US" dirty="0"/>
              <a:t>Based on the work of Marx, </a:t>
            </a:r>
            <a:r>
              <a:rPr lang="en-US" b="1" dirty="0"/>
              <a:t>conflict theorists </a:t>
            </a:r>
            <a:r>
              <a:rPr lang="en-US" dirty="0"/>
              <a:t>center their analyses on competition for and differences in power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bourgeoisie</a:t>
            </a:r>
            <a:r>
              <a:rPr lang="en-US" dirty="0"/>
              <a:t> and the </a:t>
            </a:r>
            <a:r>
              <a:rPr lang="en-US" b="1" dirty="0"/>
              <a:t>proletariats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65865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for Studying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theory and the forces of production</a:t>
            </a:r>
          </a:p>
          <a:p>
            <a:pPr lvl="1"/>
            <a:r>
              <a:rPr lang="en-US" dirty="0"/>
              <a:t>The bourgeoisie control all institutions in society</a:t>
            </a:r>
          </a:p>
          <a:p>
            <a:pPr lvl="2"/>
            <a:r>
              <a:rPr lang="en-US" dirty="0"/>
              <a:t>They oppress, exploit, and alienate proletariats </a:t>
            </a:r>
          </a:p>
          <a:p>
            <a:pPr lvl="1"/>
            <a:r>
              <a:rPr lang="en-US" dirty="0"/>
              <a:t>The bourgeoisie may use religion to “dupe” the oppressed</a:t>
            </a:r>
          </a:p>
          <a:p>
            <a:pPr lvl="2"/>
            <a:r>
              <a:rPr lang="en-US" dirty="0"/>
              <a:t>“</a:t>
            </a:r>
            <a:r>
              <a:rPr lang="en-US" b="1" dirty="0"/>
              <a:t>The opiate of the masses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What does Marx mean by this?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40509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for Studying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Conflict theory and the forces of production: who benefits?</a:t>
            </a:r>
          </a:p>
          <a:p>
            <a:pPr lvl="1"/>
            <a:r>
              <a:rPr lang="en-US" dirty="0"/>
              <a:t>Laws and policies are written to benefit the elite classes</a:t>
            </a:r>
          </a:p>
          <a:p>
            <a:pPr lvl="1"/>
            <a:r>
              <a:rPr lang="en-US" dirty="0"/>
              <a:t>The irony of capitalism is that </a:t>
            </a:r>
            <a:r>
              <a:rPr lang="en-US" b="1" dirty="0"/>
              <a:t>industrialization</a:t>
            </a:r>
            <a:r>
              <a:rPr lang="en-US" dirty="0"/>
              <a:t> released so much productive power that everyone could have a good life</a:t>
            </a:r>
          </a:p>
          <a:p>
            <a:pPr lvl="2"/>
            <a:r>
              <a:rPr lang="en-US" dirty="0"/>
              <a:t>Instead, many all over the world remain in poverty</a:t>
            </a:r>
          </a:p>
          <a:p>
            <a:pPr lvl="3"/>
            <a:r>
              <a:rPr lang="en-US" dirty="0"/>
              <a:t>What can be done, if anything, to alleviate this?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979441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for Studying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functionalism: problems of order within and among systems</a:t>
            </a:r>
          </a:p>
          <a:p>
            <a:pPr lvl="1"/>
            <a:r>
              <a:rPr lang="en-US" b="1" dirty="0"/>
              <a:t>Structural functionalists</a:t>
            </a:r>
            <a:r>
              <a:rPr lang="en-US" dirty="0"/>
              <a:t> view societies as living organisms</a:t>
            </a:r>
          </a:p>
          <a:p>
            <a:pPr lvl="2"/>
            <a:r>
              <a:rPr lang="en-US" dirty="0"/>
              <a:t>Viewing society as an organism focuses attention on structurally different systems</a:t>
            </a:r>
          </a:p>
          <a:p>
            <a:pPr lvl="3"/>
            <a:r>
              <a:rPr lang="en-US" dirty="0"/>
              <a:t>Each system has a different function but is related to and depends upon others</a:t>
            </a:r>
          </a:p>
          <a:p>
            <a:pPr lvl="4"/>
            <a:r>
              <a:rPr lang="en-US" b="1" dirty="0"/>
              <a:t>Manifest</a:t>
            </a:r>
            <a:r>
              <a:rPr lang="en-US" dirty="0"/>
              <a:t> and </a:t>
            </a:r>
            <a:r>
              <a:rPr lang="en-US" b="1" dirty="0"/>
              <a:t>latent functions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6041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for Studying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functionalism: the importance of solidarity</a:t>
            </a:r>
          </a:p>
          <a:p>
            <a:pPr lvl="1"/>
            <a:r>
              <a:rPr lang="en-US" dirty="0"/>
              <a:t>The importance of </a:t>
            </a:r>
            <a:r>
              <a:rPr lang="en-US" b="1" dirty="0"/>
              <a:t>solidarity</a:t>
            </a:r>
            <a:r>
              <a:rPr lang="en-US" dirty="0"/>
              <a:t> grew out of the work of </a:t>
            </a:r>
            <a:r>
              <a:rPr lang="en-US" b="1" dirty="0"/>
              <a:t>Durkheim</a:t>
            </a:r>
          </a:p>
          <a:p>
            <a:pPr lvl="2"/>
            <a:r>
              <a:rPr lang="en-US" dirty="0"/>
              <a:t>People need to feel connected to the social community</a:t>
            </a:r>
          </a:p>
          <a:p>
            <a:pPr lvl="3"/>
            <a:r>
              <a:rPr lang="en-US" dirty="0"/>
              <a:t>There needs to be a moral code to connect individuals to the larger social order—collective values</a:t>
            </a:r>
          </a:p>
          <a:p>
            <a:pPr lvl="3"/>
            <a:r>
              <a:rPr lang="en-US" b="1" dirty="0"/>
              <a:t>Mechanical</a:t>
            </a:r>
            <a:r>
              <a:rPr lang="en-US" dirty="0"/>
              <a:t> and </a:t>
            </a:r>
            <a:r>
              <a:rPr lang="en-US" b="1" dirty="0"/>
              <a:t>organic solidarity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752759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for Studying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Symbolic interactionism: “if people believe something is real, it is real in its consequences”</a:t>
            </a:r>
          </a:p>
          <a:p>
            <a:pPr lvl="1"/>
            <a:r>
              <a:rPr lang="en-US" b="1" dirty="0"/>
              <a:t>Weber</a:t>
            </a:r>
            <a:r>
              <a:rPr lang="en-US" dirty="0"/>
              <a:t> maintains that to understand social action, it is necessary to understand the context in which it occurred</a:t>
            </a:r>
          </a:p>
          <a:p>
            <a:pPr lvl="2"/>
            <a:r>
              <a:rPr lang="en-US" i="1" dirty="0"/>
              <a:t>The Protestant Ethic and the Spirit of Capitalism</a:t>
            </a:r>
          </a:p>
          <a:p>
            <a:pPr lvl="3"/>
            <a:r>
              <a:rPr lang="en-US" dirty="0"/>
              <a:t>Demonstrates the importance of </a:t>
            </a:r>
            <a:r>
              <a:rPr lang="en-US" b="1" dirty="0" err="1"/>
              <a:t>verstehen</a:t>
            </a:r>
            <a:endParaRPr lang="en-US" b="1" dirty="0"/>
          </a:p>
          <a:p>
            <a:pPr lvl="1"/>
            <a:r>
              <a:rPr lang="en-US" dirty="0"/>
              <a:t>Economic class is not the only source of power in social interactions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402081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Perspectives for Studying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Symbolic interactionism: “if people believe something is real, it is real in its consequences”</a:t>
            </a:r>
          </a:p>
          <a:p>
            <a:pPr lvl="1"/>
            <a:r>
              <a:rPr lang="en-US" dirty="0"/>
              <a:t>Prestige and political office carry power because people </a:t>
            </a:r>
            <a:r>
              <a:rPr lang="en-US" b="1" dirty="0"/>
              <a:t>ascribe</a:t>
            </a:r>
            <a:r>
              <a:rPr lang="en-US" dirty="0"/>
              <a:t> meanings to statuses</a:t>
            </a:r>
          </a:p>
          <a:p>
            <a:pPr lvl="1"/>
            <a:r>
              <a:rPr lang="en-US" dirty="0"/>
              <a:t>Contemporary social structures do not necessarily work for the benefit of all humankind</a:t>
            </a:r>
          </a:p>
          <a:p>
            <a:pPr lvl="2"/>
            <a:r>
              <a:rPr lang="en-US" dirty="0"/>
              <a:t>As more and more of life becomes bureaucratized, people feel increasingly trapped</a:t>
            </a:r>
          </a:p>
          <a:p>
            <a:pPr lvl="3"/>
            <a:r>
              <a:rPr lang="en-US" b="1" dirty="0"/>
              <a:t>The Iron Cage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554626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Global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Theories of the global economy</a:t>
            </a:r>
          </a:p>
          <a:p>
            <a:pPr lvl="1"/>
            <a:r>
              <a:rPr lang="en-US" dirty="0"/>
              <a:t>The global economy is what most people associate with </a:t>
            </a:r>
            <a:r>
              <a:rPr lang="en-US" b="1" dirty="0"/>
              <a:t>globalization</a:t>
            </a:r>
            <a:r>
              <a:rPr lang="en-US" dirty="0"/>
              <a:t> and the world system</a:t>
            </a:r>
          </a:p>
          <a:p>
            <a:pPr lvl="2"/>
            <a:r>
              <a:rPr lang="en-US" b="1" dirty="0"/>
              <a:t>The globalization of capitalism </a:t>
            </a:r>
          </a:p>
          <a:p>
            <a:pPr lvl="3"/>
            <a:r>
              <a:rPr lang="en-US" dirty="0"/>
              <a:t>Benefits of the global economy are not shared equally</a:t>
            </a:r>
          </a:p>
          <a:p>
            <a:pPr lvl="3"/>
            <a:r>
              <a:rPr lang="en-US" dirty="0"/>
              <a:t>Where a country is located along the </a:t>
            </a:r>
            <a:r>
              <a:rPr lang="en-US" b="1" dirty="0"/>
              <a:t>value-added chain</a:t>
            </a:r>
            <a:r>
              <a:rPr lang="en-US" dirty="0"/>
              <a:t> determines how wealthy it can become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649086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Global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Theories of the global economy</a:t>
            </a:r>
          </a:p>
          <a:p>
            <a:pPr lvl="1"/>
            <a:r>
              <a:rPr lang="en-US" dirty="0"/>
              <a:t>Inspired by Marxist analysis, </a:t>
            </a:r>
            <a:r>
              <a:rPr lang="en-US" b="1" dirty="0"/>
              <a:t>World Systems Analysis</a:t>
            </a:r>
            <a:r>
              <a:rPr lang="en-US" dirty="0"/>
              <a:t> and </a:t>
            </a:r>
            <a:r>
              <a:rPr lang="en-US" b="1" dirty="0"/>
              <a:t>Global Systems Analysis</a:t>
            </a:r>
            <a:r>
              <a:rPr lang="en-US" dirty="0"/>
              <a:t> focus on economic relations and the expansion of capitalism at the global level as the source of inequality among countries</a:t>
            </a:r>
          </a:p>
          <a:p>
            <a:pPr lvl="1"/>
            <a:r>
              <a:rPr lang="en-US" dirty="0"/>
              <a:t>The production or commodity chain begins at </a:t>
            </a:r>
            <a:r>
              <a:rPr lang="en-US" b="1" dirty="0"/>
              <a:t>the periphery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The poorest and politically and economically weakest societies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160323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Global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Theories of the global economy: the semi-periphery</a:t>
            </a:r>
          </a:p>
          <a:p>
            <a:pPr lvl="1"/>
            <a:r>
              <a:rPr lang="en-US" dirty="0"/>
              <a:t>These societies are a step up on the commodity chain from the periphery</a:t>
            </a:r>
          </a:p>
          <a:p>
            <a:pPr lvl="2"/>
            <a:r>
              <a:rPr lang="en-US" dirty="0"/>
              <a:t>Mix of core and periphery characteristics</a:t>
            </a:r>
          </a:p>
          <a:p>
            <a:pPr lvl="3"/>
            <a:r>
              <a:rPr lang="en-US" dirty="0"/>
              <a:t>Social systems are relatively more developed than the periphery but less than the core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72255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387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Chapter 1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10000"/>
            <a:ext cx="7467600" cy="1655762"/>
          </a:xfrm>
        </p:spPr>
        <p:txBody>
          <a:bodyPr>
            <a:noAutofit/>
          </a:bodyPr>
          <a:lstStyle/>
          <a:p>
            <a:r>
              <a:rPr lang="en-US" sz="3600" b="1" dirty="0"/>
              <a:t>Private Troubles and Social Problems: Developing a Sociological Imagination</a:t>
            </a:r>
          </a:p>
        </p:txBody>
      </p:sp>
    </p:spTree>
    <p:extLst>
      <p:ext uri="{BB962C8B-B14F-4D97-AF65-F5344CB8AC3E}">
        <p14:creationId xmlns:p14="http://schemas.microsoft.com/office/powerpoint/2010/main" val="101112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Global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Theories of the global economy: core</a:t>
            </a:r>
          </a:p>
          <a:p>
            <a:pPr lvl="1"/>
            <a:r>
              <a:rPr lang="en-US" dirty="0"/>
              <a:t>These are the richest and most powerful countries</a:t>
            </a:r>
          </a:p>
          <a:p>
            <a:pPr lvl="2"/>
            <a:r>
              <a:rPr lang="en-US" dirty="0"/>
              <a:t>They have economic and political clout to negotiate favorably with other countries</a:t>
            </a:r>
          </a:p>
          <a:p>
            <a:pPr lvl="3"/>
            <a:r>
              <a:rPr lang="en-US" dirty="0"/>
              <a:t>They control the highest levels of technology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123264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Global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Appadurai’s</a:t>
            </a:r>
            <a:r>
              <a:rPr lang="en-US" dirty="0"/>
              <a:t> </a:t>
            </a:r>
            <a:r>
              <a:rPr lang="en-US" b="1" dirty="0"/>
              <a:t>global </a:t>
            </a:r>
            <a:r>
              <a:rPr lang="en-US" b="1" dirty="0" err="1"/>
              <a:t>scapes</a:t>
            </a:r>
            <a:r>
              <a:rPr lang="en-US" b="1" dirty="0"/>
              <a:t>:</a:t>
            </a:r>
            <a:r>
              <a:rPr lang="en-US" dirty="0"/>
              <a:t> a theory of global culture</a:t>
            </a:r>
          </a:p>
          <a:p>
            <a:pPr lvl="1"/>
            <a:r>
              <a:rPr lang="en-US" dirty="0"/>
              <a:t>Five global </a:t>
            </a:r>
            <a:r>
              <a:rPr lang="en-US" dirty="0" err="1"/>
              <a:t>scapes</a:t>
            </a:r>
            <a:endParaRPr lang="en-US" dirty="0"/>
          </a:p>
          <a:p>
            <a:pPr lvl="2"/>
            <a:r>
              <a:rPr lang="en-US" dirty="0" err="1"/>
              <a:t>Ethnoscapes</a:t>
            </a:r>
            <a:endParaRPr lang="en-US" dirty="0"/>
          </a:p>
          <a:p>
            <a:pPr lvl="2"/>
            <a:r>
              <a:rPr lang="en-US" dirty="0" err="1"/>
              <a:t>Mediascapes</a:t>
            </a:r>
            <a:endParaRPr lang="en-US" dirty="0"/>
          </a:p>
          <a:p>
            <a:pPr lvl="2"/>
            <a:r>
              <a:rPr lang="en-US" dirty="0" err="1"/>
              <a:t>Ideoscapes</a:t>
            </a:r>
            <a:endParaRPr lang="en-US" dirty="0"/>
          </a:p>
          <a:p>
            <a:pPr lvl="2"/>
            <a:r>
              <a:rPr lang="en-US" dirty="0" err="1"/>
              <a:t>Technoscapes</a:t>
            </a:r>
            <a:endParaRPr lang="en-US" dirty="0"/>
          </a:p>
          <a:p>
            <a:pPr lvl="2"/>
            <a:r>
              <a:rPr lang="en-US" dirty="0" err="1"/>
              <a:t>Financescapes</a:t>
            </a:r>
            <a:r>
              <a:rPr lang="en-US" dirty="0"/>
              <a:t>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404969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Global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global community: global civil society</a:t>
            </a:r>
          </a:p>
          <a:p>
            <a:pPr lvl="1"/>
            <a:r>
              <a:rPr lang="en-US" dirty="0"/>
              <a:t>Our neighborhoods, our cities, our country, and the world are all </a:t>
            </a:r>
            <a:r>
              <a:rPr lang="en-US" b="1" dirty="0"/>
              <a:t>physical communities </a:t>
            </a:r>
            <a:r>
              <a:rPr lang="en-US" dirty="0"/>
              <a:t>that we inhabit</a:t>
            </a:r>
          </a:p>
          <a:p>
            <a:pPr lvl="1"/>
            <a:r>
              <a:rPr lang="en-US" dirty="0"/>
              <a:t>Our clubs, organizations, our friendship groups, and the places we volunteer are the </a:t>
            </a:r>
            <a:r>
              <a:rPr lang="en-US" b="1" dirty="0"/>
              <a:t>social communities </a:t>
            </a:r>
            <a:r>
              <a:rPr lang="en-US" dirty="0"/>
              <a:t>that we inhabit</a:t>
            </a:r>
          </a:p>
          <a:p>
            <a:pPr lvl="1"/>
            <a:r>
              <a:rPr lang="en-US" b="1" dirty="0"/>
              <a:t>Strong ties </a:t>
            </a:r>
            <a:r>
              <a:rPr lang="en-US" dirty="0"/>
              <a:t>and </a:t>
            </a:r>
            <a:r>
              <a:rPr lang="en-US" b="1" dirty="0"/>
              <a:t>weak</a:t>
            </a:r>
            <a:r>
              <a:rPr lang="en-US" dirty="0"/>
              <a:t> ties are the basis of civil society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817489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Global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global community: global civil society</a:t>
            </a:r>
          </a:p>
          <a:p>
            <a:pPr lvl="1"/>
            <a:r>
              <a:rPr lang="en-US" b="1" dirty="0"/>
              <a:t>Capital</a:t>
            </a:r>
            <a:r>
              <a:rPr lang="en-US" dirty="0"/>
              <a:t> is a thing of value that can be put to use to obtain a goal</a:t>
            </a:r>
          </a:p>
          <a:p>
            <a:pPr lvl="2"/>
            <a:r>
              <a:rPr lang="en-US" b="1" dirty="0"/>
              <a:t>Human capital</a:t>
            </a:r>
            <a:r>
              <a:rPr lang="en-US" dirty="0"/>
              <a:t> is the total resources inherent in the population of a community</a:t>
            </a:r>
          </a:p>
          <a:p>
            <a:pPr lvl="2"/>
            <a:r>
              <a:rPr lang="en-US" b="1" dirty="0"/>
              <a:t>Economic capital </a:t>
            </a:r>
            <a:r>
              <a:rPr lang="en-US" dirty="0"/>
              <a:t>refers to financial resources</a:t>
            </a:r>
          </a:p>
          <a:p>
            <a:pPr lvl="2"/>
            <a:r>
              <a:rPr lang="en-US" b="1" dirty="0"/>
              <a:t>Bridging capital </a:t>
            </a:r>
            <a:r>
              <a:rPr lang="en-US" dirty="0"/>
              <a:t>is built among people who differ in characteristics</a:t>
            </a:r>
          </a:p>
          <a:p>
            <a:pPr lvl="2"/>
            <a:r>
              <a:rPr lang="en-US" b="1" dirty="0"/>
              <a:t>Bonding capital </a:t>
            </a:r>
            <a:r>
              <a:rPr lang="en-US" dirty="0"/>
              <a:t>is the capital built up among people who are alike in characteristics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439826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Understanding the Global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global community: global civil society</a:t>
            </a:r>
          </a:p>
          <a:p>
            <a:pPr lvl="1"/>
            <a:r>
              <a:rPr lang="en-US" b="1" dirty="0"/>
              <a:t>World society theory </a:t>
            </a:r>
            <a:r>
              <a:rPr lang="en-US" dirty="0"/>
              <a:t>(Meyer et al. 2000) is the counterpoint to global systems theory</a:t>
            </a:r>
          </a:p>
          <a:p>
            <a:pPr lvl="2"/>
            <a:r>
              <a:rPr lang="en-US" b="1" dirty="0"/>
              <a:t>Global systems theory </a:t>
            </a:r>
            <a:r>
              <a:rPr lang="en-US" dirty="0"/>
              <a:t>centers on the global economy as the driver of global relations</a:t>
            </a:r>
          </a:p>
          <a:p>
            <a:pPr lvl="2"/>
            <a:r>
              <a:rPr lang="en-US" dirty="0"/>
              <a:t>World society theory argues that the global economy grew out of relationships among people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709587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study of global problems is complex</a:t>
            </a:r>
          </a:p>
          <a:p>
            <a:r>
              <a:rPr lang="en-US" dirty="0"/>
              <a:t>Global culture has developed in such a way that mandate for a good society is one that fulfills the potential life chances of all its members</a:t>
            </a:r>
          </a:p>
          <a:p>
            <a:pPr lvl="1"/>
            <a:r>
              <a:rPr lang="en-US" dirty="0"/>
              <a:t>The declaration of human rights has become the centerpiece of global culture</a:t>
            </a:r>
          </a:p>
          <a:p>
            <a:pPr lvl="1"/>
            <a:r>
              <a:rPr lang="en-US" dirty="0"/>
              <a:t>Upholding everyone’s human rights are everyone’s responsibility as members of global society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17607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5475" indent="-625475">
              <a:buNone/>
            </a:pPr>
            <a:r>
              <a:rPr lang="en-US" dirty="0"/>
              <a:t>1-1: Distinguish between personal and social problems, societal and global problems</a:t>
            </a:r>
          </a:p>
          <a:p>
            <a:pPr marL="625475" indent="-625475">
              <a:buNone/>
            </a:pPr>
            <a:r>
              <a:rPr lang="en-US" dirty="0"/>
              <a:t>1-2: Understand how the political, economic, and cultural features of a society comprise its social location and influence both individual and societal vulnerability to global problems</a:t>
            </a:r>
          </a:p>
          <a:p>
            <a:pPr marL="625475" indent="-625475">
              <a:buNone/>
            </a:pPr>
            <a:r>
              <a:rPr lang="en-US" dirty="0"/>
              <a:t>1-3: Document global goals for improving people’s life chances and progress made toward those goals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91069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5475" indent="-625475">
              <a:buNone/>
            </a:pPr>
            <a:r>
              <a:rPr lang="en-US" dirty="0"/>
              <a:t>1-4: Apply theoretical frameworks to the analysis of global problems</a:t>
            </a:r>
          </a:p>
          <a:p>
            <a:pPr marL="625475" indent="-625475">
              <a:buNone/>
            </a:pPr>
            <a:r>
              <a:rPr lang="en-US" dirty="0"/>
              <a:t>1-5: Outline the major features of the global economy, global governance, and global culture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91069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Private Troubles, Public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sociological imagination helps one to see the social dimensions of problems in the global system</a:t>
            </a:r>
          </a:p>
          <a:p>
            <a:pPr lvl="1"/>
            <a:r>
              <a:rPr lang="en-US" dirty="0"/>
              <a:t>We may use our sociological imagination to better understand the global problems and solutions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22183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Private Troubles, Public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begin studying social problems, we first need to distinguish personal troubles from public issues</a:t>
            </a:r>
          </a:p>
          <a:p>
            <a:r>
              <a:rPr lang="en-US" dirty="0"/>
              <a:t>What is an example of a personal problem you experience that is part of a broader public issue?</a:t>
            </a:r>
          </a:p>
          <a:p>
            <a:pPr lvl="1"/>
            <a:r>
              <a:rPr lang="en-US" dirty="0"/>
              <a:t>Student loan debt? </a:t>
            </a:r>
          </a:p>
          <a:p>
            <a:pPr lvl="1"/>
            <a:r>
              <a:rPr lang="en-US" dirty="0"/>
              <a:t>Access to healthcare?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372034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Vulnerability to Global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vulnerability</a:t>
            </a:r>
          </a:p>
          <a:p>
            <a:pPr lvl="1"/>
            <a:r>
              <a:rPr lang="en-US" dirty="0"/>
              <a:t>Many challenges confront the modern world</a:t>
            </a:r>
          </a:p>
          <a:p>
            <a:pPr lvl="2"/>
            <a:r>
              <a:rPr lang="en-US" dirty="0"/>
              <a:t>We face uncertainty in regards to disease, conflict, and more</a:t>
            </a:r>
          </a:p>
          <a:p>
            <a:pPr lvl="2"/>
            <a:r>
              <a:rPr lang="en-US" dirty="0"/>
              <a:t>We must consider how many of these challenges are of our own doing</a:t>
            </a:r>
          </a:p>
          <a:p>
            <a:pPr lvl="1"/>
            <a:r>
              <a:rPr lang="en-US" dirty="0"/>
              <a:t>Manufactured risks and systematic risks</a:t>
            </a:r>
          </a:p>
          <a:p>
            <a:pPr lvl="2"/>
            <a:r>
              <a:rPr lang="en-US" dirty="0"/>
              <a:t>What is an example of a manufactured risk in U.S. society?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88006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Vulnerability to Global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vulnerability </a:t>
            </a:r>
          </a:p>
          <a:p>
            <a:pPr lvl="1"/>
            <a:r>
              <a:rPr lang="en-US" dirty="0"/>
              <a:t>Not everyone is equally vulnerable to global risks</a:t>
            </a:r>
          </a:p>
          <a:p>
            <a:pPr lvl="2"/>
            <a:r>
              <a:rPr lang="en-US" dirty="0"/>
              <a:t>Much depends on one’s life chances	</a:t>
            </a:r>
          </a:p>
          <a:p>
            <a:pPr lvl="2"/>
            <a:r>
              <a:rPr lang="en-US" dirty="0"/>
              <a:t>Life chances depend heavily on your social location</a:t>
            </a:r>
          </a:p>
          <a:p>
            <a:pPr lvl="1"/>
            <a:r>
              <a:rPr lang="en-US" dirty="0"/>
              <a:t>Individuals from developing and developed countries have very different life chances</a:t>
            </a:r>
          </a:p>
          <a:p>
            <a:pPr lvl="2"/>
            <a:r>
              <a:rPr lang="en-US" dirty="0"/>
              <a:t>Developed societies are generally wealthier</a:t>
            </a:r>
          </a:p>
          <a:p>
            <a:pPr lvl="2"/>
            <a:r>
              <a:rPr lang="en-US" dirty="0"/>
              <a:t>Poorer societies are generally still developing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523689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Vulnerability to Global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vulnerability: developed and developing 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income</a:t>
            </a:r>
            <a:r>
              <a:rPr lang="en-US" dirty="0"/>
              <a:t> and </a:t>
            </a:r>
            <a:r>
              <a:rPr lang="en-US" b="1" dirty="0"/>
              <a:t>wealth</a:t>
            </a:r>
            <a:r>
              <a:rPr lang="en-US" dirty="0"/>
              <a:t> of a country is related to life chances</a:t>
            </a:r>
          </a:p>
          <a:p>
            <a:pPr lvl="2"/>
            <a:r>
              <a:rPr lang="en-US" dirty="0"/>
              <a:t>Income and wealth are not interchangeable </a:t>
            </a:r>
          </a:p>
          <a:p>
            <a:pPr lvl="2"/>
            <a:r>
              <a:rPr lang="en-US" dirty="0"/>
              <a:t>Some countries do better at providing life chances than countries that have higher income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3D946-E7D0-4C3E-B7E1-743F98E8F74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981200" y="6356351"/>
            <a:ext cx="5181600" cy="365125"/>
          </a:xfrm>
        </p:spPr>
        <p:txBody>
          <a:bodyPr/>
          <a:lstStyle/>
          <a:p>
            <a:r>
              <a:rPr lang="en-US" dirty="0" err="1"/>
              <a:t>JoAnn</a:t>
            </a:r>
            <a:r>
              <a:rPr lang="en-US" dirty="0"/>
              <a:t> Chirico, </a:t>
            </a:r>
            <a:r>
              <a:rPr lang="en-US" i="1" dirty="0"/>
              <a:t>Global Problems, Global Solutions, 1e</a:t>
            </a:r>
          </a:p>
          <a:p>
            <a:r>
              <a:rPr lang="en-US" dirty="0"/>
              <a:t>SAGE Publishing, 2019</a:t>
            </a:r>
          </a:p>
        </p:txBody>
      </p:sp>
    </p:spTree>
    <p:extLst>
      <p:ext uri="{BB962C8B-B14F-4D97-AF65-F5344CB8AC3E}">
        <p14:creationId xmlns:p14="http://schemas.microsoft.com/office/powerpoint/2010/main" val="1844545423"/>
      </p:ext>
    </p:extLst>
  </p:cSld>
  <p:clrMapOvr>
    <a:masterClrMapping/>
  </p:clrMapOvr>
</p:sld>
</file>

<file path=ppt/theme/theme1.xml><?xml version="1.0" encoding="utf-8"?>
<a:theme xmlns:a="http://schemas.openxmlformats.org/drawingml/2006/main" name="CDC PPT master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C PPT master theme" id="{54717623-23ED-4358-9C73-6518671C19EC}" vid="{8348790F-27F1-4F39-885D-2376FA45C8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CDC PPT master theme</Template>
  <TotalTime>364</TotalTime>
  <Words>1808</Words>
  <Application>Microsoft Office PowerPoint</Application>
  <PresentationFormat>On-screen Show (4:3)</PresentationFormat>
  <Paragraphs>225</Paragraphs>
  <Slides>25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Courier New</vt:lpstr>
      <vt:lpstr>CDC PPT master theme</vt:lpstr>
      <vt:lpstr>PowerPoint Presentation</vt:lpstr>
      <vt:lpstr>Chapter 1 </vt:lpstr>
      <vt:lpstr>Learning Objectives</vt:lpstr>
      <vt:lpstr>Learning Objectives</vt:lpstr>
      <vt:lpstr>Private Troubles, Public Issues</vt:lpstr>
      <vt:lpstr>Private Troubles, Public Issues</vt:lpstr>
      <vt:lpstr>Vulnerability to Global Problems</vt:lpstr>
      <vt:lpstr>Vulnerability to Global Problems</vt:lpstr>
      <vt:lpstr>Vulnerability to Global Problems</vt:lpstr>
      <vt:lpstr>Perspectives for Studying Problems</vt:lpstr>
      <vt:lpstr>Perspectives for Studying Problems</vt:lpstr>
      <vt:lpstr>Perspectives for Studying Problems</vt:lpstr>
      <vt:lpstr>Perspectives for Studying Problems</vt:lpstr>
      <vt:lpstr>Perspectives for Studying Problems</vt:lpstr>
      <vt:lpstr>Perspectives for Studying Problems</vt:lpstr>
      <vt:lpstr>Perspectives for Studying Problems</vt:lpstr>
      <vt:lpstr>Understanding the Global Order</vt:lpstr>
      <vt:lpstr>Understanding the Global Order</vt:lpstr>
      <vt:lpstr>Understanding the Global Order</vt:lpstr>
      <vt:lpstr>Understanding the Global Order</vt:lpstr>
      <vt:lpstr>Understanding the Global Order</vt:lpstr>
      <vt:lpstr>Understanding the Global Order</vt:lpstr>
      <vt:lpstr>Understanding the Global Order</vt:lpstr>
      <vt:lpstr>Understanding the Global Order</vt:lpstr>
      <vt:lpstr>Summary</vt:lpstr>
    </vt:vector>
  </TitlesOfParts>
  <Company>Pacific Lutheran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Micro Systems</dc:creator>
  <cp:lastModifiedBy>Elzbieta Sikorska</cp:lastModifiedBy>
  <cp:revision>39</cp:revision>
  <dcterms:created xsi:type="dcterms:W3CDTF">2018-06-13T20:17:22Z</dcterms:created>
  <dcterms:modified xsi:type="dcterms:W3CDTF">2019-12-21T16:21:06Z</dcterms:modified>
</cp:coreProperties>
</file>