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33"/>
  </p:notesMasterIdLst>
  <p:sldIdLst>
    <p:sldId id="286" r:id="rId2"/>
    <p:sldId id="256" r:id="rId3"/>
    <p:sldId id="257" r:id="rId4"/>
    <p:sldId id="258" r:id="rId5"/>
    <p:sldId id="259" r:id="rId6"/>
    <p:sldId id="260" r:id="rId7"/>
    <p:sldId id="261" r:id="rId8"/>
    <p:sldId id="262" r:id="rId9"/>
    <p:sldId id="263" r:id="rId10"/>
    <p:sldId id="264" r:id="rId11"/>
    <p:sldId id="265" r:id="rId12"/>
    <p:sldId id="266" r:id="rId13"/>
    <p:sldId id="267" r:id="rId14"/>
    <p:sldId id="284" r:id="rId15"/>
    <p:sldId id="268" r:id="rId16"/>
    <p:sldId id="269" r:id="rId17"/>
    <p:sldId id="270" r:id="rId18"/>
    <p:sldId id="271" r:id="rId19"/>
    <p:sldId id="272" r:id="rId20"/>
    <p:sldId id="285" r:id="rId21"/>
    <p:sldId id="273" r:id="rId22"/>
    <p:sldId id="274" r:id="rId23"/>
    <p:sldId id="275" r:id="rId24"/>
    <p:sldId id="276" r:id="rId25"/>
    <p:sldId id="277" r:id="rId26"/>
    <p:sldId id="278" r:id="rId27"/>
    <p:sldId id="279" r:id="rId28"/>
    <p:sldId id="280" r:id="rId29"/>
    <p:sldId id="281" r:id="rId30"/>
    <p:sldId id="282" r:id="rId31"/>
    <p:sldId id="283"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80"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27AE0E-58ED-4F1D-8BFC-B3FE76310EAB}" type="datetimeFigureOut">
              <a:rPr lang="en-US" smtClean="0"/>
              <a:pPr/>
              <a:t>12/24/2019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54F452-BE39-4852-AE37-6A05C0FE945B}" type="slidenum">
              <a:rPr lang="en-US" smtClean="0"/>
              <a:pPr/>
              <a:t>‹#›</a:t>
            </a:fld>
            <a:endParaRPr lang="en-US"/>
          </a:p>
        </p:txBody>
      </p:sp>
    </p:spTree>
    <p:extLst>
      <p:ext uri="{BB962C8B-B14F-4D97-AF65-F5344CB8AC3E}">
        <p14:creationId xmlns:p14="http://schemas.microsoft.com/office/powerpoint/2010/main" val="11417681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Instructor Note: Ask students to describe Mary </a:t>
            </a:r>
            <a:r>
              <a:rPr lang="en-US" dirty="0" err="1"/>
              <a:t>Kaldor’s</a:t>
            </a:r>
            <a:r>
              <a:rPr lang="en-US" dirty="0"/>
              <a:t> four-dimensional framework.</a:t>
            </a:r>
          </a:p>
        </p:txBody>
      </p:sp>
      <p:sp>
        <p:nvSpPr>
          <p:cNvPr id="4" name="Slide Number Placeholder 3"/>
          <p:cNvSpPr>
            <a:spLocks noGrp="1"/>
          </p:cNvSpPr>
          <p:nvPr>
            <p:ph type="sldNum" sz="quarter" idx="10"/>
          </p:nvPr>
        </p:nvSpPr>
        <p:spPr/>
        <p:txBody>
          <a:bodyPr/>
          <a:lstStyle/>
          <a:p>
            <a:fld id="{AA54F452-BE39-4852-AE37-6A05C0FE945B}" type="slidenum">
              <a:rPr lang="en-US" smtClean="0"/>
              <a:pPr/>
              <a:t>8</a:t>
            </a:fld>
            <a:endParaRPr lang="en-US"/>
          </a:p>
        </p:txBody>
      </p:sp>
    </p:spTree>
    <p:extLst>
      <p:ext uri="{BB962C8B-B14F-4D97-AF65-F5344CB8AC3E}">
        <p14:creationId xmlns:p14="http://schemas.microsoft.com/office/powerpoint/2010/main" val="16632345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Instructor</a:t>
            </a:r>
            <a:r>
              <a:rPr lang="en-US" baseline="0" dirty="0"/>
              <a:t> Note: Ask students why autocracies and unconsolidated democracies have substantial and similar levels of risk.</a:t>
            </a:r>
            <a:endParaRPr lang="en-US" dirty="0"/>
          </a:p>
        </p:txBody>
      </p:sp>
      <p:sp>
        <p:nvSpPr>
          <p:cNvPr id="4" name="Slide Number Placeholder 3"/>
          <p:cNvSpPr>
            <a:spLocks noGrp="1"/>
          </p:cNvSpPr>
          <p:nvPr>
            <p:ph type="sldNum" sz="quarter" idx="10"/>
          </p:nvPr>
        </p:nvSpPr>
        <p:spPr/>
        <p:txBody>
          <a:bodyPr/>
          <a:lstStyle/>
          <a:p>
            <a:fld id="{AA54F452-BE39-4852-AE37-6A05C0FE945B}" type="slidenum">
              <a:rPr lang="en-US" smtClean="0"/>
              <a:pPr/>
              <a:t>13</a:t>
            </a:fld>
            <a:endParaRPr lang="en-US"/>
          </a:p>
        </p:txBody>
      </p:sp>
    </p:spTree>
    <p:extLst>
      <p:ext uri="{BB962C8B-B14F-4D97-AF65-F5344CB8AC3E}">
        <p14:creationId xmlns:p14="http://schemas.microsoft.com/office/powerpoint/2010/main" val="36005754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Instructor</a:t>
            </a:r>
            <a:r>
              <a:rPr lang="en-US" baseline="0" dirty="0"/>
              <a:t> Note: Ask students why autocracies and unconsolidated democracies have substantial and similar levels of risk.</a:t>
            </a:r>
            <a:endParaRPr lang="en-US" dirty="0"/>
          </a:p>
        </p:txBody>
      </p:sp>
      <p:sp>
        <p:nvSpPr>
          <p:cNvPr id="4" name="Slide Number Placeholder 3"/>
          <p:cNvSpPr>
            <a:spLocks noGrp="1"/>
          </p:cNvSpPr>
          <p:nvPr>
            <p:ph type="sldNum" sz="quarter" idx="10"/>
          </p:nvPr>
        </p:nvSpPr>
        <p:spPr/>
        <p:txBody>
          <a:bodyPr/>
          <a:lstStyle/>
          <a:p>
            <a:fld id="{AA54F452-BE39-4852-AE37-6A05C0FE945B}" type="slidenum">
              <a:rPr lang="en-US" smtClean="0"/>
              <a:pPr/>
              <a:t>14</a:t>
            </a:fld>
            <a:endParaRPr lang="en-US"/>
          </a:p>
        </p:txBody>
      </p:sp>
    </p:spTree>
    <p:extLst>
      <p:ext uri="{BB962C8B-B14F-4D97-AF65-F5344CB8AC3E}">
        <p14:creationId xmlns:p14="http://schemas.microsoft.com/office/powerpoint/2010/main" val="36005754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Instructor note: ask students </a:t>
            </a:r>
            <a:r>
              <a:rPr lang="en-US" sz="1200" dirty="0"/>
              <a:t>under what conditions does ethnic factionalism produce violent conflict? </a:t>
            </a:r>
          </a:p>
        </p:txBody>
      </p:sp>
      <p:sp>
        <p:nvSpPr>
          <p:cNvPr id="4" name="Slide Number Placeholder 3"/>
          <p:cNvSpPr>
            <a:spLocks noGrp="1"/>
          </p:cNvSpPr>
          <p:nvPr>
            <p:ph type="sldNum" sz="quarter" idx="10"/>
          </p:nvPr>
        </p:nvSpPr>
        <p:spPr/>
        <p:txBody>
          <a:bodyPr/>
          <a:lstStyle/>
          <a:p>
            <a:fld id="{AA54F452-BE39-4852-AE37-6A05C0FE945B}" type="slidenum">
              <a:rPr lang="en-US" smtClean="0"/>
              <a:pPr/>
              <a:t>17</a:t>
            </a:fld>
            <a:endParaRPr lang="en-US"/>
          </a:p>
        </p:txBody>
      </p:sp>
    </p:spTree>
    <p:extLst>
      <p:ext uri="{BB962C8B-B14F-4D97-AF65-F5344CB8AC3E}">
        <p14:creationId xmlns:p14="http://schemas.microsoft.com/office/powerpoint/2010/main" val="4736003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_design backgroun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84524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_no design">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1697100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07A55A-75EF-46D3-8596-6A581AECEFB5}" type="slidenum">
              <a:rPr lang="en-US" smtClean="0"/>
              <a:pPr/>
              <a:t>‹#›</a:t>
            </a:fld>
            <a:endParaRPr lang="en-US"/>
          </a:p>
        </p:txBody>
      </p:sp>
    </p:spTree>
    <p:extLst>
      <p:ext uri="{BB962C8B-B14F-4D97-AF65-F5344CB8AC3E}">
        <p14:creationId xmlns:p14="http://schemas.microsoft.com/office/powerpoint/2010/main" val="2362732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Chapter Slid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lgn="ctr">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07A55A-75EF-46D3-8596-6A581AECEFB5}" type="slidenum">
              <a:rPr lang="en-US" smtClean="0"/>
              <a:pPr/>
              <a:t>‹#›</a:t>
            </a:fld>
            <a:endParaRPr lang="en-US"/>
          </a:p>
        </p:txBody>
      </p:sp>
    </p:spTree>
    <p:extLst>
      <p:ext uri="{BB962C8B-B14F-4D97-AF65-F5344CB8AC3E}">
        <p14:creationId xmlns:p14="http://schemas.microsoft.com/office/powerpoint/2010/main" val="3779297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2178120"/>
            <a:ext cx="3886200" cy="41632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2178119"/>
            <a:ext cx="3886200" cy="41632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07A55A-75EF-46D3-8596-6A581AECEFB5}" type="slidenum">
              <a:rPr lang="en-US" smtClean="0"/>
              <a:pPr/>
              <a:t>‹#›</a:t>
            </a:fld>
            <a:endParaRPr lang="en-US"/>
          </a:p>
        </p:txBody>
      </p:sp>
    </p:spTree>
    <p:extLst>
      <p:ext uri="{BB962C8B-B14F-4D97-AF65-F5344CB8AC3E}">
        <p14:creationId xmlns:p14="http://schemas.microsoft.com/office/powerpoint/2010/main" val="2130049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765817"/>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2102404"/>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937339"/>
            <a:ext cx="3868340" cy="340643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2102398"/>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937327"/>
            <a:ext cx="3887391" cy="34064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07A55A-75EF-46D3-8596-6A581AECEFB5}" type="slidenum">
              <a:rPr lang="en-US" smtClean="0"/>
              <a:pPr/>
              <a:t>‹#›</a:t>
            </a:fld>
            <a:endParaRPr lang="en-US"/>
          </a:p>
        </p:txBody>
      </p:sp>
    </p:spTree>
    <p:extLst>
      <p:ext uri="{BB962C8B-B14F-4D97-AF65-F5344CB8AC3E}">
        <p14:creationId xmlns:p14="http://schemas.microsoft.com/office/powerpoint/2010/main" val="1811434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07A55A-75EF-46D3-8596-6A581AECEFB5}" type="slidenum">
              <a:rPr lang="en-US" smtClean="0"/>
              <a:pPr/>
              <a:t>‹#›</a:t>
            </a:fld>
            <a:endParaRPr lang="en-US"/>
          </a:p>
        </p:txBody>
      </p:sp>
    </p:spTree>
    <p:extLst>
      <p:ext uri="{BB962C8B-B14F-4D97-AF65-F5344CB8AC3E}">
        <p14:creationId xmlns:p14="http://schemas.microsoft.com/office/powerpoint/2010/main" val="3706911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07A55A-75EF-46D3-8596-6A581AECEFB5}" type="slidenum">
              <a:rPr lang="en-US" smtClean="0"/>
              <a:pPr/>
              <a:t>‹#›</a:t>
            </a:fld>
            <a:endParaRPr lang="en-US"/>
          </a:p>
        </p:txBody>
      </p:sp>
    </p:spTree>
    <p:extLst>
      <p:ext uri="{BB962C8B-B14F-4D97-AF65-F5344CB8AC3E}">
        <p14:creationId xmlns:p14="http://schemas.microsoft.com/office/powerpoint/2010/main" val="1032955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cSld name="Title Slide">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6" name="Slide Number Placeholder 5"/>
          <p:cNvSpPr>
            <a:spLocks noGrp="1"/>
          </p:cNvSpPr>
          <p:nvPr>
            <p:ph type="sldNum" sz="quarter" idx="12"/>
          </p:nvPr>
        </p:nvSpPr>
        <p:spPr/>
        <p:txBody>
          <a:bodyPr/>
          <a:lstStyle/>
          <a:p>
            <a:fld id="{B507A55A-75EF-46D3-8596-6A581AECEFB5}" type="slidenum">
              <a:rPr lang="en-US" smtClean="0"/>
              <a:pPr/>
              <a:t>‹#›</a:t>
            </a:fld>
            <a:endParaRPr lang="en-US"/>
          </a:p>
        </p:txBody>
      </p:sp>
    </p:spTree>
    <p:extLst>
      <p:ext uri="{BB962C8B-B14F-4D97-AF65-F5344CB8AC3E}">
        <p14:creationId xmlns:p14="http://schemas.microsoft.com/office/powerpoint/2010/main" val="1684571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765815"/>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2178121"/>
            <a:ext cx="7886700" cy="4152952"/>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07A55A-75EF-46D3-8596-6A581AECEFB5}" type="slidenum">
              <a:rPr lang="en-US" smtClean="0"/>
              <a:pPr/>
              <a:t>‹#›</a:t>
            </a:fld>
            <a:endParaRPr lang="en-US"/>
          </a:p>
        </p:txBody>
      </p:sp>
    </p:spTree>
    <p:extLst>
      <p:ext uri="{BB962C8B-B14F-4D97-AF65-F5344CB8AC3E}">
        <p14:creationId xmlns:p14="http://schemas.microsoft.com/office/powerpoint/2010/main" val="2579707673"/>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Lst>
  <p:hf hdr="0" dt="0"/>
  <p:txStyles>
    <p:titleStyle>
      <a:lvl1pPr algn="ctr"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1pPr>
      <a:lvl2pPr marL="515938" indent="-287338"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804863" indent="-288925" algn="l" defTabSz="914400" rtl="0" eaLnBrk="1" latinLnBrk="0" hangingPunct="1">
        <a:lnSpc>
          <a:spcPct val="100000"/>
        </a:lnSpc>
        <a:spcBef>
          <a:spcPts val="500"/>
        </a:spcBef>
        <a:buFont typeface="Courier New" panose="02070309020205020404" pitchFamily="49" charset="0"/>
        <a:buChar char="o"/>
        <a:defRPr sz="2400" kern="1200">
          <a:solidFill>
            <a:schemeClr val="tx1"/>
          </a:solidFill>
          <a:latin typeface="+mn-lt"/>
          <a:ea typeface="+mn-ea"/>
          <a:cs typeface="+mn-cs"/>
        </a:defRPr>
      </a:lvl3pPr>
      <a:lvl4pPr marL="1084263" indent="-2794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4pPr>
      <a:lvl5pPr marL="1371600" indent="-287338"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1" name="Picture 7" descr="\\server-chk\COPYEDITING\ANCILLARIES\01_SGUS\2019\Chirico\Chirico 1e CE\02_Pre-Edited\9781506347783_cover.jpg"/>
          <p:cNvPicPr>
            <a:picLocks noChangeAspect="1" noChangeArrowheads="1"/>
          </p:cNvPicPr>
          <p:nvPr/>
        </p:nvPicPr>
        <p:blipFill>
          <a:blip r:embed="rId2" cstate="print"/>
          <a:srcRect/>
          <a:stretch>
            <a:fillRect/>
          </a:stretch>
        </p:blipFill>
        <p:spPr bwMode="auto">
          <a:xfrm>
            <a:off x="1828800" y="0"/>
            <a:ext cx="5486400" cy="68580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36637"/>
            <a:ext cx="7886700" cy="1325563"/>
          </a:xfrm>
        </p:spPr>
        <p:txBody>
          <a:bodyPr>
            <a:normAutofit/>
          </a:bodyPr>
          <a:lstStyle/>
          <a:p>
            <a:r>
              <a:rPr lang="en-US" dirty="0"/>
              <a:t>The Nature of War, Armed Conflict, and Political Instability</a:t>
            </a:r>
          </a:p>
        </p:txBody>
      </p:sp>
      <p:sp>
        <p:nvSpPr>
          <p:cNvPr id="3" name="Content Placeholder 2"/>
          <p:cNvSpPr>
            <a:spLocks noGrp="1"/>
          </p:cNvSpPr>
          <p:nvPr>
            <p:ph idx="1"/>
          </p:nvPr>
        </p:nvSpPr>
        <p:spPr>
          <a:xfrm>
            <a:off x="628650" y="2406721"/>
            <a:ext cx="7886700" cy="3841679"/>
          </a:xfrm>
        </p:spPr>
        <p:txBody>
          <a:bodyPr/>
          <a:lstStyle/>
          <a:p>
            <a:r>
              <a:rPr lang="en-US" dirty="0"/>
              <a:t>Analyzing irregular warfare: the “new” war</a:t>
            </a:r>
          </a:p>
          <a:p>
            <a:pPr lvl="1"/>
            <a:r>
              <a:rPr lang="en-US" dirty="0"/>
              <a:t>Traditional definitions of security emphasize the military defense of territory</a:t>
            </a:r>
          </a:p>
          <a:p>
            <a:pPr lvl="2"/>
            <a:r>
              <a:rPr lang="en-US" dirty="0"/>
              <a:t>The new war agenda focuses on the political, economic, social, and environmental threats to human security</a:t>
            </a:r>
          </a:p>
          <a:p>
            <a:pPr lvl="2"/>
            <a:r>
              <a:rPr lang="en-US" dirty="0"/>
              <a:t>The new war model emphasizes that state sovereignty is not just about territory, but about supplying human welfare and rights</a:t>
            </a:r>
          </a:p>
        </p:txBody>
      </p:sp>
      <p:sp>
        <p:nvSpPr>
          <p:cNvPr id="7" name="Slide Number Placeholder 6"/>
          <p:cNvSpPr>
            <a:spLocks noGrp="1"/>
          </p:cNvSpPr>
          <p:nvPr>
            <p:ph type="sldNum" sz="quarter" idx="12"/>
          </p:nvPr>
        </p:nvSpPr>
        <p:spPr/>
        <p:txBody>
          <a:bodyPr/>
          <a:lstStyle/>
          <a:p>
            <a:fld id="{B507A55A-75EF-46D3-8596-6A581AECEFB5}" type="slidenum">
              <a:rPr lang="en-US" smtClean="0"/>
              <a:pPr/>
              <a:t>10</a:t>
            </a:fld>
            <a:endParaRPr lang="en-US"/>
          </a:p>
        </p:txBody>
      </p:sp>
      <p:sp>
        <p:nvSpPr>
          <p:cNvPr id="9" name="Footer Placeholder 9"/>
          <p:cNvSpPr>
            <a:spLocks noGrp="1"/>
          </p:cNvSpPr>
          <p:nvPr>
            <p:ph type="ftr" sz="quarter" idx="11"/>
          </p:nvPr>
        </p:nvSpPr>
        <p:spPr>
          <a:xfrm>
            <a:off x="1981200" y="6356351"/>
            <a:ext cx="5181600" cy="365125"/>
          </a:xfrm>
        </p:spPr>
        <p:txBody>
          <a:bodyPr/>
          <a:lstStyle/>
          <a:p>
            <a:r>
              <a:rPr lang="en-US" dirty="0" err="1"/>
              <a:t>JoAnn</a:t>
            </a:r>
            <a:r>
              <a:rPr lang="en-US" dirty="0"/>
              <a:t> Chirico, </a:t>
            </a:r>
            <a:r>
              <a:rPr lang="en-US" i="1" dirty="0"/>
              <a:t>Global Problems, Global Solutions, 1e</a:t>
            </a:r>
          </a:p>
          <a:p>
            <a:r>
              <a:rPr lang="en-US" dirty="0"/>
              <a:t>SAGE Publishing, 2019</a:t>
            </a:r>
          </a:p>
        </p:txBody>
      </p:sp>
    </p:spTree>
    <p:extLst>
      <p:ext uri="{BB962C8B-B14F-4D97-AF65-F5344CB8AC3E}">
        <p14:creationId xmlns:p14="http://schemas.microsoft.com/office/powerpoint/2010/main" val="3602946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36637"/>
            <a:ext cx="7886700" cy="1325563"/>
          </a:xfrm>
        </p:spPr>
        <p:txBody>
          <a:bodyPr>
            <a:normAutofit/>
          </a:bodyPr>
          <a:lstStyle/>
          <a:p>
            <a:r>
              <a:rPr lang="en-US" dirty="0"/>
              <a:t>The Nature of War, Armed Conflict, and Political Instability</a:t>
            </a:r>
          </a:p>
        </p:txBody>
      </p:sp>
      <p:sp>
        <p:nvSpPr>
          <p:cNvPr id="3" name="Content Placeholder 2"/>
          <p:cNvSpPr>
            <a:spLocks noGrp="1"/>
          </p:cNvSpPr>
          <p:nvPr>
            <p:ph idx="1"/>
          </p:nvPr>
        </p:nvSpPr>
        <p:spPr>
          <a:xfrm>
            <a:off x="628650" y="2406721"/>
            <a:ext cx="7886700" cy="3613079"/>
          </a:xfrm>
        </p:spPr>
        <p:txBody>
          <a:bodyPr/>
          <a:lstStyle/>
          <a:p>
            <a:r>
              <a:rPr lang="en-US" dirty="0"/>
              <a:t>Analyzing irregular warfare: the “new” war</a:t>
            </a:r>
          </a:p>
          <a:p>
            <a:pPr lvl="1"/>
            <a:r>
              <a:rPr lang="en-US" dirty="0"/>
              <a:t>Having the support of a transnational constituency can sustain a group beyond their own capacity</a:t>
            </a:r>
          </a:p>
          <a:p>
            <a:pPr lvl="2"/>
            <a:r>
              <a:rPr lang="en-US" dirty="0"/>
              <a:t>Support may come in the way of recruits, money, arms, or finding sanctuary in another country</a:t>
            </a:r>
          </a:p>
          <a:p>
            <a:pPr lvl="3"/>
            <a:r>
              <a:rPr lang="en-US" dirty="0"/>
              <a:t>External support may prolong a conflict, increasing fatalities and the long-term cost of the conflict (Cunningham et al. 2013)</a:t>
            </a:r>
          </a:p>
        </p:txBody>
      </p:sp>
      <p:sp>
        <p:nvSpPr>
          <p:cNvPr id="7" name="Slide Number Placeholder 6"/>
          <p:cNvSpPr>
            <a:spLocks noGrp="1"/>
          </p:cNvSpPr>
          <p:nvPr>
            <p:ph type="sldNum" sz="quarter" idx="12"/>
          </p:nvPr>
        </p:nvSpPr>
        <p:spPr/>
        <p:txBody>
          <a:bodyPr/>
          <a:lstStyle/>
          <a:p>
            <a:fld id="{B507A55A-75EF-46D3-8596-6A581AECEFB5}" type="slidenum">
              <a:rPr lang="en-US" smtClean="0"/>
              <a:pPr/>
              <a:t>11</a:t>
            </a:fld>
            <a:endParaRPr lang="en-US"/>
          </a:p>
        </p:txBody>
      </p:sp>
      <p:sp>
        <p:nvSpPr>
          <p:cNvPr id="9" name="Footer Placeholder 9"/>
          <p:cNvSpPr>
            <a:spLocks noGrp="1"/>
          </p:cNvSpPr>
          <p:nvPr>
            <p:ph type="ftr" sz="quarter" idx="11"/>
          </p:nvPr>
        </p:nvSpPr>
        <p:spPr>
          <a:xfrm>
            <a:off x="1981200" y="6356351"/>
            <a:ext cx="5181600" cy="365125"/>
          </a:xfrm>
        </p:spPr>
        <p:txBody>
          <a:bodyPr/>
          <a:lstStyle/>
          <a:p>
            <a:r>
              <a:rPr lang="en-US" dirty="0" err="1"/>
              <a:t>JoAnn</a:t>
            </a:r>
            <a:r>
              <a:rPr lang="en-US" dirty="0"/>
              <a:t> Chirico, </a:t>
            </a:r>
            <a:r>
              <a:rPr lang="en-US" i="1" dirty="0"/>
              <a:t>Global Problems, Global Solutions, 1e</a:t>
            </a:r>
          </a:p>
          <a:p>
            <a:r>
              <a:rPr lang="en-US" dirty="0"/>
              <a:t>SAGE Publishing, 2019</a:t>
            </a:r>
          </a:p>
        </p:txBody>
      </p:sp>
    </p:spTree>
    <p:extLst>
      <p:ext uri="{BB962C8B-B14F-4D97-AF65-F5344CB8AC3E}">
        <p14:creationId xmlns:p14="http://schemas.microsoft.com/office/powerpoint/2010/main" val="31252209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36637"/>
            <a:ext cx="7886700" cy="1325563"/>
          </a:xfrm>
        </p:spPr>
        <p:txBody>
          <a:bodyPr/>
          <a:lstStyle/>
          <a:p>
            <a:r>
              <a:rPr lang="en-US" dirty="0"/>
              <a:t>Correlates and Causes of Violent Conflicts</a:t>
            </a:r>
          </a:p>
        </p:txBody>
      </p:sp>
      <p:sp>
        <p:nvSpPr>
          <p:cNvPr id="3" name="Content Placeholder 2"/>
          <p:cNvSpPr>
            <a:spLocks noGrp="1"/>
          </p:cNvSpPr>
          <p:nvPr>
            <p:ph idx="1"/>
          </p:nvPr>
        </p:nvSpPr>
        <p:spPr>
          <a:xfrm>
            <a:off x="628650" y="2406721"/>
            <a:ext cx="7886700" cy="3689279"/>
          </a:xfrm>
        </p:spPr>
        <p:txBody>
          <a:bodyPr/>
          <a:lstStyle/>
          <a:p>
            <a:r>
              <a:rPr lang="en-US" dirty="0"/>
              <a:t>Governance and political instability</a:t>
            </a:r>
          </a:p>
          <a:p>
            <a:pPr lvl="1"/>
            <a:r>
              <a:rPr lang="en-US" dirty="0"/>
              <a:t>Violent conflict is a failure of governance</a:t>
            </a:r>
          </a:p>
          <a:p>
            <a:pPr lvl="1"/>
            <a:r>
              <a:rPr lang="en-US" dirty="0"/>
              <a:t>One way to classify governments is to assess the degree of freedom they provide</a:t>
            </a:r>
          </a:p>
          <a:p>
            <a:pPr lvl="2"/>
            <a:r>
              <a:rPr lang="en-US" dirty="0"/>
              <a:t>Rated by the degree to which they grant their people civil liberties such as free speech and assembly, and political rights such as the rights to form political parties and vote</a:t>
            </a:r>
          </a:p>
        </p:txBody>
      </p:sp>
      <p:sp>
        <p:nvSpPr>
          <p:cNvPr id="7" name="Slide Number Placeholder 6"/>
          <p:cNvSpPr>
            <a:spLocks noGrp="1"/>
          </p:cNvSpPr>
          <p:nvPr>
            <p:ph type="sldNum" sz="quarter" idx="12"/>
          </p:nvPr>
        </p:nvSpPr>
        <p:spPr/>
        <p:txBody>
          <a:bodyPr/>
          <a:lstStyle/>
          <a:p>
            <a:fld id="{B507A55A-75EF-46D3-8596-6A581AECEFB5}" type="slidenum">
              <a:rPr lang="en-US" smtClean="0"/>
              <a:pPr/>
              <a:t>12</a:t>
            </a:fld>
            <a:endParaRPr lang="en-US"/>
          </a:p>
        </p:txBody>
      </p:sp>
      <p:sp>
        <p:nvSpPr>
          <p:cNvPr id="9" name="Footer Placeholder 9"/>
          <p:cNvSpPr>
            <a:spLocks noGrp="1"/>
          </p:cNvSpPr>
          <p:nvPr>
            <p:ph type="ftr" sz="quarter" idx="11"/>
          </p:nvPr>
        </p:nvSpPr>
        <p:spPr>
          <a:xfrm>
            <a:off x="1981200" y="6356351"/>
            <a:ext cx="5181600" cy="365125"/>
          </a:xfrm>
        </p:spPr>
        <p:txBody>
          <a:bodyPr/>
          <a:lstStyle/>
          <a:p>
            <a:r>
              <a:rPr lang="en-US" dirty="0" err="1"/>
              <a:t>JoAnn</a:t>
            </a:r>
            <a:r>
              <a:rPr lang="en-US" dirty="0"/>
              <a:t> Chirico, </a:t>
            </a:r>
            <a:r>
              <a:rPr lang="en-US" i="1" dirty="0"/>
              <a:t>Global Problems, Global Solutions, 1e</a:t>
            </a:r>
          </a:p>
          <a:p>
            <a:r>
              <a:rPr lang="en-US" dirty="0"/>
              <a:t>SAGE Publishing, 2019</a:t>
            </a:r>
          </a:p>
        </p:txBody>
      </p:sp>
    </p:spTree>
    <p:extLst>
      <p:ext uri="{BB962C8B-B14F-4D97-AF65-F5344CB8AC3E}">
        <p14:creationId xmlns:p14="http://schemas.microsoft.com/office/powerpoint/2010/main" val="23838408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36637"/>
            <a:ext cx="7886700" cy="1325563"/>
          </a:xfrm>
        </p:spPr>
        <p:txBody>
          <a:bodyPr/>
          <a:lstStyle/>
          <a:p>
            <a:r>
              <a:rPr lang="en-US"/>
              <a:t>Correlates and Causes of Violent Conflicts</a:t>
            </a:r>
            <a:endParaRPr lang="en-US" dirty="0"/>
          </a:p>
        </p:txBody>
      </p:sp>
      <p:sp>
        <p:nvSpPr>
          <p:cNvPr id="3" name="Content Placeholder 2"/>
          <p:cNvSpPr>
            <a:spLocks noGrp="1"/>
          </p:cNvSpPr>
          <p:nvPr>
            <p:ph idx="1"/>
          </p:nvPr>
        </p:nvSpPr>
        <p:spPr>
          <a:xfrm>
            <a:off x="628650" y="2400248"/>
            <a:ext cx="7886700" cy="3695752"/>
          </a:xfrm>
        </p:spPr>
        <p:txBody>
          <a:bodyPr/>
          <a:lstStyle/>
          <a:p>
            <a:r>
              <a:rPr lang="en-US" dirty="0"/>
              <a:t>Governance and political instability</a:t>
            </a:r>
          </a:p>
          <a:p>
            <a:pPr lvl="1"/>
            <a:r>
              <a:rPr lang="en-US" dirty="0"/>
              <a:t>Political instability occurs most often in </a:t>
            </a:r>
            <a:r>
              <a:rPr lang="en-US" b="1" dirty="0" err="1"/>
              <a:t>anocracies</a:t>
            </a:r>
            <a:endParaRPr lang="en-US" b="1" dirty="0"/>
          </a:p>
          <a:p>
            <a:pPr lvl="1"/>
            <a:r>
              <a:rPr lang="en-US" b="1" dirty="0"/>
              <a:t>Autocracies</a:t>
            </a:r>
            <a:r>
              <a:rPr lang="en-US" dirty="0"/>
              <a:t> and </a:t>
            </a:r>
            <a:r>
              <a:rPr lang="en-US" b="1" dirty="0"/>
              <a:t>unconsolidated democracies</a:t>
            </a:r>
            <a:r>
              <a:rPr lang="en-US" dirty="0"/>
              <a:t> have substantial and similar levels of risk</a:t>
            </a:r>
          </a:p>
          <a:p>
            <a:pPr lvl="1"/>
            <a:r>
              <a:rPr lang="en-US" dirty="0"/>
              <a:t>Goldstone et al (2010) developed a model to predict the onset of political instability within a two-year time frame</a:t>
            </a:r>
          </a:p>
        </p:txBody>
      </p:sp>
      <p:sp>
        <p:nvSpPr>
          <p:cNvPr id="7" name="Slide Number Placeholder 6"/>
          <p:cNvSpPr>
            <a:spLocks noGrp="1"/>
          </p:cNvSpPr>
          <p:nvPr>
            <p:ph type="sldNum" sz="quarter" idx="12"/>
          </p:nvPr>
        </p:nvSpPr>
        <p:spPr/>
        <p:txBody>
          <a:bodyPr/>
          <a:lstStyle/>
          <a:p>
            <a:fld id="{B507A55A-75EF-46D3-8596-6A581AECEFB5}" type="slidenum">
              <a:rPr lang="en-US" smtClean="0"/>
              <a:pPr/>
              <a:t>13</a:t>
            </a:fld>
            <a:endParaRPr lang="en-US"/>
          </a:p>
        </p:txBody>
      </p:sp>
      <p:sp>
        <p:nvSpPr>
          <p:cNvPr id="9" name="Footer Placeholder 9"/>
          <p:cNvSpPr>
            <a:spLocks noGrp="1"/>
          </p:cNvSpPr>
          <p:nvPr>
            <p:ph type="ftr" sz="quarter" idx="11"/>
          </p:nvPr>
        </p:nvSpPr>
        <p:spPr>
          <a:xfrm>
            <a:off x="1981200" y="6356351"/>
            <a:ext cx="5181600" cy="365125"/>
          </a:xfrm>
        </p:spPr>
        <p:txBody>
          <a:bodyPr/>
          <a:lstStyle/>
          <a:p>
            <a:r>
              <a:rPr lang="en-US" dirty="0" err="1"/>
              <a:t>JoAnn</a:t>
            </a:r>
            <a:r>
              <a:rPr lang="en-US" dirty="0"/>
              <a:t> Chirico, </a:t>
            </a:r>
            <a:r>
              <a:rPr lang="en-US" i="1" dirty="0"/>
              <a:t>Global Problems, Global Solutions, 1e</a:t>
            </a:r>
          </a:p>
          <a:p>
            <a:r>
              <a:rPr lang="en-US" dirty="0"/>
              <a:t>SAGE Publishing, 2019</a:t>
            </a:r>
          </a:p>
        </p:txBody>
      </p:sp>
    </p:spTree>
    <p:extLst>
      <p:ext uri="{BB962C8B-B14F-4D97-AF65-F5344CB8AC3E}">
        <p14:creationId xmlns:p14="http://schemas.microsoft.com/office/powerpoint/2010/main" val="9429013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36637"/>
            <a:ext cx="7886700" cy="1325563"/>
          </a:xfrm>
        </p:spPr>
        <p:txBody>
          <a:bodyPr/>
          <a:lstStyle/>
          <a:p>
            <a:r>
              <a:rPr lang="en-US"/>
              <a:t>Correlates and Causes of Violent Conflicts</a:t>
            </a:r>
            <a:endParaRPr lang="en-US" dirty="0"/>
          </a:p>
        </p:txBody>
      </p:sp>
      <p:sp>
        <p:nvSpPr>
          <p:cNvPr id="3" name="Content Placeholder 2"/>
          <p:cNvSpPr>
            <a:spLocks noGrp="1"/>
          </p:cNvSpPr>
          <p:nvPr>
            <p:ph idx="1"/>
          </p:nvPr>
        </p:nvSpPr>
        <p:spPr>
          <a:xfrm>
            <a:off x="628650" y="2400248"/>
            <a:ext cx="7886700" cy="3695752"/>
          </a:xfrm>
        </p:spPr>
        <p:txBody>
          <a:bodyPr/>
          <a:lstStyle/>
          <a:p>
            <a:pPr lvl="2"/>
            <a:r>
              <a:rPr lang="en-US" dirty="0"/>
              <a:t>Partial autocracy</a:t>
            </a:r>
          </a:p>
          <a:p>
            <a:pPr lvl="2"/>
            <a:r>
              <a:rPr lang="en-US" dirty="0"/>
              <a:t>Partial democracy with factionalism</a:t>
            </a:r>
          </a:p>
          <a:p>
            <a:pPr lvl="2"/>
            <a:r>
              <a:rPr lang="en-US" dirty="0"/>
              <a:t>Partial democracy</a:t>
            </a:r>
          </a:p>
        </p:txBody>
      </p:sp>
      <p:sp>
        <p:nvSpPr>
          <p:cNvPr id="4" name="Slide Number Placeholder 3"/>
          <p:cNvSpPr>
            <a:spLocks noGrp="1"/>
          </p:cNvSpPr>
          <p:nvPr>
            <p:ph type="sldNum" sz="quarter" idx="12"/>
          </p:nvPr>
        </p:nvSpPr>
        <p:spPr/>
        <p:txBody>
          <a:bodyPr/>
          <a:lstStyle/>
          <a:p>
            <a:fld id="{B507A55A-75EF-46D3-8596-6A581AECEFB5}" type="slidenum">
              <a:rPr lang="en-US" smtClean="0"/>
              <a:pPr/>
              <a:t>14</a:t>
            </a:fld>
            <a:endParaRPr lang="en-US"/>
          </a:p>
        </p:txBody>
      </p:sp>
      <p:sp>
        <p:nvSpPr>
          <p:cNvPr id="6" name="Footer Placeholder 9"/>
          <p:cNvSpPr>
            <a:spLocks noGrp="1"/>
          </p:cNvSpPr>
          <p:nvPr>
            <p:ph type="ftr" sz="quarter" idx="11"/>
          </p:nvPr>
        </p:nvSpPr>
        <p:spPr>
          <a:xfrm>
            <a:off x="1981200" y="6356351"/>
            <a:ext cx="5181600" cy="365125"/>
          </a:xfrm>
        </p:spPr>
        <p:txBody>
          <a:bodyPr/>
          <a:lstStyle/>
          <a:p>
            <a:r>
              <a:rPr lang="en-US" dirty="0" err="1"/>
              <a:t>JoAnn</a:t>
            </a:r>
            <a:r>
              <a:rPr lang="en-US" dirty="0"/>
              <a:t> Chirico, </a:t>
            </a:r>
            <a:r>
              <a:rPr lang="en-US" i="1" dirty="0"/>
              <a:t>Global Problems, Global Solutions, 1e</a:t>
            </a:r>
          </a:p>
          <a:p>
            <a:r>
              <a:rPr lang="en-US" dirty="0"/>
              <a:t>SAGE Publishing, 2019</a:t>
            </a:r>
          </a:p>
        </p:txBody>
      </p:sp>
    </p:spTree>
    <p:extLst>
      <p:ext uri="{BB962C8B-B14F-4D97-AF65-F5344CB8AC3E}">
        <p14:creationId xmlns:p14="http://schemas.microsoft.com/office/powerpoint/2010/main" val="9429013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36637"/>
            <a:ext cx="7886700" cy="1325563"/>
          </a:xfrm>
        </p:spPr>
        <p:txBody>
          <a:bodyPr/>
          <a:lstStyle/>
          <a:p>
            <a:r>
              <a:rPr lang="en-US" dirty="0"/>
              <a:t>Correlates and Causes of Violent Conflicts</a:t>
            </a:r>
          </a:p>
        </p:txBody>
      </p:sp>
      <p:sp>
        <p:nvSpPr>
          <p:cNvPr id="3" name="Content Placeholder 2"/>
          <p:cNvSpPr>
            <a:spLocks noGrp="1"/>
          </p:cNvSpPr>
          <p:nvPr>
            <p:ph idx="1"/>
          </p:nvPr>
        </p:nvSpPr>
        <p:spPr>
          <a:xfrm>
            <a:off x="628650" y="2406721"/>
            <a:ext cx="7886700" cy="3536879"/>
          </a:xfrm>
        </p:spPr>
        <p:txBody>
          <a:bodyPr/>
          <a:lstStyle/>
          <a:p>
            <a:r>
              <a:rPr lang="en-US" dirty="0"/>
              <a:t>State fragility</a:t>
            </a:r>
          </a:p>
          <a:p>
            <a:pPr lvl="1"/>
            <a:r>
              <a:rPr lang="en-US" dirty="0"/>
              <a:t>State fragility refers to the stability of the government</a:t>
            </a:r>
          </a:p>
          <a:p>
            <a:pPr lvl="2"/>
            <a:r>
              <a:rPr lang="en-US" dirty="0"/>
              <a:t>A society without a stable or strong government may erupt in violent conflict or become a haven for those engaged in violent conflict elsewhere</a:t>
            </a:r>
          </a:p>
          <a:p>
            <a:pPr lvl="3"/>
            <a:r>
              <a:rPr lang="en-US" dirty="0"/>
              <a:t>Fragile states are on the brink of becoming “failed states” </a:t>
            </a:r>
          </a:p>
        </p:txBody>
      </p:sp>
      <p:sp>
        <p:nvSpPr>
          <p:cNvPr id="7" name="Slide Number Placeholder 6"/>
          <p:cNvSpPr>
            <a:spLocks noGrp="1"/>
          </p:cNvSpPr>
          <p:nvPr>
            <p:ph type="sldNum" sz="quarter" idx="12"/>
          </p:nvPr>
        </p:nvSpPr>
        <p:spPr/>
        <p:txBody>
          <a:bodyPr/>
          <a:lstStyle/>
          <a:p>
            <a:fld id="{B507A55A-75EF-46D3-8596-6A581AECEFB5}" type="slidenum">
              <a:rPr lang="en-US" smtClean="0"/>
              <a:pPr/>
              <a:t>15</a:t>
            </a:fld>
            <a:endParaRPr lang="en-US"/>
          </a:p>
        </p:txBody>
      </p:sp>
      <p:sp>
        <p:nvSpPr>
          <p:cNvPr id="9" name="Footer Placeholder 9"/>
          <p:cNvSpPr>
            <a:spLocks noGrp="1"/>
          </p:cNvSpPr>
          <p:nvPr>
            <p:ph type="ftr" sz="quarter" idx="11"/>
          </p:nvPr>
        </p:nvSpPr>
        <p:spPr>
          <a:xfrm>
            <a:off x="1981200" y="6356351"/>
            <a:ext cx="5181600" cy="365125"/>
          </a:xfrm>
        </p:spPr>
        <p:txBody>
          <a:bodyPr/>
          <a:lstStyle/>
          <a:p>
            <a:r>
              <a:rPr lang="en-US" dirty="0" err="1"/>
              <a:t>JoAnn</a:t>
            </a:r>
            <a:r>
              <a:rPr lang="en-US" dirty="0"/>
              <a:t> Chirico, </a:t>
            </a:r>
            <a:r>
              <a:rPr lang="en-US" i="1" dirty="0"/>
              <a:t>Global Problems, Global Solutions, 1e</a:t>
            </a:r>
          </a:p>
          <a:p>
            <a:r>
              <a:rPr lang="en-US" dirty="0"/>
              <a:t>SAGE Publishing, 2019</a:t>
            </a:r>
          </a:p>
        </p:txBody>
      </p:sp>
    </p:spTree>
    <p:extLst>
      <p:ext uri="{BB962C8B-B14F-4D97-AF65-F5344CB8AC3E}">
        <p14:creationId xmlns:p14="http://schemas.microsoft.com/office/powerpoint/2010/main" val="5584783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36637"/>
            <a:ext cx="7886700" cy="1325563"/>
          </a:xfrm>
        </p:spPr>
        <p:txBody>
          <a:bodyPr/>
          <a:lstStyle/>
          <a:p>
            <a:r>
              <a:rPr lang="en-US" dirty="0"/>
              <a:t>Correlates and Causes of Violent Conflicts</a:t>
            </a:r>
          </a:p>
        </p:txBody>
      </p:sp>
      <p:sp>
        <p:nvSpPr>
          <p:cNvPr id="3" name="Content Placeholder 2"/>
          <p:cNvSpPr>
            <a:spLocks noGrp="1"/>
          </p:cNvSpPr>
          <p:nvPr>
            <p:ph idx="1"/>
          </p:nvPr>
        </p:nvSpPr>
        <p:spPr>
          <a:xfrm>
            <a:off x="628650" y="2406721"/>
            <a:ext cx="7886700" cy="3994079"/>
          </a:xfrm>
        </p:spPr>
        <p:txBody>
          <a:bodyPr/>
          <a:lstStyle/>
          <a:p>
            <a:r>
              <a:rPr lang="en-US" dirty="0"/>
              <a:t>Economic considerations</a:t>
            </a:r>
          </a:p>
          <a:p>
            <a:pPr lvl="1"/>
            <a:r>
              <a:rPr lang="en-US" dirty="0"/>
              <a:t>A trend in political violence since WWII is that conflicts occur in the poorest countries</a:t>
            </a:r>
          </a:p>
          <a:p>
            <a:pPr lvl="2"/>
            <a:r>
              <a:rPr lang="en-US" dirty="0"/>
              <a:t>These countries have vulnerable populations and weak infrastructure with little capacity to manage conflict</a:t>
            </a:r>
          </a:p>
          <a:p>
            <a:pPr lvl="2"/>
            <a:r>
              <a:rPr lang="en-US" dirty="0"/>
              <a:t>The International Peace Research Institute found that in 1993, 65 of 126 developing countries experienced war or sub-war violence (less than 1,000 people killed in the year)</a:t>
            </a:r>
          </a:p>
        </p:txBody>
      </p:sp>
      <p:sp>
        <p:nvSpPr>
          <p:cNvPr id="7" name="Slide Number Placeholder 6"/>
          <p:cNvSpPr>
            <a:spLocks noGrp="1"/>
          </p:cNvSpPr>
          <p:nvPr>
            <p:ph type="sldNum" sz="quarter" idx="12"/>
          </p:nvPr>
        </p:nvSpPr>
        <p:spPr/>
        <p:txBody>
          <a:bodyPr/>
          <a:lstStyle/>
          <a:p>
            <a:fld id="{B507A55A-75EF-46D3-8596-6A581AECEFB5}" type="slidenum">
              <a:rPr lang="en-US" smtClean="0"/>
              <a:pPr/>
              <a:t>16</a:t>
            </a:fld>
            <a:endParaRPr lang="en-US"/>
          </a:p>
        </p:txBody>
      </p:sp>
      <p:sp>
        <p:nvSpPr>
          <p:cNvPr id="9" name="Footer Placeholder 9"/>
          <p:cNvSpPr>
            <a:spLocks noGrp="1"/>
          </p:cNvSpPr>
          <p:nvPr>
            <p:ph type="ftr" sz="quarter" idx="11"/>
          </p:nvPr>
        </p:nvSpPr>
        <p:spPr>
          <a:xfrm>
            <a:off x="1981200" y="6356351"/>
            <a:ext cx="5181600" cy="365125"/>
          </a:xfrm>
        </p:spPr>
        <p:txBody>
          <a:bodyPr/>
          <a:lstStyle/>
          <a:p>
            <a:r>
              <a:rPr lang="en-US" dirty="0" err="1"/>
              <a:t>JoAnn</a:t>
            </a:r>
            <a:r>
              <a:rPr lang="en-US" dirty="0"/>
              <a:t> Chirico, </a:t>
            </a:r>
            <a:r>
              <a:rPr lang="en-US" i="1" dirty="0"/>
              <a:t>Global Problems, Global Solutions, 1e</a:t>
            </a:r>
          </a:p>
          <a:p>
            <a:r>
              <a:rPr lang="en-US" dirty="0"/>
              <a:t>SAGE Publishing, 2019</a:t>
            </a:r>
          </a:p>
        </p:txBody>
      </p:sp>
    </p:spTree>
    <p:extLst>
      <p:ext uri="{BB962C8B-B14F-4D97-AF65-F5344CB8AC3E}">
        <p14:creationId xmlns:p14="http://schemas.microsoft.com/office/powerpoint/2010/main" val="6422577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36637"/>
            <a:ext cx="7886700" cy="1325563"/>
          </a:xfrm>
        </p:spPr>
        <p:txBody>
          <a:bodyPr/>
          <a:lstStyle/>
          <a:p>
            <a:r>
              <a:rPr lang="en-US" dirty="0"/>
              <a:t>Correlates and Causes of Violent Conflicts</a:t>
            </a:r>
          </a:p>
        </p:txBody>
      </p:sp>
      <p:sp>
        <p:nvSpPr>
          <p:cNvPr id="3" name="Content Placeholder 2"/>
          <p:cNvSpPr>
            <a:spLocks noGrp="1"/>
          </p:cNvSpPr>
          <p:nvPr>
            <p:ph idx="1"/>
          </p:nvPr>
        </p:nvSpPr>
        <p:spPr>
          <a:xfrm>
            <a:off x="628650" y="2406721"/>
            <a:ext cx="7886700" cy="3460679"/>
          </a:xfrm>
        </p:spPr>
        <p:txBody>
          <a:bodyPr/>
          <a:lstStyle/>
          <a:p>
            <a:r>
              <a:rPr lang="en-US" dirty="0"/>
              <a:t>Ethnic factionalism and inter-rebel conflict</a:t>
            </a:r>
          </a:p>
          <a:p>
            <a:pPr lvl="1"/>
            <a:r>
              <a:rPr lang="en-US" dirty="0"/>
              <a:t>Countries with factionalism have twice the fragility of countries without factionalism (Marshall and Cole 2014)</a:t>
            </a:r>
          </a:p>
          <a:p>
            <a:pPr lvl="2"/>
            <a:r>
              <a:rPr lang="en-US" dirty="0"/>
              <a:t>Of the 36 major violent conflicts active in 2015, 25 were ethnic wars and violent conflicts (Center for Systemic Peace </a:t>
            </a:r>
            <a:r>
              <a:rPr lang="en-US" dirty="0" err="1"/>
              <a:t>Warlist</a:t>
            </a:r>
            <a:r>
              <a:rPr lang="en-US" dirty="0"/>
              <a:t> 2016) </a:t>
            </a:r>
          </a:p>
        </p:txBody>
      </p:sp>
      <p:sp>
        <p:nvSpPr>
          <p:cNvPr id="7" name="Slide Number Placeholder 6"/>
          <p:cNvSpPr>
            <a:spLocks noGrp="1"/>
          </p:cNvSpPr>
          <p:nvPr>
            <p:ph type="sldNum" sz="quarter" idx="12"/>
          </p:nvPr>
        </p:nvSpPr>
        <p:spPr/>
        <p:txBody>
          <a:bodyPr/>
          <a:lstStyle/>
          <a:p>
            <a:fld id="{B507A55A-75EF-46D3-8596-6A581AECEFB5}" type="slidenum">
              <a:rPr lang="en-US" smtClean="0"/>
              <a:pPr/>
              <a:t>17</a:t>
            </a:fld>
            <a:endParaRPr lang="en-US"/>
          </a:p>
        </p:txBody>
      </p:sp>
      <p:sp>
        <p:nvSpPr>
          <p:cNvPr id="9" name="Footer Placeholder 9"/>
          <p:cNvSpPr>
            <a:spLocks noGrp="1"/>
          </p:cNvSpPr>
          <p:nvPr>
            <p:ph type="ftr" sz="quarter" idx="11"/>
          </p:nvPr>
        </p:nvSpPr>
        <p:spPr>
          <a:xfrm>
            <a:off x="1981200" y="6356351"/>
            <a:ext cx="5181600" cy="365125"/>
          </a:xfrm>
        </p:spPr>
        <p:txBody>
          <a:bodyPr/>
          <a:lstStyle/>
          <a:p>
            <a:r>
              <a:rPr lang="en-US" dirty="0" err="1"/>
              <a:t>JoAnn</a:t>
            </a:r>
            <a:r>
              <a:rPr lang="en-US" dirty="0"/>
              <a:t> Chirico, </a:t>
            </a:r>
            <a:r>
              <a:rPr lang="en-US" i="1" dirty="0"/>
              <a:t>Global Problems, Global Solutions, 1e</a:t>
            </a:r>
          </a:p>
          <a:p>
            <a:r>
              <a:rPr lang="en-US" dirty="0"/>
              <a:t>SAGE Publishing, 2019</a:t>
            </a:r>
          </a:p>
        </p:txBody>
      </p:sp>
    </p:spTree>
    <p:extLst>
      <p:ext uri="{BB962C8B-B14F-4D97-AF65-F5344CB8AC3E}">
        <p14:creationId xmlns:p14="http://schemas.microsoft.com/office/powerpoint/2010/main" val="10008252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36637"/>
            <a:ext cx="7886700" cy="1325563"/>
          </a:xfrm>
        </p:spPr>
        <p:txBody>
          <a:bodyPr/>
          <a:lstStyle/>
          <a:p>
            <a:r>
              <a:rPr lang="en-US" dirty="0"/>
              <a:t>Correlates and Causes of Violent Conflicts</a:t>
            </a:r>
          </a:p>
        </p:txBody>
      </p:sp>
      <p:sp>
        <p:nvSpPr>
          <p:cNvPr id="3" name="Content Placeholder 2"/>
          <p:cNvSpPr>
            <a:spLocks noGrp="1"/>
          </p:cNvSpPr>
          <p:nvPr>
            <p:ph idx="1"/>
          </p:nvPr>
        </p:nvSpPr>
        <p:spPr>
          <a:xfrm>
            <a:off x="628650" y="2406721"/>
            <a:ext cx="7886700" cy="3613079"/>
          </a:xfrm>
        </p:spPr>
        <p:txBody>
          <a:bodyPr/>
          <a:lstStyle/>
          <a:p>
            <a:r>
              <a:rPr lang="en-US" dirty="0"/>
              <a:t>Ethnic factionalism and inter-rebel conflict</a:t>
            </a:r>
          </a:p>
          <a:p>
            <a:pPr lvl="1"/>
            <a:r>
              <a:rPr lang="en-US" dirty="0"/>
              <a:t>Partial democracies without factionalism (unlike partial autocracies) are no more likely to experience civil war than full democracies or full autocracies</a:t>
            </a:r>
          </a:p>
          <a:p>
            <a:pPr lvl="2"/>
            <a:r>
              <a:rPr lang="en-US" dirty="0"/>
              <a:t>With factionalism, partial democracies are 30 times more likely to fall into ethnic and civil wars and adverse regime changes (Marshall and Cole 2014)</a:t>
            </a:r>
          </a:p>
        </p:txBody>
      </p:sp>
      <p:sp>
        <p:nvSpPr>
          <p:cNvPr id="7" name="Slide Number Placeholder 6"/>
          <p:cNvSpPr>
            <a:spLocks noGrp="1"/>
          </p:cNvSpPr>
          <p:nvPr>
            <p:ph type="sldNum" sz="quarter" idx="12"/>
          </p:nvPr>
        </p:nvSpPr>
        <p:spPr/>
        <p:txBody>
          <a:bodyPr/>
          <a:lstStyle/>
          <a:p>
            <a:fld id="{B507A55A-75EF-46D3-8596-6A581AECEFB5}" type="slidenum">
              <a:rPr lang="en-US" smtClean="0"/>
              <a:pPr/>
              <a:t>18</a:t>
            </a:fld>
            <a:endParaRPr lang="en-US"/>
          </a:p>
        </p:txBody>
      </p:sp>
      <p:sp>
        <p:nvSpPr>
          <p:cNvPr id="9" name="Footer Placeholder 9"/>
          <p:cNvSpPr>
            <a:spLocks noGrp="1"/>
          </p:cNvSpPr>
          <p:nvPr>
            <p:ph type="ftr" sz="quarter" idx="11"/>
          </p:nvPr>
        </p:nvSpPr>
        <p:spPr>
          <a:xfrm>
            <a:off x="1981200" y="6356351"/>
            <a:ext cx="5181600" cy="365125"/>
          </a:xfrm>
        </p:spPr>
        <p:txBody>
          <a:bodyPr/>
          <a:lstStyle/>
          <a:p>
            <a:r>
              <a:rPr lang="en-US" dirty="0" err="1"/>
              <a:t>JoAnn</a:t>
            </a:r>
            <a:r>
              <a:rPr lang="en-US" dirty="0"/>
              <a:t> Chirico, </a:t>
            </a:r>
            <a:r>
              <a:rPr lang="en-US" i="1" dirty="0"/>
              <a:t>Global Problems, Global Solutions, 1e</a:t>
            </a:r>
          </a:p>
          <a:p>
            <a:r>
              <a:rPr lang="en-US" dirty="0"/>
              <a:t>SAGE Publishing, 2019</a:t>
            </a:r>
          </a:p>
        </p:txBody>
      </p:sp>
    </p:spTree>
    <p:extLst>
      <p:ext uri="{BB962C8B-B14F-4D97-AF65-F5344CB8AC3E}">
        <p14:creationId xmlns:p14="http://schemas.microsoft.com/office/powerpoint/2010/main" val="36887671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36637"/>
            <a:ext cx="7886700" cy="1325563"/>
          </a:xfrm>
        </p:spPr>
        <p:txBody>
          <a:bodyPr/>
          <a:lstStyle/>
          <a:p>
            <a:r>
              <a:rPr lang="en-US" dirty="0"/>
              <a:t>Correlates and Causes of Violent Conflicts</a:t>
            </a:r>
          </a:p>
        </p:txBody>
      </p:sp>
      <p:sp>
        <p:nvSpPr>
          <p:cNvPr id="3" name="Content Placeholder 2"/>
          <p:cNvSpPr>
            <a:spLocks noGrp="1"/>
          </p:cNvSpPr>
          <p:nvPr>
            <p:ph idx="1"/>
          </p:nvPr>
        </p:nvSpPr>
        <p:spPr>
          <a:xfrm>
            <a:off x="628650" y="2406721"/>
            <a:ext cx="7886700" cy="3689279"/>
          </a:xfrm>
        </p:spPr>
        <p:txBody>
          <a:bodyPr/>
          <a:lstStyle/>
          <a:p>
            <a:r>
              <a:rPr lang="en-US" dirty="0"/>
              <a:t>Ethnic factionalism and inter-rebel conflict</a:t>
            </a:r>
          </a:p>
          <a:p>
            <a:pPr lvl="1"/>
            <a:r>
              <a:rPr lang="en-US" dirty="0"/>
              <a:t>The manner in which civil and revolutionary conflicts are often reported conveys the impression that there is a single unified rebel force against a state</a:t>
            </a:r>
          </a:p>
          <a:p>
            <a:pPr lvl="2"/>
            <a:r>
              <a:rPr lang="en-US" dirty="0"/>
              <a:t>Often, there are a number of groups each pursuing their own goals</a:t>
            </a:r>
          </a:p>
        </p:txBody>
      </p:sp>
      <p:sp>
        <p:nvSpPr>
          <p:cNvPr id="7" name="Slide Number Placeholder 6"/>
          <p:cNvSpPr>
            <a:spLocks noGrp="1"/>
          </p:cNvSpPr>
          <p:nvPr>
            <p:ph type="sldNum" sz="quarter" idx="12"/>
          </p:nvPr>
        </p:nvSpPr>
        <p:spPr/>
        <p:txBody>
          <a:bodyPr/>
          <a:lstStyle/>
          <a:p>
            <a:fld id="{B507A55A-75EF-46D3-8596-6A581AECEFB5}" type="slidenum">
              <a:rPr lang="en-US" smtClean="0"/>
              <a:pPr/>
              <a:t>19</a:t>
            </a:fld>
            <a:endParaRPr lang="en-US"/>
          </a:p>
        </p:txBody>
      </p:sp>
      <p:sp>
        <p:nvSpPr>
          <p:cNvPr id="9" name="Footer Placeholder 9"/>
          <p:cNvSpPr>
            <a:spLocks noGrp="1"/>
          </p:cNvSpPr>
          <p:nvPr>
            <p:ph type="ftr" sz="quarter" idx="11"/>
          </p:nvPr>
        </p:nvSpPr>
        <p:spPr>
          <a:xfrm>
            <a:off x="1981200" y="6356351"/>
            <a:ext cx="5181600" cy="365125"/>
          </a:xfrm>
        </p:spPr>
        <p:txBody>
          <a:bodyPr/>
          <a:lstStyle/>
          <a:p>
            <a:r>
              <a:rPr lang="en-US" dirty="0" err="1"/>
              <a:t>JoAnn</a:t>
            </a:r>
            <a:r>
              <a:rPr lang="en-US" dirty="0"/>
              <a:t> Chirico, </a:t>
            </a:r>
            <a:r>
              <a:rPr lang="en-US" i="1" dirty="0"/>
              <a:t>Global Problems, Global Solutions, 1e</a:t>
            </a:r>
          </a:p>
          <a:p>
            <a:r>
              <a:rPr lang="en-US" dirty="0"/>
              <a:t>SAGE Publishing, 2019</a:t>
            </a:r>
          </a:p>
        </p:txBody>
      </p:sp>
    </p:spTree>
    <p:extLst>
      <p:ext uri="{BB962C8B-B14F-4D97-AF65-F5344CB8AC3E}">
        <p14:creationId xmlns:p14="http://schemas.microsoft.com/office/powerpoint/2010/main" val="2362714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685800" y="990600"/>
            <a:ext cx="7772400" cy="2387600"/>
          </a:xfrm>
        </p:spPr>
        <p:txBody>
          <a:bodyPr>
            <a:normAutofit/>
          </a:bodyPr>
          <a:lstStyle/>
          <a:p>
            <a:r>
              <a:rPr lang="en-US" sz="3600" b="1" dirty="0"/>
              <a:t>Chapter 10</a:t>
            </a:r>
          </a:p>
        </p:txBody>
      </p:sp>
      <p:sp>
        <p:nvSpPr>
          <p:cNvPr id="2" name="Subtitle 1"/>
          <p:cNvSpPr>
            <a:spLocks noGrp="1"/>
          </p:cNvSpPr>
          <p:nvPr>
            <p:ph type="subTitle" idx="1"/>
          </p:nvPr>
        </p:nvSpPr>
        <p:spPr>
          <a:xfrm>
            <a:off x="1143000" y="3733800"/>
            <a:ext cx="6858000" cy="1655762"/>
          </a:xfrm>
        </p:spPr>
        <p:txBody>
          <a:bodyPr>
            <a:normAutofit/>
          </a:bodyPr>
          <a:lstStyle/>
          <a:p>
            <a:r>
              <a:rPr lang="en-US" sz="3600" b="1" dirty="0"/>
              <a:t>The Challenge of Political Violence</a:t>
            </a:r>
          </a:p>
        </p:txBody>
      </p:sp>
    </p:spTree>
    <p:extLst>
      <p:ext uri="{BB962C8B-B14F-4D97-AF65-F5344CB8AC3E}">
        <p14:creationId xmlns:p14="http://schemas.microsoft.com/office/powerpoint/2010/main" val="7709727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36637"/>
            <a:ext cx="7886700" cy="1325563"/>
          </a:xfrm>
        </p:spPr>
        <p:txBody>
          <a:bodyPr/>
          <a:lstStyle/>
          <a:p>
            <a:r>
              <a:rPr lang="en-US" dirty="0"/>
              <a:t>Correlates and Causes of Violent Conflicts</a:t>
            </a:r>
          </a:p>
        </p:txBody>
      </p:sp>
      <p:sp>
        <p:nvSpPr>
          <p:cNvPr id="3" name="Content Placeholder 2"/>
          <p:cNvSpPr>
            <a:spLocks noGrp="1"/>
          </p:cNvSpPr>
          <p:nvPr>
            <p:ph idx="1"/>
          </p:nvPr>
        </p:nvSpPr>
        <p:spPr>
          <a:xfrm>
            <a:off x="628650" y="2406721"/>
            <a:ext cx="7886700" cy="3613079"/>
          </a:xfrm>
        </p:spPr>
        <p:txBody>
          <a:bodyPr/>
          <a:lstStyle/>
          <a:p>
            <a:pPr lvl="3"/>
            <a:r>
              <a:rPr lang="en-US" dirty="0"/>
              <a:t>These goals may be compatible if all want to establish a democratic state</a:t>
            </a:r>
          </a:p>
          <a:p>
            <a:pPr lvl="4">
              <a:buFont typeface="Arial" panose="020B0604020202020204" pitchFamily="34" charset="0"/>
              <a:buChar char="–"/>
            </a:pPr>
            <a:r>
              <a:rPr lang="en-US" dirty="0"/>
              <a:t>They may be incompatible if some want secular democracy and some want theocracy</a:t>
            </a:r>
          </a:p>
        </p:txBody>
      </p:sp>
      <p:sp>
        <p:nvSpPr>
          <p:cNvPr id="4" name="Slide Number Placeholder 3"/>
          <p:cNvSpPr>
            <a:spLocks noGrp="1"/>
          </p:cNvSpPr>
          <p:nvPr>
            <p:ph type="sldNum" sz="quarter" idx="12"/>
          </p:nvPr>
        </p:nvSpPr>
        <p:spPr/>
        <p:txBody>
          <a:bodyPr/>
          <a:lstStyle/>
          <a:p>
            <a:fld id="{B507A55A-75EF-46D3-8596-6A581AECEFB5}" type="slidenum">
              <a:rPr lang="en-US" smtClean="0"/>
              <a:pPr/>
              <a:t>20</a:t>
            </a:fld>
            <a:endParaRPr lang="en-US"/>
          </a:p>
        </p:txBody>
      </p:sp>
      <p:sp>
        <p:nvSpPr>
          <p:cNvPr id="6" name="Footer Placeholder 9"/>
          <p:cNvSpPr>
            <a:spLocks noGrp="1"/>
          </p:cNvSpPr>
          <p:nvPr>
            <p:ph type="ftr" sz="quarter" idx="11"/>
          </p:nvPr>
        </p:nvSpPr>
        <p:spPr>
          <a:xfrm>
            <a:off x="1981200" y="6356351"/>
            <a:ext cx="5181600" cy="365125"/>
          </a:xfrm>
        </p:spPr>
        <p:txBody>
          <a:bodyPr/>
          <a:lstStyle/>
          <a:p>
            <a:r>
              <a:rPr lang="en-US" dirty="0" err="1"/>
              <a:t>JoAnn</a:t>
            </a:r>
            <a:r>
              <a:rPr lang="en-US" dirty="0"/>
              <a:t> Chirico, </a:t>
            </a:r>
            <a:r>
              <a:rPr lang="en-US" i="1" dirty="0"/>
              <a:t>Global Problems, Global Solutions, 1e</a:t>
            </a:r>
          </a:p>
          <a:p>
            <a:r>
              <a:rPr lang="en-US" dirty="0"/>
              <a:t>SAGE Publishing, 2019</a:t>
            </a:r>
          </a:p>
        </p:txBody>
      </p:sp>
    </p:spTree>
    <p:extLst>
      <p:ext uri="{BB962C8B-B14F-4D97-AF65-F5344CB8AC3E}">
        <p14:creationId xmlns:p14="http://schemas.microsoft.com/office/powerpoint/2010/main" val="23627149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36637"/>
            <a:ext cx="7886700" cy="1325563"/>
          </a:xfrm>
        </p:spPr>
        <p:txBody>
          <a:bodyPr/>
          <a:lstStyle/>
          <a:p>
            <a:r>
              <a:rPr lang="en-US" dirty="0"/>
              <a:t>Correlates and Causes of Violent Conflicts</a:t>
            </a:r>
          </a:p>
        </p:txBody>
      </p:sp>
      <p:sp>
        <p:nvSpPr>
          <p:cNvPr id="3" name="Content Placeholder 2"/>
          <p:cNvSpPr>
            <a:spLocks noGrp="1"/>
          </p:cNvSpPr>
          <p:nvPr>
            <p:ph idx="1"/>
          </p:nvPr>
        </p:nvSpPr>
        <p:spPr>
          <a:xfrm>
            <a:off x="628650" y="2406721"/>
            <a:ext cx="7886700" cy="3765479"/>
          </a:xfrm>
        </p:spPr>
        <p:txBody>
          <a:bodyPr/>
          <a:lstStyle/>
          <a:p>
            <a:r>
              <a:rPr lang="en-US" dirty="0"/>
              <a:t>Ethnic factionalism and inter-rebel conflict</a:t>
            </a:r>
          </a:p>
          <a:p>
            <a:pPr lvl="1"/>
            <a:r>
              <a:rPr lang="en-US" dirty="0"/>
              <a:t>Territorial control, rebel group strength, and state strength are significantly related to the likelihood of combat among rebel groups</a:t>
            </a:r>
          </a:p>
          <a:p>
            <a:pPr lvl="2"/>
            <a:r>
              <a:rPr lang="en-US" dirty="0"/>
              <a:t>If a group controls a territory that acts as a type of haven from government, it can attend to rival groups</a:t>
            </a:r>
          </a:p>
          <a:p>
            <a:pPr lvl="2"/>
            <a:r>
              <a:rPr lang="en-US" dirty="0"/>
              <a:t>The most significant risk for inter-rebel conflict is for groups that are weaker than the other groups</a:t>
            </a:r>
          </a:p>
        </p:txBody>
      </p:sp>
      <p:sp>
        <p:nvSpPr>
          <p:cNvPr id="7" name="Slide Number Placeholder 6"/>
          <p:cNvSpPr>
            <a:spLocks noGrp="1"/>
          </p:cNvSpPr>
          <p:nvPr>
            <p:ph type="sldNum" sz="quarter" idx="12"/>
          </p:nvPr>
        </p:nvSpPr>
        <p:spPr/>
        <p:txBody>
          <a:bodyPr/>
          <a:lstStyle/>
          <a:p>
            <a:fld id="{B507A55A-75EF-46D3-8596-6A581AECEFB5}" type="slidenum">
              <a:rPr lang="en-US" smtClean="0"/>
              <a:pPr/>
              <a:t>21</a:t>
            </a:fld>
            <a:endParaRPr lang="en-US"/>
          </a:p>
        </p:txBody>
      </p:sp>
      <p:sp>
        <p:nvSpPr>
          <p:cNvPr id="9" name="Footer Placeholder 9"/>
          <p:cNvSpPr>
            <a:spLocks noGrp="1"/>
          </p:cNvSpPr>
          <p:nvPr>
            <p:ph type="ftr" sz="quarter" idx="11"/>
          </p:nvPr>
        </p:nvSpPr>
        <p:spPr>
          <a:xfrm>
            <a:off x="1981200" y="6356351"/>
            <a:ext cx="5181600" cy="365125"/>
          </a:xfrm>
        </p:spPr>
        <p:txBody>
          <a:bodyPr/>
          <a:lstStyle/>
          <a:p>
            <a:r>
              <a:rPr lang="en-US" dirty="0" err="1"/>
              <a:t>JoAnn</a:t>
            </a:r>
            <a:r>
              <a:rPr lang="en-US" dirty="0"/>
              <a:t> Chirico, </a:t>
            </a:r>
            <a:r>
              <a:rPr lang="en-US" i="1" dirty="0"/>
              <a:t>Global Problems, Global Solutions, 1e</a:t>
            </a:r>
          </a:p>
          <a:p>
            <a:r>
              <a:rPr lang="en-US" dirty="0"/>
              <a:t>SAGE Publishing, 2019</a:t>
            </a:r>
          </a:p>
        </p:txBody>
      </p:sp>
    </p:spTree>
    <p:extLst>
      <p:ext uri="{BB962C8B-B14F-4D97-AF65-F5344CB8AC3E}">
        <p14:creationId xmlns:p14="http://schemas.microsoft.com/office/powerpoint/2010/main" val="17631335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36637"/>
            <a:ext cx="7886700" cy="1325563"/>
          </a:xfrm>
        </p:spPr>
        <p:txBody>
          <a:bodyPr/>
          <a:lstStyle/>
          <a:p>
            <a:r>
              <a:rPr lang="en-US" dirty="0"/>
              <a:t>Correlates and Causes of Violent Conflicts</a:t>
            </a:r>
          </a:p>
        </p:txBody>
      </p:sp>
      <p:sp>
        <p:nvSpPr>
          <p:cNvPr id="3" name="Content Placeholder 2"/>
          <p:cNvSpPr>
            <a:spLocks noGrp="1"/>
          </p:cNvSpPr>
          <p:nvPr>
            <p:ph idx="1"/>
          </p:nvPr>
        </p:nvSpPr>
        <p:spPr>
          <a:xfrm>
            <a:off x="628650" y="2406721"/>
            <a:ext cx="7886700" cy="3765479"/>
          </a:xfrm>
        </p:spPr>
        <p:txBody>
          <a:bodyPr/>
          <a:lstStyle/>
          <a:p>
            <a:r>
              <a:rPr lang="en-US" dirty="0"/>
              <a:t>Neighborhood effects</a:t>
            </a:r>
          </a:p>
          <a:p>
            <a:pPr lvl="1"/>
            <a:r>
              <a:rPr lang="en-US" dirty="0"/>
              <a:t>“Bad neighborhoods” make a country vulnerable to violent conflict</a:t>
            </a:r>
          </a:p>
          <a:p>
            <a:pPr lvl="2"/>
            <a:r>
              <a:rPr lang="en-US" dirty="0"/>
              <a:t>Countries in bad neighborhoods have similar vulnerabilities and share many of the same causes of instability</a:t>
            </a:r>
          </a:p>
          <a:p>
            <a:pPr lvl="3"/>
            <a:r>
              <a:rPr lang="en-US" dirty="0"/>
              <a:t>A bad neighborhood is one in which four or more neighboring countries experience violent conflict</a:t>
            </a:r>
          </a:p>
        </p:txBody>
      </p:sp>
      <p:sp>
        <p:nvSpPr>
          <p:cNvPr id="7" name="Slide Number Placeholder 6"/>
          <p:cNvSpPr>
            <a:spLocks noGrp="1"/>
          </p:cNvSpPr>
          <p:nvPr>
            <p:ph type="sldNum" sz="quarter" idx="12"/>
          </p:nvPr>
        </p:nvSpPr>
        <p:spPr/>
        <p:txBody>
          <a:bodyPr/>
          <a:lstStyle/>
          <a:p>
            <a:fld id="{B507A55A-75EF-46D3-8596-6A581AECEFB5}" type="slidenum">
              <a:rPr lang="en-US" smtClean="0"/>
              <a:pPr/>
              <a:t>22</a:t>
            </a:fld>
            <a:endParaRPr lang="en-US"/>
          </a:p>
        </p:txBody>
      </p:sp>
      <p:sp>
        <p:nvSpPr>
          <p:cNvPr id="9" name="Footer Placeholder 9"/>
          <p:cNvSpPr>
            <a:spLocks noGrp="1"/>
          </p:cNvSpPr>
          <p:nvPr>
            <p:ph type="ftr" sz="quarter" idx="11"/>
          </p:nvPr>
        </p:nvSpPr>
        <p:spPr>
          <a:xfrm>
            <a:off x="1981200" y="6356351"/>
            <a:ext cx="5181600" cy="365125"/>
          </a:xfrm>
        </p:spPr>
        <p:txBody>
          <a:bodyPr/>
          <a:lstStyle/>
          <a:p>
            <a:r>
              <a:rPr lang="en-US" dirty="0" err="1"/>
              <a:t>JoAnn</a:t>
            </a:r>
            <a:r>
              <a:rPr lang="en-US" dirty="0"/>
              <a:t> Chirico, </a:t>
            </a:r>
            <a:r>
              <a:rPr lang="en-US" i="1" dirty="0"/>
              <a:t>Global Problems, Global Solutions, 1e</a:t>
            </a:r>
          </a:p>
          <a:p>
            <a:r>
              <a:rPr lang="en-US" dirty="0"/>
              <a:t>SAGE Publishing, 2019</a:t>
            </a:r>
          </a:p>
        </p:txBody>
      </p:sp>
    </p:spTree>
    <p:extLst>
      <p:ext uri="{BB962C8B-B14F-4D97-AF65-F5344CB8AC3E}">
        <p14:creationId xmlns:p14="http://schemas.microsoft.com/office/powerpoint/2010/main" val="10181550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36637"/>
            <a:ext cx="7886700" cy="1325563"/>
          </a:xfrm>
        </p:spPr>
        <p:txBody>
          <a:bodyPr/>
          <a:lstStyle/>
          <a:p>
            <a:r>
              <a:rPr lang="en-US" dirty="0"/>
              <a:t>Correlates and Causes of Violent Conflicts</a:t>
            </a:r>
          </a:p>
        </p:txBody>
      </p:sp>
      <p:sp>
        <p:nvSpPr>
          <p:cNvPr id="3" name="Content Placeholder 2"/>
          <p:cNvSpPr>
            <a:spLocks noGrp="1"/>
          </p:cNvSpPr>
          <p:nvPr>
            <p:ph idx="1"/>
          </p:nvPr>
        </p:nvSpPr>
        <p:spPr>
          <a:xfrm>
            <a:off x="628650" y="2406721"/>
            <a:ext cx="7886700" cy="3613079"/>
          </a:xfrm>
        </p:spPr>
        <p:txBody>
          <a:bodyPr/>
          <a:lstStyle/>
          <a:p>
            <a:r>
              <a:rPr lang="en-US" dirty="0"/>
              <a:t>Neighborhood effects</a:t>
            </a:r>
          </a:p>
          <a:p>
            <a:pPr lvl="1"/>
            <a:r>
              <a:rPr lang="en-US" dirty="0"/>
              <a:t>Bad neighborhoods may have several effects</a:t>
            </a:r>
          </a:p>
          <a:p>
            <a:pPr lvl="2"/>
            <a:r>
              <a:rPr lang="en-US" dirty="0"/>
              <a:t>Conflicting parties may flee to a neighboring country for refuge or to regroup</a:t>
            </a:r>
          </a:p>
          <a:p>
            <a:pPr lvl="2"/>
            <a:r>
              <a:rPr lang="en-US" dirty="0"/>
              <a:t>Where there are ethnic or otherwise sympathetic compatriots, conflict may spread</a:t>
            </a:r>
          </a:p>
          <a:p>
            <a:pPr lvl="2"/>
            <a:r>
              <a:rPr lang="en-US" dirty="0"/>
              <a:t>Success in one country may embolden a rebel group to spread into others</a:t>
            </a:r>
          </a:p>
        </p:txBody>
      </p:sp>
      <p:sp>
        <p:nvSpPr>
          <p:cNvPr id="7" name="Slide Number Placeholder 6"/>
          <p:cNvSpPr>
            <a:spLocks noGrp="1"/>
          </p:cNvSpPr>
          <p:nvPr>
            <p:ph type="sldNum" sz="quarter" idx="12"/>
          </p:nvPr>
        </p:nvSpPr>
        <p:spPr/>
        <p:txBody>
          <a:bodyPr/>
          <a:lstStyle/>
          <a:p>
            <a:fld id="{B507A55A-75EF-46D3-8596-6A581AECEFB5}" type="slidenum">
              <a:rPr lang="en-US" smtClean="0"/>
              <a:pPr/>
              <a:t>23</a:t>
            </a:fld>
            <a:endParaRPr lang="en-US"/>
          </a:p>
        </p:txBody>
      </p:sp>
      <p:sp>
        <p:nvSpPr>
          <p:cNvPr id="9" name="Footer Placeholder 9"/>
          <p:cNvSpPr>
            <a:spLocks noGrp="1"/>
          </p:cNvSpPr>
          <p:nvPr>
            <p:ph type="ftr" sz="quarter" idx="11"/>
          </p:nvPr>
        </p:nvSpPr>
        <p:spPr>
          <a:xfrm>
            <a:off x="1981200" y="6356351"/>
            <a:ext cx="5181600" cy="365125"/>
          </a:xfrm>
        </p:spPr>
        <p:txBody>
          <a:bodyPr/>
          <a:lstStyle/>
          <a:p>
            <a:r>
              <a:rPr lang="en-US" dirty="0" err="1"/>
              <a:t>JoAnn</a:t>
            </a:r>
            <a:r>
              <a:rPr lang="en-US" dirty="0"/>
              <a:t> Chirico, </a:t>
            </a:r>
            <a:r>
              <a:rPr lang="en-US" i="1" dirty="0"/>
              <a:t>Global Problems, Global Solutions, 1e</a:t>
            </a:r>
          </a:p>
          <a:p>
            <a:r>
              <a:rPr lang="en-US" dirty="0"/>
              <a:t>SAGE Publishing, 2019</a:t>
            </a:r>
          </a:p>
        </p:txBody>
      </p:sp>
    </p:spTree>
    <p:extLst>
      <p:ext uri="{BB962C8B-B14F-4D97-AF65-F5344CB8AC3E}">
        <p14:creationId xmlns:p14="http://schemas.microsoft.com/office/powerpoint/2010/main" val="7017353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36637"/>
            <a:ext cx="7886700" cy="1325563"/>
          </a:xfrm>
        </p:spPr>
        <p:txBody>
          <a:bodyPr/>
          <a:lstStyle/>
          <a:p>
            <a:r>
              <a:rPr lang="en-US" dirty="0"/>
              <a:t>Correlates and Causes of Violent Conflicts</a:t>
            </a:r>
          </a:p>
        </p:txBody>
      </p:sp>
      <p:sp>
        <p:nvSpPr>
          <p:cNvPr id="3" name="Content Placeholder 2"/>
          <p:cNvSpPr>
            <a:spLocks noGrp="1"/>
          </p:cNvSpPr>
          <p:nvPr>
            <p:ph idx="1"/>
          </p:nvPr>
        </p:nvSpPr>
        <p:spPr>
          <a:xfrm>
            <a:off x="628650" y="2406721"/>
            <a:ext cx="7886700" cy="3689279"/>
          </a:xfrm>
        </p:spPr>
        <p:txBody>
          <a:bodyPr/>
          <a:lstStyle/>
          <a:p>
            <a:r>
              <a:rPr lang="en-US" dirty="0"/>
              <a:t>Climate change, food, and conflict</a:t>
            </a:r>
          </a:p>
          <a:p>
            <a:pPr lvl="1"/>
            <a:r>
              <a:rPr lang="en-US" dirty="0"/>
              <a:t>Climate change is the number one security threat to the world</a:t>
            </a:r>
          </a:p>
          <a:p>
            <a:pPr lvl="2"/>
            <a:r>
              <a:rPr lang="en-US" dirty="0"/>
              <a:t>Single biggest cause of resource scarcity and human migration</a:t>
            </a:r>
          </a:p>
          <a:p>
            <a:pPr lvl="3"/>
            <a:r>
              <a:rPr lang="en-US" dirty="0"/>
              <a:t>When livelihood becomes impossible in one area, people move to another, establishing competition for resources there</a:t>
            </a:r>
          </a:p>
        </p:txBody>
      </p:sp>
      <p:sp>
        <p:nvSpPr>
          <p:cNvPr id="7" name="Slide Number Placeholder 6"/>
          <p:cNvSpPr>
            <a:spLocks noGrp="1"/>
          </p:cNvSpPr>
          <p:nvPr>
            <p:ph type="sldNum" sz="quarter" idx="12"/>
          </p:nvPr>
        </p:nvSpPr>
        <p:spPr/>
        <p:txBody>
          <a:bodyPr/>
          <a:lstStyle/>
          <a:p>
            <a:fld id="{B507A55A-75EF-46D3-8596-6A581AECEFB5}" type="slidenum">
              <a:rPr lang="en-US" smtClean="0"/>
              <a:pPr/>
              <a:t>24</a:t>
            </a:fld>
            <a:endParaRPr lang="en-US"/>
          </a:p>
        </p:txBody>
      </p:sp>
      <p:sp>
        <p:nvSpPr>
          <p:cNvPr id="9" name="Footer Placeholder 9"/>
          <p:cNvSpPr>
            <a:spLocks noGrp="1"/>
          </p:cNvSpPr>
          <p:nvPr>
            <p:ph type="ftr" sz="quarter" idx="11"/>
          </p:nvPr>
        </p:nvSpPr>
        <p:spPr>
          <a:xfrm>
            <a:off x="1981200" y="6356351"/>
            <a:ext cx="5181600" cy="365125"/>
          </a:xfrm>
        </p:spPr>
        <p:txBody>
          <a:bodyPr/>
          <a:lstStyle/>
          <a:p>
            <a:r>
              <a:rPr lang="en-US" dirty="0" err="1"/>
              <a:t>JoAnn</a:t>
            </a:r>
            <a:r>
              <a:rPr lang="en-US" dirty="0"/>
              <a:t> Chirico, </a:t>
            </a:r>
            <a:r>
              <a:rPr lang="en-US" i="1" dirty="0"/>
              <a:t>Global Problems, Global Solutions, 1e</a:t>
            </a:r>
          </a:p>
          <a:p>
            <a:r>
              <a:rPr lang="en-US" dirty="0"/>
              <a:t>SAGE Publishing, 2019</a:t>
            </a:r>
          </a:p>
        </p:txBody>
      </p:sp>
    </p:spTree>
    <p:extLst>
      <p:ext uri="{BB962C8B-B14F-4D97-AF65-F5344CB8AC3E}">
        <p14:creationId xmlns:p14="http://schemas.microsoft.com/office/powerpoint/2010/main" val="41107868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36637"/>
            <a:ext cx="7886700" cy="1325563"/>
          </a:xfrm>
        </p:spPr>
        <p:txBody>
          <a:bodyPr/>
          <a:lstStyle/>
          <a:p>
            <a:r>
              <a:rPr lang="en-US" dirty="0"/>
              <a:t>Consequences and Costs of Violent Conflict</a:t>
            </a:r>
          </a:p>
        </p:txBody>
      </p:sp>
      <p:sp>
        <p:nvSpPr>
          <p:cNvPr id="3" name="Content Placeholder 2"/>
          <p:cNvSpPr>
            <a:spLocks noGrp="1"/>
          </p:cNvSpPr>
          <p:nvPr>
            <p:ph idx="1"/>
          </p:nvPr>
        </p:nvSpPr>
        <p:spPr>
          <a:xfrm>
            <a:off x="628650" y="2406721"/>
            <a:ext cx="7886700" cy="3689279"/>
          </a:xfrm>
        </p:spPr>
        <p:txBody>
          <a:bodyPr/>
          <a:lstStyle/>
          <a:p>
            <a:r>
              <a:rPr lang="en-US" dirty="0"/>
              <a:t>There are profound social, political, and economic consequences to violent conflict</a:t>
            </a:r>
          </a:p>
          <a:p>
            <a:pPr lvl="1"/>
            <a:r>
              <a:rPr lang="en-US" dirty="0"/>
              <a:t>Public health, mortality rates, educational attainment, child development, and investment capital are among many factors important to life chances that diminish in the aftermath of conflict</a:t>
            </a:r>
          </a:p>
          <a:p>
            <a:pPr lvl="2"/>
            <a:r>
              <a:rPr lang="en-US" dirty="0"/>
              <a:t>The consequences last for decades beyond the period of active warfare</a:t>
            </a:r>
          </a:p>
        </p:txBody>
      </p:sp>
      <p:sp>
        <p:nvSpPr>
          <p:cNvPr id="7" name="Slide Number Placeholder 6"/>
          <p:cNvSpPr>
            <a:spLocks noGrp="1"/>
          </p:cNvSpPr>
          <p:nvPr>
            <p:ph type="sldNum" sz="quarter" idx="12"/>
          </p:nvPr>
        </p:nvSpPr>
        <p:spPr/>
        <p:txBody>
          <a:bodyPr/>
          <a:lstStyle/>
          <a:p>
            <a:fld id="{B507A55A-75EF-46D3-8596-6A581AECEFB5}" type="slidenum">
              <a:rPr lang="en-US" smtClean="0"/>
              <a:pPr/>
              <a:t>25</a:t>
            </a:fld>
            <a:endParaRPr lang="en-US"/>
          </a:p>
        </p:txBody>
      </p:sp>
      <p:sp>
        <p:nvSpPr>
          <p:cNvPr id="9" name="Footer Placeholder 9"/>
          <p:cNvSpPr>
            <a:spLocks noGrp="1"/>
          </p:cNvSpPr>
          <p:nvPr>
            <p:ph type="ftr" sz="quarter" idx="11"/>
          </p:nvPr>
        </p:nvSpPr>
        <p:spPr>
          <a:xfrm>
            <a:off x="1981200" y="6356351"/>
            <a:ext cx="5181600" cy="365125"/>
          </a:xfrm>
        </p:spPr>
        <p:txBody>
          <a:bodyPr/>
          <a:lstStyle/>
          <a:p>
            <a:r>
              <a:rPr lang="en-US" dirty="0" err="1"/>
              <a:t>JoAnn</a:t>
            </a:r>
            <a:r>
              <a:rPr lang="en-US" dirty="0"/>
              <a:t> Chirico, </a:t>
            </a:r>
            <a:r>
              <a:rPr lang="en-US" i="1" dirty="0"/>
              <a:t>Global Problems, Global Solutions, 1e</a:t>
            </a:r>
          </a:p>
          <a:p>
            <a:r>
              <a:rPr lang="en-US" dirty="0"/>
              <a:t>SAGE Publishing, 2019</a:t>
            </a:r>
          </a:p>
        </p:txBody>
      </p:sp>
    </p:spTree>
    <p:extLst>
      <p:ext uri="{BB962C8B-B14F-4D97-AF65-F5344CB8AC3E}">
        <p14:creationId xmlns:p14="http://schemas.microsoft.com/office/powerpoint/2010/main" val="32508769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36637"/>
            <a:ext cx="7886700" cy="1325563"/>
          </a:xfrm>
        </p:spPr>
        <p:txBody>
          <a:bodyPr/>
          <a:lstStyle/>
          <a:p>
            <a:r>
              <a:rPr lang="en-US" dirty="0"/>
              <a:t>Consequences and Costs of Violent Conflict</a:t>
            </a:r>
          </a:p>
        </p:txBody>
      </p:sp>
      <p:sp>
        <p:nvSpPr>
          <p:cNvPr id="3" name="Content Placeholder 2"/>
          <p:cNvSpPr>
            <a:spLocks noGrp="1"/>
          </p:cNvSpPr>
          <p:nvPr>
            <p:ph idx="1"/>
          </p:nvPr>
        </p:nvSpPr>
        <p:spPr>
          <a:xfrm>
            <a:off x="628650" y="2406721"/>
            <a:ext cx="7886700" cy="3613079"/>
          </a:xfrm>
        </p:spPr>
        <p:txBody>
          <a:bodyPr/>
          <a:lstStyle/>
          <a:p>
            <a:r>
              <a:rPr lang="en-US" dirty="0"/>
              <a:t>Children in conflict</a:t>
            </a:r>
          </a:p>
          <a:p>
            <a:pPr lvl="1"/>
            <a:r>
              <a:rPr lang="en-US" dirty="0"/>
              <a:t>The cost of conflict to children is the most horrific cost of violent conflict</a:t>
            </a:r>
          </a:p>
          <a:p>
            <a:pPr lvl="2"/>
            <a:r>
              <a:rPr lang="en-US" dirty="0"/>
              <a:t>UNICEF (2016a) reports that one in every 200 children in the world is a refugee, which equates to 50 million children</a:t>
            </a:r>
          </a:p>
          <a:p>
            <a:pPr lvl="2"/>
            <a:r>
              <a:rPr lang="en-US" dirty="0"/>
              <a:t>They suffer from severe malnutrition that leads to physical and mental stunting</a:t>
            </a:r>
          </a:p>
        </p:txBody>
      </p:sp>
      <p:sp>
        <p:nvSpPr>
          <p:cNvPr id="7" name="Slide Number Placeholder 6"/>
          <p:cNvSpPr>
            <a:spLocks noGrp="1"/>
          </p:cNvSpPr>
          <p:nvPr>
            <p:ph type="sldNum" sz="quarter" idx="12"/>
          </p:nvPr>
        </p:nvSpPr>
        <p:spPr/>
        <p:txBody>
          <a:bodyPr/>
          <a:lstStyle/>
          <a:p>
            <a:fld id="{B507A55A-75EF-46D3-8596-6A581AECEFB5}" type="slidenum">
              <a:rPr lang="en-US" smtClean="0"/>
              <a:pPr/>
              <a:t>26</a:t>
            </a:fld>
            <a:endParaRPr lang="en-US"/>
          </a:p>
        </p:txBody>
      </p:sp>
      <p:sp>
        <p:nvSpPr>
          <p:cNvPr id="9" name="Footer Placeholder 9"/>
          <p:cNvSpPr>
            <a:spLocks noGrp="1"/>
          </p:cNvSpPr>
          <p:nvPr>
            <p:ph type="ftr" sz="quarter" idx="11"/>
          </p:nvPr>
        </p:nvSpPr>
        <p:spPr>
          <a:xfrm>
            <a:off x="1981200" y="6356351"/>
            <a:ext cx="5181600" cy="365125"/>
          </a:xfrm>
        </p:spPr>
        <p:txBody>
          <a:bodyPr/>
          <a:lstStyle/>
          <a:p>
            <a:r>
              <a:rPr lang="en-US" dirty="0" err="1"/>
              <a:t>JoAnn</a:t>
            </a:r>
            <a:r>
              <a:rPr lang="en-US" dirty="0"/>
              <a:t> Chirico, </a:t>
            </a:r>
            <a:r>
              <a:rPr lang="en-US" i="1" dirty="0"/>
              <a:t>Global Problems, Global Solutions, 1e</a:t>
            </a:r>
          </a:p>
          <a:p>
            <a:r>
              <a:rPr lang="en-US" dirty="0"/>
              <a:t>SAGE Publishing, 2019</a:t>
            </a:r>
          </a:p>
        </p:txBody>
      </p:sp>
    </p:spTree>
    <p:extLst>
      <p:ext uri="{BB962C8B-B14F-4D97-AF65-F5344CB8AC3E}">
        <p14:creationId xmlns:p14="http://schemas.microsoft.com/office/powerpoint/2010/main" val="13749466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Conflict Trap</a:t>
            </a:r>
          </a:p>
        </p:txBody>
      </p:sp>
      <p:sp>
        <p:nvSpPr>
          <p:cNvPr id="3" name="Content Placeholder 2"/>
          <p:cNvSpPr>
            <a:spLocks noGrp="1"/>
          </p:cNvSpPr>
          <p:nvPr>
            <p:ph idx="1"/>
          </p:nvPr>
        </p:nvSpPr>
        <p:spPr>
          <a:xfrm>
            <a:off x="628650" y="2406721"/>
            <a:ext cx="7886700" cy="3536879"/>
          </a:xfrm>
        </p:spPr>
        <p:txBody>
          <a:bodyPr/>
          <a:lstStyle/>
          <a:p>
            <a:r>
              <a:rPr lang="en-US" dirty="0"/>
              <a:t>Conflict, economic stagnation, and resource dependency make a country more vulnerable to the conflict trap</a:t>
            </a:r>
          </a:p>
          <a:p>
            <a:r>
              <a:rPr lang="en-US" dirty="0"/>
              <a:t>Armed conflict leaves a country fragile, and even more so the poorest countries</a:t>
            </a:r>
          </a:p>
          <a:p>
            <a:pPr lvl="1"/>
            <a:r>
              <a:rPr lang="en-US" dirty="0"/>
              <a:t>In countries more vulnerable to civil war, periods of peace may be too brief to allow for recovery</a:t>
            </a:r>
          </a:p>
        </p:txBody>
      </p:sp>
      <p:sp>
        <p:nvSpPr>
          <p:cNvPr id="7" name="Slide Number Placeholder 6"/>
          <p:cNvSpPr>
            <a:spLocks noGrp="1"/>
          </p:cNvSpPr>
          <p:nvPr>
            <p:ph type="sldNum" sz="quarter" idx="12"/>
          </p:nvPr>
        </p:nvSpPr>
        <p:spPr/>
        <p:txBody>
          <a:bodyPr/>
          <a:lstStyle/>
          <a:p>
            <a:fld id="{B507A55A-75EF-46D3-8596-6A581AECEFB5}" type="slidenum">
              <a:rPr lang="en-US" smtClean="0"/>
              <a:pPr/>
              <a:t>27</a:t>
            </a:fld>
            <a:endParaRPr lang="en-US"/>
          </a:p>
        </p:txBody>
      </p:sp>
      <p:sp>
        <p:nvSpPr>
          <p:cNvPr id="9" name="Footer Placeholder 9"/>
          <p:cNvSpPr>
            <a:spLocks noGrp="1"/>
          </p:cNvSpPr>
          <p:nvPr>
            <p:ph type="ftr" sz="quarter" idx="11"/>
          </p:nvPr>
        </p:nvSpPr>
        <p:spPr>
          <a:xfrm>
            <a:off x="1981200" y="6356351"/>
            <a:ext cx="5181600" cy="365125"/>
          </a:xfrm>
        </p:spPr>
        <p:txBody>
          <a:bodyPr/>
          <a:lstStyle/>
          <a:p>
            <a:r>
              <a:rPr lang="en-US" dirty="0" err="1"/>
              <a:t>JoAnn</a:t>
            </a:r>
            <a:r>
              <a:rPr lang="en-US" dirty="0"/>
              <a:t> Chirico, </a:t>
            </a:r>
            <a:r>
              <a:rPr lang="en-US" i="1" dirty="0"/>
              <a:t>Global Problems, Global Solutions, 1e</a:t>
            </a:r>
          </a:p>
          <a:p>
            <a:r>
              <a:rPr lang="en-US" dirty="0"/>
              <a:t>SAGE Publishing, 2019</a:t>
            </a:r>
          </a:p>
        </p:txBody>
      </p:sp>
    </p:spTree>
    <p:extLst>
      <p:ext uri="{BB962C8B-B14F-4D97-AF65-F5344CB8AC3E}">
        <p14:creationId xmlns:p14="http://schemas.microsoft.com/office/powerpoint/2010/main" val="14025141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36637"/>
            <a:ext cx="7886700" cy="1325563"/>
          </a:xfrm>
        </p:spPr>
        <p:txBody>
          <a:bodyPr/>
          <a:lstStyle/>
          <a:p>
            <a:r>
              <a:rPr lang="en-US" dirty="0"/>
              <a:t>Protecting Peace and Problems of Peacemaking</a:t>
            </a:r>
          </a:p>
        </p:txBody>
      </p:sp>
      <p:sp>
        <p:nvSpPr>
          <p:cNvPr id="3" name="Content Placeholder 2"/>
          <p:cNvSpPr>
            <a:spLocks noGrp="1"/>
          </p:cNvSpPr>
          <p:nvPr>
            <p:ph idx="1"/>
          </p:nvPr>
        </p:nvSpPr>
        <p:spPr>
          <a:xfrm>
            <a:off x="628650" y="2406721"/>
            <a:ext cx="7886700" cy="3613079"/>
          </a:xfrm>
        </p:spPr>
        <p:txBody>
          <a:bodyPr/>
          <a:lstStyle/>
          <a:p>
            <a:r>
              <a:rPr lang="en-US" dirty="0"/>
              <a:t>How to achieve lasting peace is one of the most important questions of the millennium</a:t>
            </a:r>
          </a:p>
          <a:p>
            <a:r>
              <a:rPr lang="en-US" dirty="0"/>
              <a:t>It is in the interest of the global community to prevent conflict and preserve peace</a:t>
            </a:r>
          </a:p>
          <a:p>
            <a:pPr lvl="1"/>
            <a:r>
              <a:rPr lang="en-US" dirty="0"/>
              <a:t>Not only because of spillover effects, but because international and global forces have often been at the root of the conflicts</a:t>
            </a:r>
          </a:p>
        </p:txBody>
      </p:sp>
      <p:sp>
        <p:nvSpPr>
          <p:cNvPr id="7" name="Slide Number Placeholder 6"/>
          <p:cNvSpPr>
            <a:spLocks noGrp="1"/>
          </p:cNvSpPr>
          <p:nvPr>
            <p:ph type="sldNum" sz="quarter" idx="12"/>
          </p:nvPr>
        </p:nvSpPr>
        <p:spPr/>
        <p:txBody>
          <a:bodyPr/>
          <a:lstStyle/>
          <a:p>
            <a:fld id="{B507A55A-75EF-46D3-8596-6A581AECEFB5}" type="slidenum">
              <a:rPr lang="en-US" smtClean="0"/>
              <a:pPr/>
              <a:t>28</a:t>
            </a:fld>
            <a:endParaRPr lang="en-US"/>
          </a:p>
        </p:txBody>
      </p:sp>
      <p:sp>
        <p:nvSpPr>
          <p:cNvPr id="9" name="Footer Placeholder 9"/>
          <p:cNvSpPr>
            <a:spLocks noGrp="1"/>
          </p:cNvSpPr>
          <p:nvPr>
            <p:ph type="ftr" sz="quarter" idx="11"/>
          </p:nvPr>
        </p:nvSpPr>
        <p:spPr>
          <a:xfrm>
            <a:off x="1981200" y="6356351"/>
            <a:ext cx="5181600" cy="365125"/>
          </a:xfrm>
        </p:spPr>
        <p:txBody>
          <a:bodyPr/>
          <a:lstStyle/>
          <a:p>
            <a:r>
              <a:rPr lang="en-US" dirty="0" err="1"/>
              <a:t>JoAnn</a:t>
            </a:r>
            <a:r>
              <a:rPr lang="en-US" dirty="0"/>
              <a:t> Chirico, </a:t>
            </a:r>
            <a:r>
              <a:rPr lang="en-US" i="1" dirty="0"/>
              <a:t>Global Problems, Global Solutions, 1e</a:t>
            </a:r>
          </a:p>
          <a:p>
            <a:r>
              <a:rPr lang="en-US" dirty="0"/>
              <a:t>SAGE Publishing, 2019</a:t>
            </a:r>
          </a:p>
        </p:txBody>
      </p:sp>
    </p:spTree>
    <p:extLst>
      <p:ext uri="{BB962C8B-B14F-4D97-AF65-F5344CB8AC3E}">
        <p14:creationId xmlns:p14="http://schemas.microsoft.com/office/powerpoint/2010/main" val="40350113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36637"/>
            <a:ext cx="7886700" cy="1325563"/>
          </a:xfrm>
        </p:spPr>
        <p:txBody>
          <a:bodyPr/>
          <a:lstStyle/>
          <a:p>
            <a:r>
              <a:rPr lang="en-US" dirty="0"/>
              <a:t>Promoting Peace and Getting Out of the “Conflict Trap”</a:t>
            </a:r>
          </a:p>
        </p:txBody>
      </p:sp>
      <p:sp>
        <p:nvSpPr>
          <p:cNvPr id="3" name="Content Placeholder 2"/>
          <p:cNvSpPr>
            <a:spLocks noGrp="1"/>
          </p:cNvSpPr>
          <p:nvPr>
            <p:ph idx="1"/>
          </p:nvPr>
        </p:nvSpPr>
        <p:spPr>
          <a:xfrm>
            <a:off x="628650" y="2406721"/>
            <a:ext cx="7886700" cy="3689279"/>
          </a:xfrm>
        </p:spPr>
        <p:txBody>
          <a:bodyPr/>
          <a:lstStyle/>
          <a:p>
            <a:r>
              <a:rPr lang="en-US" dirty="0"/>
              <a:t>Some conflicts erupt repeatedly, persisting for decades</a:t>
            </a:r>
          </a:p>
          <a:p>
            <a:r>
              <a:rPr lang="en-US" dirty="0"/>
              <a:t>The most significant predictor of a violent conflict breaking out is having had violent conflict in the past</a:t>
            </a:r>
          </a:p>
          <a:p>
            <a:pPr lvl="1"/>
            <a:r>
              <a:rPr lang="en-US" dirty="0"/>
              <a:t>Getting out of the “conflict trap” is essential</a:t>
            </a:r>
          </a:p>
          <a:p>
            <a:pPr lvl="2"/>
            <a:r>
              <a:rPr lang="en-US" dirty="0"/>
              <a:t>A two-pronged strategy of shortening conflicts and reducing post conflict risk is necessary</a:t>
            </a:r>
          </a:p>
        </p:txBody>
      </p:sp>
      <p:sp>
        <p:nvSpPr>
          <p:cNvPr id="7" name="Slide Number Placeholder 6"/>
          <p:cNvSpPr>
            <a:spLocks noGrp="1"/>
          </p:cNvSpPr>
          <p:nvPr>
            <p:ph type="sldNum" sz="quarter" idx="12"/>
          </p:nvPr>
        </p:nvSpPr>
        <p:spPr/>
        <p:txBody>
          <a:bodyPr/>
          <a:lstStyle/>
          <a:p>
            <a:fld id="{B507A55A-75EF-46D3-8596-6A581AECEFB5}" type="slidenum">
              <a:rPr lang="en-US" smtClean="0"/>
              <a:pPr/>
              <a:t>29</a:t>
            </a:fld>
            <a:endParaRPr lang="en-US"/>
          </a:p>
        </p:txBody>
      </p:sp>
      <p:sp>
        <p:nvSpPr>
          <p:cNvPr id="9" name="Footer Placeholder 9"/>
          <p:cNvSpPr>
            <a:spLocks noGrp="1"/>
          </p:cNvSpPr>
          <p:nvPr>
            <p:ph type="ftr" sz="quarter" idx="11"/>
          </p:nvPr>
        </p:nvSpPr>
        <p:spPr>
          <a:xfrm>
            <a:off x="1981200" y="6356351"/>
            <a:ext cx="5181600" cy="365125"/>
          </a:xfrm>
        </p:spPr>
        <p:txBody>
          <a:bodyPr/>
          <a:lstStyle/>
          <a:p>
            <a:r>
              <a:rPr lang="en-US" dirty="0" err="1"/>
              <a:t>JoAnn</a:t>
            </a:r>
            <a:r>
              <a:rPr lang="en-US" dirty="0"/>
              <a:t> Chirico, </a:t>
            </a:r>
            <a:r>
              <a:rPr lang="en-US" i="1" dirty="0"/>
              <a:t>Global Problems, Global Solutions, 1e</a:t>
            </a:r>
          </a:p>
          <a:p>
            <a:r>
              <a:rPr lang="en-US" dirty="0"/>
              <a:t>SAGE Publishing, 2019</a:t>
            </a:r>
          </a:p>
        </p:txBody>
      </p:sp>
    </p:spTree>
    <p:extLst>
      <p:ext uri="{BB962C8B-B14F-4D97-AF65-F5344CB8AC3E}">
        <p14:creationId xmlns:p14="http://schemas.microsoft.com/office/powerpoint/2010/main" val="1167671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Learning Objectives</a:t>
            </a:r>
            <a:endParaRPr lang="en-US" dirty="0"/>
          </a:p>
        </p:txBody>
      </p:sp>
      <p:sp>
        <p:nvSpPr>
          <p:cNvPr id="3" name="Content Placeholder 2"/>
          <p:cNvSpPr>
            <a:spLocks noGrp="1"/>
          </p:cNvSpPr>
          <p:nvPr>
            <p:ph idx="1"/>
          </p:nvPr>
        </p:nvSpPr>
        <p:spPr>
          <a:xfrm>
            <a:off x="628650" y="2178121"/>
            <a:ext cx="7886700" cy="4070279"/>
          </a:xfrm>
        </p:spPr>
        <p:txBody>
          <a:bodyPr/>
          <a:lstStyle/>
          <a:p>
            <a:pPr marL="796925" lvl="2" indent="-796925">
              <a:buNone/>
            </a:pPr>
            <a:r>
              <a:rPr lang="en-US" dirty="0"/>
              <a:t>10-1: Identify factors that create vulnerabilities to violent conflict</a:t>
            </a:r>
          </a:p>
          <a:p>
            <a:pPr marL="796925" lvl="2" indent="-796925">
              <a:buNone/>
            </a:pPr>
            <a:r>
              <a:rPr lang="en-US" dirty="0"/>
              <a:t>10-2: Distinguish micro level factors and macro level factors that contribute to violent conflict</a:t>
            </a:r>
          </a:p>
          <a:p>
            <a:pPr marL="796925" lvl="2" indent="-796925">
              <a:buNone/>
            </a:pPr>
            <a:r>
              <a:rPr lang="en-US" dirty="0"/>
              <a:t>10-3: Identify conflict trends in developing and developed countries</a:t>
            </a:r>
          </a:p>
          <a:p>
            <a:pPr marL="796925" lvl="2" indent="-796925">
              <a:buNone/>
            </a:pPr>
            <a:r>
              <a:rPr lang="en-US" dirty="0"/>
              <a:t>10-4: Compare and contrast types of warfare and violent conflict</a:t>
            </a:r>
          </a:p>
          <a:p>
            <a:pPr marL="796925" lvl="2" indent="-796925">
              <a:buNone/>
            </a:pPr>
            <a:r>
              <a:rPr lang="en-US" dirty="0"/>
              <a:t>10-5: Assess efforts of the international community to avoid reoccurrence of violent conflicts</a:t>
            </a:r>
          </a:p>
        </p:txBody>
      </p:sp>
      <p:sp>
        <p:nvSpPr>
          <p:cNvPr id="7" name="Slide Number Placeholder 6"/>
          <p:cNvSpPr>
            <a:spLocks noGrp="1"/>
          </p:cNvSpPr>
          <p:nvPr>
            <p:ph type="sldNum" sz="quarter" idx="12"/>
          </p:nvPr>
        </p:nvSpPr>
        <p:spPr/>
        <p:txBody>
          <a:bodyPr/>
          <a:lstStyle/>
          <a:p>
            <a:fld id="{B507A55A-75EF-46D3-8596-6A581AECEFB5}" type="slidenum">
              <a:rPr lang="en-US" smtClean="0"/>
              <a:pPr/>
              <a:t>3</a:t>
            </a:fld>
            <a:endParaRPr lang="en-US"/>
          </a:p>
        </p:txBody>
      </p:sp>
      <p:sp>
        <p:nvSpPr>
          <p:cNvPr id="9" name="Footer Placeholder 9"/>
          <p:cNvSpPr>
            <a:spLocks noGrp="1"/>
          </p:cNvSpPr>
          <p:nvPr>
            <p:ph type="ftr" sz="quarter" idx="11"/>
          </p:nvPr>
        </p:nvSpPr>
        <p:spPr>
          <a:xfrm>
            <a:off x="1981200" y="6356351"/>
            <a:ext cx="5181600" cy="365125"/>
          </a:xfrm>
        </p:spPr>
        <p:txBody>
          <a:bodyPr/>
          <a:lstStyle/>
          <a:p>
            <a:r>
              <a:rPr lang="en-US" dirty="0" err="1"/>
              <a:t>JoAnn</a:t>
            </a:r>
            <a:r>
              <a:rPr lang="en-US" dirty="0"/>
              <a:t> Chirico, </a:t>
            </a:r>
            <a:r>
              <a:rPr lang="en-US" i="1" dirty="0"/>
              <a:t>Global Problems, Global Solutions, 1e</a:t>
            </a:r>
          </a:p>
          <a:p>
            <a:r>
              <a:rPr lang="en-US" dirty="0"/>
              <a:t>SAGE Publishing, 2019</a:t>
            </a:r>
          </a:p>
        </p:txBody>
      </p:sp>
    </p:spTree>
    <p:extLst>
      <p:ext uri="{BB962C8B-B14F-4D97-AF65-F5344CB8AC3E}">
        <p14:creationId xmlns:p14="http://schemas.microsoft.com/office/powerpoint/2010/main" val="41559807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36637"/>
            <a:ext cx="7886700" cy="1325563"/>
          </a:xfrm>
        </p:spPr>
        <p:txBody>
          <a:bodyPr/>
          <a:lstStyle/>
          <a:p>
            <a:r>
              <a:rPr lang="en-US" dirty="0"/>
              <a:t>Promoting Peace and Getting Out of the “Conflict Trap”</a:t>
            </a:r>
          </a:p>
        </p:txBody>
      </p:sp>
      <p:sp>
        <p:nvSpPr>
          <p:cNvPr id="3" name="Content Placeholder 2"/>
          <p:cNvSpPr>
            <a:spLocks noGrp="1"/>
          </p:cNvSpPr>
          <p:nvPr>
            <p:ph idx="1"/>
          </p:nvPr>
        </p:nvSpPr>
        <p:spPr>
          <a:xfrm>
            <a:off x="628650" y="2406721"/>
            <a:ext cx="7886700" cy="3460679"/>
          </a:xfrm>
        </p:spPr>
        <p:txBody>
          <a:bodyPr/>
          <a:lstStyle/>
          <a:p>
            <a:r>
              <a:rPr lang="en-US" dirty="0"/>
              <a:t>Shortening or ending the conflict</a:t>
            </a:r>
          </a:p>
          <a:p>
            <a:pPr lvl="1"/>
            <a:r>
              <a:rPr lang="en-US" dirty="0"/>
              <a:t>To shorten or end conflict, there are at least two points that should be addressed</a:t>
            </a:r>
          </a:p>
          <a:p>
            <a:pPr lvl="2"/>
            <a:r>
              <a:rPr lang="en-US" dirty="0"/>
              <a:t>The importance of cutting off funding</a:t>
            </a:r>
          </a:p>
          <a:p>
            <a:pPr lvl="2"/>
            <a:r>
              <a:rPr lang="en-US" dirty="0"/>
              <a:t>The potential advantages and disadvantages of outside involvement</a:t>
            </a:r>
          </a:p>
        </p:txBody>
      </p:sp>
      <p:sp>
        <p:nvSpPr>
          <p:cNvPr id="7" name="Slide Number Placeholder 6"/>
          <p:cNvSpPr>
            <a:spLocks noGrp="1"/>
          </p:cNvSpPr>
          <p:nvPr>
            <p:ph type="sldNum" sz="quarter" idx="12"/>
          </p:nvPr>
        </p:nvSpPr>
        <p:spPr/>
        <p:txBody>
          <a:bodyPr/>
          <a:lstStyle/>
          <a:p>
            <a:fld id="{B507A55A-75EF-46D3-8596-6A581AECEFB5}" type="slidenum">
              <a:rPr lang="en-US" smtClean="0"/>
              <a:pPr/>
              <a:t>30</a:t>
            </a:fld>
            <a:endParaRPr lang="en-US"/>
          </a:p>
        </p:txBody>
      </p:sp>
      <p:sp>
        <p:nvSpPr>
          <p:cNvPr id="9" name="Footer Placeholder 9"/>
          <p:cNvSpPr>
            <a:spLocks noGrp="1"/>
          </p:cNvSpPr>
          <p:nvPr>
            <p:ph type="ftr" sz="quarter" idx="11"/>
          </p:nvPr>
        </p:nvSpPr>
        <p:spPr>
          <a:xfrm>
            <a:off x="1981200" y="6356351"/>
            <a:ext cx="5181600" cy="365125"/>
          </a:xfrm>
        </p:spPr>
        <p:txBody>
          <a:bodyPr/>
          <a:lstStyle/>
          <a:p>
            <a:r>
              <a:rPr lang="en-US" dirty="0" err="1"/>
              <a:t>JoAnn</a:t>
            </a:r>
            <a:r>
              <a:rPr lang="en-US" dirty="0"/>
              <a:t> Chirico, </a:t>
            </a:r>
            <a:r>
              <a:rPr lang="en-US" i="1" dirty="0"/>
              <a:t>Global Problems, Global Solutions, 1e</a:t>
            </a:r>
          </a:p>
          <a:p>
            <a:r>
              <a:rPr lang="en-US" dirty="0"/>
              <a:t>SAGE Publishing, 2019</a:t>
            </a:r>
          </a:p>
        </p:txBody>
      </p:sp>
    </p:spTree>
    <p:extLst>
      <p:ext uri="{BB962C8B-B14F-4D97-AF65-F5344CB8AC3E}">
        <p14:creationId xmlns:p14="http://schemas.microsoft.com/office/powerpoint/2010/main" val="22467009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a:xfrm>
            <a:off x="628650" y="2178121"/>
            <a:ext cx="7886700" cy="3917879"/>
          </a:xfrm>
        </p:spPr>
        <p:txBody>
          <a:bodyPr/>
          <a:lstStyle/>
          <a:p>
            <a:r>
              <a:rPr lang="en-US" dirty="0"/>
              <a:t>Increasing democratization, economic development, regional, bilateral, and multilateral treaties and trade, and international governmental organizations have all contributed to decreasing violent conflict and war between countries</a:t>
            </a:r>
          </a:p>
          <a:p>
            <a:r>
              <a:rPr lang="en-US" dirty="0"/>
              <a:t>If people have no recourse to pursue justice, without the help of the international community, violent conflict may be their only option</a:t>
            </a:r>
          </a:p>
        </p:txBody>
      </p:sp>
      <p:sp>
        <p:nvSpPr>
          <p:cNvPr id="7" name="Slide Number Placeholder 6"/>
          <p:cNvSpPr>
            <a:spLocks noGrp="1"/>
          </p:cNvSpPr>
          <p:nvPr>
            <p:ph type="sldNum" sz="quarter" idx="12"/>
          </p:nvPr>
        </p:nvSpPr>
        <p:spPr/>
        <p:txBody>
          <a:bodyPr/>
          <a:lstStyle/>
          <a:p>
            <a:fld id="{B507A55A-75EF-46D3-8596-6A581AECEFB5}" type="slidenum">
              <a:rPr lang="en-US" smtClean="0"/>
              <a:pPr/>
              <a:t>31</a:t>
            </a:fld>
            <a:endParaRPr lang="en-US"/>
          </a:p>
        </p:txBody>
      </p:sp>
      <p:sp>
        <p:nvSpPr>
          <p:cNvPr id="9" name="Footer Placeholder 9"/>
          <p:cNvSpPr>
            <a:spLocks noGrp="1"/>
          </p:cNvSpPr>
          <p:nvPr>
            <p:ph type="ftr" sz="quarter" idx="11"/>
          </p:nvPr>
        </p:nvSpPr>
        <p:spPr>
          <a:xfrm>
            <a:off x="1981200" y="6356351"/>
            <a:ext cx="5181600" cy="365125"/>
          </a:xfrm>
        </p:spPr>
        <p:txBody>
          <a:bodyPr/>
          <a:lstStyle/>
          <a:p>
            <a:r>
              <a:rPr lang="en-US" dirty="0" err="1"/>
              <a:t>JoAnn</a:t>
            </a:r>
            <a:r>
              <a:rPr lang="en-US" dirty="0"/>
              <a:t> Chirico, </a:t>
            </a:r>
            <a:r>
              <a:rPr lang="en-US" i="1" dirty="0"/>
              <a:t>Global Problems, Global Solutions, 1e</a:t>
            </a:r>
          </a:p>
          <a:p>
            <a:r>
              <a:rPr lang="en-US" dirty="0"/>
              <a:t>SAGE Publishing, 2019</a:t>
            </a:r>
          </a:p>
        </p:txBody>
      </p:sp>
    </p:spTree>
    <p:extLst>
      <p:ext uri="{BB962C8B-B14F-4D97-AF65-F5344CB8AC3E}">
        <p14:creationId xmlns:p14="http://schemas.microsoft.com/office/powerpoint/2010/main" val="1214120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36637"/>
            <a:ext cx="7886700" cy="1325563"/>
          </a:xfrm>
        </p:spPr>
        <p:txBody>
          <a:bodyPr>
            <a:normAutofit/>
          </a:bodyPr>
          <a:lstStyle/>
          <a:p>
            <a:r>
              <a:rPr lang="en-US" dirty="0"/>
              <a:t>The Nature of War, Armed Conflict, and Political Instability</a:t>
            </a:r>
          </a:p>
        </p:txBody>
      </p:sp>
      <p:sp>
        <p:nvSpPr>
          <p:cNvPr id="3" name="Content Placeholder 2"/>
          <p:cNvSpPr>
            <a:spLocks noGrp="1"/>
          </p:cNvSpPr>
          <p:nvPr>
            <p:ph idx="1"/>
          </p:nvPr>
        </p:nvSpPr>
        <p:spPr>
          <a:xfrm>
            <a:off x="628650" y="2406721"/>
            <a:ext cx="7886700" cy="3536879"/>
          </a:xfrm>
        </p:spPr>
        <p:txBody>
          <a:bodyPr/>
          <a:lstStyle/>
          <a:p>
            <a:r>
              <a:rPr lang="en-US" dirty="0"/>
              <a:t>The volume of combat</a:t>
            </a:r>
          </a:p>
          <a:p>
            <a:pPr lvl="1"/>
            <a:r>
              <a:rPr lang="en-US" dirty="0"/>
              <a:t>When we think of war, we generally think of political conflict among states</a:t>
            </a:r>
          </a:p>
          <a:p>
            <a:pPr lvl="1"/>
            <a:r>
              <a:rPr lang="en-US" dirty="0"/>
              <a:t>From the end of the Cold War to 2014, there have been fewer than 20 onsets of interstate violence</a:t>
            </a:r>
          </a:p>
          <a:p>
            <a:pPr lvl="1"/>
            <a:r>
              <a:rPr lang="en-US" dirty="0"/>
              <a:t>The wars in Afghanistan and Iraq may well be the last traditional, 20th century style wars (Slaughter 2011)</a:t>
            </a:r>
          </a:p>
        </p:txBody>
      </p:sp>
      <p:sp>
        <p:nvSpPr>
          <p:cNvPr id="7" name="Slide Number Placeholder 6"/>
          <p:cNvSpPr>
            <a:spLocks noGrp="1"/>
          </p:cNvSpPr>
          <p:nvPr>
            <p:ph type="sldNum" sz="quarter" idx="12"/>
          </p:nvPr>
        </p:nvSpPr>
        <p:spPr/>
        <p:txBody>
          <a:bodyPr/>
          <a:lstStyle/>
          <a:p>
            <a:fld id="{B507A55A-75EF-46D3-8596-6A581AECEFB5}" type="slidenum">
              <a:rPr lang="en-US" smtClean="0"/>
              <a:pPr/>
              <a:t>4</a:t>
            </a:fld>
            <a:endParaRPr lang="en-US"/>
          </a:p>
        </p:txBody>
      </p:sp>
      <p:sp>
        <p:nvSpPr>
          <p:cNvPr id="9" name="Footer Placeholder 9"/>
          <p:cNvSpPr>
            <a:spLocks noGrp="1"/>
          </p:cNvSpPr>
          <p:nvPr>
            <p:ph type="ftr" sz="quarter" idx="11"/>
          </p:nvPr>
        </p:nvSpPr>
        <p:spPr>
          <a:xfrm>
            <a:off x="1981200" y="6356351"/>
            <a:ext cx="5181600" cy="365125"/>
          </a:xfrm>
        </p:spPr>
        <p:txBody>
          <a:bodyPr/>
          <a:lstStyle/>
          <a:p>
            <a:r>
              <a:rPr lang="en-US" dirty="0" err="1"/>
              <a:t>JoAnn</a:t>
            </a:r>
            <a:r>
              <a:rPr lang="en-US" dirty="0"/>
              <a:t> Chirico, </a:t>
            </a:r>
            <a:r>
              <a:rPr lang="en-US" i="1" dirty="0"/>
              <a:t>Global Problems, Global Solutions, 1e</a:t>
            </a:r>
          </a:p>
          <a:p>
            <a:r>
              <a:rPr lang="en-US" dirty="0"/>
              <a:t>SAGE Publishing, 2019</a:t>
            </a:r>
          </a:p>
        </p:txBody>
      </p:sp>
    </p:spTree>
    <p:extLst>
      <p:ext uri="{BB962C8B-B14F-4D97-AF65-F5344CB8AC3E}">
        <p14:creationId xmlns:p14="http://schemas.microsoft.com/office/powerpoint/2010/main" val="33299747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36637"/>
            <a:ext cx="7886700" cy="1325563"/>
          </a:xfrm>
        </p:spPr>
        <p:txBody>
          <a:bodyPr>
            <a:normAutofit/>
          </a:bodyPr>
          <a:lstStyle/>
          <a:p>
            <a:r>
              <a:rPr lang="en-US" dirty="0"/>
              <a:t>The Nature of War, Armed Conflict, and Political Instability</a:t>
            </a:r>
          </a:p>
        </p:txBody>
      </p:sp>
      <p:sp>
        <p:nvSpPr>
          <p:cNvPr id="3" name="Content Placeholder 2"/>
          <p:cNvSpPr>
            <a:spLocks noGrp="1"/>
          </p:cNvSpPr>
          <p:nvPr>
            <p:ph idx="1"/>
          </p:nvPr>
        </p:nvSpPr>
        <p:spPr>
          <a:xfrm>
            <a:off x="628650" y="2406721"/>
            <a:ext cx="7886700" cy="3689279"/>
          </a:xfrm>
        </p:spPr>
        <p:txBody>
          <a:bodyPr/>
          <a:lstStyle/>
          <a:p>
            <a:r>
              <a:rPr lang="en-US" dirty="0"/>
              <a:t>The volume of conflict</a:t>
            </a:r>
          </a:p>
          <a:p>
            <a:pPr lvl="1"/>
            <a:r>
              <a:rPr lang="en-US" dirty="0"/>
              <a:t>2014 was the most lethal year since the end of the Cold War, with an estimated battle related death toll of over 130,000</a:t>
            </a:r>
          </a:p>
          <a:p>
            <a:pPr lvl="2"/>
            <a:r>
              <a:rPr lang="en-US" dirty="0"/>
              <a:t>It also had the highest number of conflicts since 1999</a:t>
            </a:r>
          </a:p>
          <a:p>
            <a:pPr lvl="3"/>
            <a:r>
              <a:rPr lang="en-US" dirty="0"/>
              <a:t>40 active conflicts having fatalities over 25, 11 of them rising to the level of war</a:t>
            </a:r>
          </a:p>
        </p:txBody>
      </p:sp>
      <p:sp>
        <p:nvSpPr>
          <p:cNvPr id="7" name="Slide Number Placeholder 6"/>
          <p:cNvSpPr>
            <a:spLocks noGrp="1"/>
          </p:cNvSpPr>
          <p:nvPr>
            <p:ph type="sldNum" sz="quarter" idx="12"/>
          </p:nvPr>
        </p:nvSpPr>
        <p:spPr/>
        <p:txBody>
          <a:bodyPr/>
          <a:lstStyle/>
          <a:p>
            <a:fld id="{B507A55A-75EF-46D3-8596-6A581AECEFB5}" type="slidenum">
              <a:rPr lang="en-US" smtClean="0"/>
              <a:pPr/>
              <a:t>5</a:t>
            </a:fld>
            <a:endParaRPr lang="en-US"/>
          </a:p>
        </p:txBody>
      </p:sp>
      <p:sp>
        <p:nvSpPr>
          <p:cNvPr id="9" name="Footer Placeholder 9"/>
          <p:cNvSpPr>
            <a:spLocks noGrp="1"/>
          </p:cNvSpPr>
          <p:nvPr>
            <p:ph type="ftr" sz="quarter" idx="11"/>
          </p:nvPr>
        </p:nvSpPr>
        <p:spPr>
          <a:xfrm>
            <a:off x="1981200" y="6356351"/>
            <a:ext cx="5181600" cy="365125"/>
          </a:xfrm>
        </p:spPr>
        <p:txBody>
          <a:bodyPr/>
          <a:lstStyle/>
          <a:p>
            <a:r>
              <a:rPr lang="en-US" dirty="0" err="1"/>
              <a:t>JoAnn</a:t>
            </a:r>
            <a:r>
              <a:rPr lang="en-US" dirty="0"/>
              <a:t> Chirico, </a:t>
            </a:r>
            <a:r>
              <a:rPr lang="en-US" i="1" dirty="0"/>
              <a:t>Global Problems, Global Solutions, 1e</a:t>
            </a:r>
          </a:p>
          <a:p>
            <a:r>
              <a:rPr lang="en-US" dirty="0"/>
              <a:t>SAGE Publishing, 2019</a:t>
            </a:r>
          </a:p>
        </p:txBody>
      </p:sp>
    </p:spTree>
    <p:extLst>
      <p:ext uri="{BB962C8B-B14F-4D97-AF65-F5344CB8AC3E}">
        <p14:creationId xmlns:p14="http://schemas.microsoft.com/office/powerpoint/2010/main" val="992538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36637"/>
            <a:ext cx="7886700" cy="1325563"/>
          </a:xfrm>
        </p:spPr>
        <p:txBody>
          <a:bodyPr>
            <a:normAutofit/>
          </a:bodyPr>
          <a:lstStyle/>
          <a:p>
            <a:r>
              <a:rPr lang="en-US" dirty="0"/>
              <a:t>The Nature of War, Armed Conflict, and Political Instability</a:t>
            </a:r>
          </a:p>
        </p:txBody>
      </p:sp>
      <p:sp>
        <p:nvSpPr>
          <p:cNvPr id="3" name="Content Placeholder 2"/>
          <p:cNvSpPr>
            <a:spLocks noGrp="1"/>
          </p:cNvSpPr>
          <p:nvPr>
            <p:ph idx="1"/>
          </p:nvPr>
        </p:nvSpPr>
        <p:spPr>
          <a:xfrm>
            <a:off x="628650" y="2406721"/>
            <a:ext cx="7886700" cy="3765479"/>
          </a:xfrm>
        </p:spPr>
        <p:txBody>
          <a:bodyPr/>
          <a:lstStyle/>
          <a:p>
            <a:r>
              <a:rPr lang="en-US" dirty="0"/>
              <a:t>Analyzing irregular warfare: the “new” war</a:t>
            </a:r>
          </a:p>
          <a:p>
            <a:pPr lvl="1"/>
            <a:r>
              <a:rPr lang="en-US" dirty="0"/>
              <a:t>Since the end of WWII and the Cold War in particular, violent conflicts have been within states rather than among them</a:t>
            </a:r>
          </a:p>
          <a:p>
            <a:pPr lvl="1"/>
            <a:r>
              <a:rPr lang="en-US" dirty="0"/>
              <a:t>Contemporary conflicts are classified into three types:</a:t>
            </a:r>
          </a:p>
          <a:p>
            <a:pPr lvl="2"/>
            <a:r>
              <a:rPr lang="en-US" dirty="0"/>
              <a:t>State based</a:t>
            </a:r>
          </a:p>
          <a:p>
            <a:pPr lvl="2"/>
            <a:r>
              <a:rPr lang="en-US" dirty="0"/>
              <a:t>One sided</a:t>
            </a:r>
          </a:p>
          <a:p>
            <a:pPr lvl="2"/>
            <a:r>
              <a:rPr lang="en-US" dirty="0"/>
              <a:t>Non-state conflict</a:t>
            </a:r>
          </a:p>
        </p:txBody>
      </p:sp>
      <p:sp>
        <p:nvSpPr>
          <p:cNvPr id="7" name="Slide Number Placeholder 6"/>
          <p:cNvSpPr>
            <a:spLocks noGrp="1"/>
          </p:cNvSpPr>
          <p:nvPr>
            <p:ph type="sldNum" sz="quarter" idx="12"/>
          </p:nvPr>
        </p:nvSpPr>
        <p:spPr/>
        <p:txBody>
          <a:bodyPr/>
          <a:lstStyle/>
          <a:p>
            <a:fld id="{B507A55A-75EF-46D3-8596-6A581AECEFB5}" type="slidenum">
              <a:rPr lang="en-US" smtClean="0"/>
              <a:pPr/>
              <a:t>6</a:t>
            </a:fld>
            <a:endParaRPr lang="en-US"/>
          </a:p>
        </p:txBody>
      </p:sp>
      <p:sp>
        <p:nvSpPr>
          <p:cNvPr id="9" name="Footer Placeholder 9"/>
          <p:cNvSpPr>
            <a:spLocks noGrp="1"/>
          </p:cNvSpPr>
          <p:nvPr>
            <p:ph type="ftr" sz="quarter" idx="11"/>
          </p:nvPr>
        </p:nvSpPr>
        <p:spPr>
          <a:xfrm>
            <a:off x="1981200" y="6356351"/>
            <a:ext cx="5181600" cy="365125"/>
          </a:xfrm>
        </p:spPr>
        <p:txBody>
          <a:bodyPr/>
          <a:lstStyle/>
          <a:p>
            <a:r>
              <a:rPr lang="en-US" dirty="0" err="1"/>
              <a:t>JoAnn</a:t>
            </a:r>
            <a:r>
              <a:rPr lang="en-US" dirty="0"/>
              <a:t> Chirico, </a:t>
            </a:r>
            <a:r>
              <a:rPr lang="en-US" i="1" dirty="0"/>
              <a:t>Global Problems, Global Solutions, 1e</a:t>
            </a:r>
          </a:p>
          <a:p>
            <a:r>
              <a:rPr lang="en-US" dirty="0"/>
              <a:t>SAGE Publishing, 2019</a:t>
            </a:r>
          </a:p>
        </p:txBody>
      </p:sp>
    </p:spTree>
    <p:extLst>
      <p:ext uri="{BB962C8B-B14F-4D97-AF65-F5344CB8AC3E}">
        <p14:creationId xmlns:p14="http://schemas.microsoft.com/office/powerpoint/2010/main" val="21381003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36637"/>
            <a:ext cx="7886700" cy="1325563"/>
          </a:xfrm>
        </p:spPr>
        <p:txBody>
          <a:bodyPr>
            <a:normAutofit/>
          </a:bodyPr>
          <a:lstStyle/>
          <a:p>
            <a:r>
              <a:rPr lang="en-US" dirty="0"/>
              <a:t>The Nature of War, Armed Conflict, and Political Instability</a:t>
            </a:r>
          </a:p>
        </p:txBody>
      </p:sp>
      <p:sp>
        <p:nvSpPr>
          <p:cNvPr id="3" name="Content Placeholder 2"/>
          <p:cNvSpPr>
            <a:spLocks noGrp="1"/>
          </p:cNvSpPr>
          <p:nvPr>
            <p:ph idx="1"/>
          </p:nvPr>
        </p:nvSpPr>
        <p:spPr>
          <a:xfrm>
            <a:off x="628650" y="2406721"/>
            <a:ext cx="7886700" cy="3613079"/>
          </a:xfrm>
        </p:spPr>
        <p:txBody>
          <a:bodyPr/>
          <a:lstStyle/>
          <a:p>
            <a:r>
              <a:rPr lang="en-US" dirty="0"/>
              <a:t>Analyzing irregular warfare: the “new” war</a:t>
            </a:r>
          </a:p>
          <a:p>
            <a:pPr lvl="1"/>
            <a:r>
              <a:rPr lang="en-US" b="1" dirty="0"/>
              <a:t>State based </a:t>
            </a:r>
            <a:r>
              <a:rPr lang="en-US" dirty="0"/>
              <a:t>involves one government and its army fighting organized groups but not another state</a:t>
            </a:r>
          </a:p>
          <a:p>
            <a:pPr lvl="1"/>
            <a:r>
              <a:rPr lang="en-US" b="1" dirty="0"/>
              <a:t>One sided </a:t>
            </a:r>
            <a:r>
              <a:rPr lang="en-US" dirty="0"/>
              <a:t>is one group (such as a terrorist group like ISIS) against civilians</a:t>
            </a:r>
          </a:p>
          <a:p>
            <a:pPr lvl="1"/>
            <a:r>
              <a:rPr lang="en-US" b="1" dirty="0"/>
              <a:t>Non-state</a:t>
            </a:r>
            <a:r>
              <a:rPr lang="en-US" dirty="0"/>
              <a:t> is two or more organized groups</a:t>
            </a:r>
          </a:p>
        </p:txBody>
      </p:sp>
      <p:sp>
        <p:nvSpPr>
          <p:cNvPr id="7" name="Slide Number Placeholder 6"/>
          <p:cNvSpPr>
            <a:spLocks noGrp="1"/>
          </p:cNvSpPr>
          <p:nvPr>
            <p:ph type="sldNum" sz="quarter" idx="12"/>
          </p:nvPr>
        </p:nvSpPr>
        <p:spPr/>
        <p:txBody>
          <a:bodyPr/>
          <a:lstStyle/>
          <a:p>
            <a:fld id="{B507A55A-75EF-46D3-8596-6A581AECEFB5}" type="slidenum">
              <a:rPr lang="en-US" smtClean="0"/>
              <a:pPr/>
              <a:t>7</a:t>
            </a:fld>
            <a:endParaRPr lang="en-US"/>
          </a:p>
        </p:txBody>
      </p:sp>
      <p:sp>
        <p:nvSpPr>
          <p:cNvPr id="9" name="Footer Placeholder 9"/>
          <p:cNvSpPr>
            <a:spLocks noGrp="1"/>
          </p:cNvSpPr>
          <p:nvPr>
            <p:ph type="ftr" sz="quarter" idx="11"/>
          </p:nvPr>
        </p:nvSpPr>
        <p:spPr>
          <a:xfrm>
            <a:off x="1981200" y="6356351"/>
            <a:ext cx="5181600" cy="365125"/>
          </a:xfrm>
        </p:spPr>
        <p:txBody>
          <a:bodyPr/>
          <a:lstStyle/>
          <a:p>
            <a:r>
              <a:rPr lang="en-US" dirty="0" err="1"/>
              <a:t>JoAnn</a:t>
            </a:r>
            <a:r>
              <a:rPr lang="en-US" dirty="0"/>
              <a:t> Chirico, </a:t>
            </a:r>
            <a:r>
              <a:rPr lang="en-US" i="1" dirty="0"/>
              <a:t>Global Problems, Global Solutions, 1e</a:t>
            </a:r>
          </a:p>
          <a:p>
            <a:r>
              <a:rPr lang="en-US" dirty="0"/>
              <a:t>SAGE Publishing, 2019</a:t>
            </a:r>
          </a:p>
        </p:txBody>
      </p:sp>
    </p:spTree>
    <p:extLst>
      <p:ext uri="{BB962C8B-B14F-4D97-AF65-F5344CB8AC3E}">
        <p14:creationId xmlns:p14="http://schemas.microsoft.com/office/powerpoint/2010/main" val="41364021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36637"/>
            <a:ext cx="7886700" cy="1325563"/>
          </a:xfrm>
        </p:spPr>
        <p:txBody>
          <a:bodyPr>
            <a:normAutofit/>
          </a:bodyPr>
          <a:lstStyle/>
          <a:p>
            <a:r>
              <a:rPr lang="en-US" dirty="0"/>
              <a:t>The Nature of War, Armed Conflict, and Political Instability</a:t>
            </a:r>
          </a:p>
        </p:txBody>
      </p:sp>
      <p:sp>
        <p:nvSpPr>
          <p:cNvPr id="3" name="Content Placeholder 2"/>
          <p:cNvSpPr>
            <a:spLocks noGrp="1"/>
          </p:cNvSpPr>
          <p:nvPr>
            <p:ph idx="1"/>
          </p:nvPr>
        </p:nvSpPr>
        <p:spPr>
          <a:xfrm>
            <a:off x="628650" y="2406721"/>
            <a:ext cx="7886700" cy="3765479"/>
          </a:xfrm>
        </p:spPr>
        <p:txBody>
          <a:bodyPr/>
          <a:lstStyle/>
          <a:p>
            <a:r>
              <a:rPr lang="en-US" dirty="0"/>
              <a:t>Analyzing irregular warfare: the “new” war</a:t>
            </a:r>
          </a:p>
          <a:p>
            <a:pPr lvl="1"/>
            <a:r>
              <a:rPr lang="en-US" dirty="0"/>
              <a:t>Mary </a:t>
            </a:r>
            <a:r>
              <a:rPr lang="en-US" dirty="0" err="1"/>
              <a:t>Kaldor</a:t>
            </a:r>
            <a:r>
              <a:rPr lang="en-US" dirty="0"/>
              <a:t> advanced a four-dimensional framework to differentiate new from old wars that emphasizes the social relations of war</a:t>
            </a:r>
          </a:p>
          <a:p>
            <a:pPr lvl="1"/>
            <a:r>
              <a:rPr lang="en-US" dirty="0"/>
              <a:t>Goals of the new conflicts tend to be identity based</a:t>
            </a:r>
          </a:p>
          <a:p>
            <a:pPr lvl="1"/>
            <a:r>
              <a:rPr lang="en-US" dirty="0"/>
              <a:t>New wars tend to be decentralized</a:t>
            </a:r>
          </a:p>
          <a:p>
            <a:pPr lvl="2"/>
            <a:r>
              <a:rPr lang="en-US" dirty="0"/>
              <a:t>Many different groups with different objectives engage in the combat</a:t>
            </a:r>
          </a:p>
          <a:p>
            <a:pPr lvl="2"/>
            <a:endParaRPr lang="en-US" dirty="0"/>
          </a:p>
        </p:txBody>
      </p:sp>
      <p:sp>
        <p:nvSpPr>
          <p:cNvPr id="7" name="Slide Number Placeholder 6"/>
          <p:cNvSpPr>
            <a:spLocks noGrp="1"/>
          </p:cNvSpPr>
          <p:nvPr>
            <p:ph type="sldNum" sz="quarter" idx="12"/>
          </p:nvPr>
        </p:nvSpPr>
        <p:spPr/>
        <p:txBody>
          <a:bodyPr/>
          <a:lstStyle/>
          <a:p>
            <a:fld id="{B507A55A-75EF-46D3-8596-6A581AECEFB5}" type="slidenum">
              <a:rPr lang="en-US" smtClean="0"/>
              <a:pPr/>
              <a:t>8</a:t>
            </a:fld>
            <a:endParaRPr lang="en-US"/>
          </a:p>
        </p:txBody>
      </p:sp>
      <p:sp>
        <p:nvSpPr>
          <p:cNvPr id="9" name="Footer Placeholder 9"/>
          <p:cNvSpPr>
            <a:spLocks noGrp="1"/>
          </p:cNvSpPr>
          <p:nvPr>
            <p:ph type="ftr" sz="quarter" idx="11"/>
          </p:nvPr>
        </p:nvSpPr>
        <p:spPr>
          <a:xfrm>
            <a:off x="1981200" y="6356351"/>
            <a:ext cx="5181600" cy="365125"/>
          </a:xfrm>
        </p:spPr>
        <p:txBody>
          <a:bodyPr/>
          <a:lstStyle/>
          <a:p>
            <a:r>
              <a:rPr lang="en-US" dirty="0" err="1"/>
              <a:t>JoAnn</a:t>
            </a:r>
            <a:r>
              <a:rPr lang="en-US" dirty="0"/>
              <a:t> Chirico, </a:t>
            </a:r>
            <a:r>
              <a:rPr lang="en-US" i="1" dirty="0"/>
              <a:t>Global Problems, Global Solutions, 1e</a:t>
            </a:r>
          </a:p>
          <a:p>
            <a:r>
              <a:rPr lang="en-US" dirty="0"/>
              <a:t>SAGE Publishing, 2019</a:t>
            </a:r>
          </a:p>
        </p:txBody>
      </p:sp>
    </p:spTree>
    <p:extLst>
      <p:ext uri="{BB962C8B-B14F-4D97-AF65-F5344CB8AC3E}">
        <p14:creationId xmlns:p14="http://schemas.microsoft.com/office/powerpoint/2010/main" val="39905776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36637"/>
            <a:ext cx="7886700" cy="1325563"/>
          </a:xfrm>
        </p:spPr>
        <p:txBody>
          <a:bodyPr>
            <a:normAutofit/>
          </a:bodyPr>
          <a:lstStyle/>
          <a:p>
            <a:r>
              <a:rPr lang="en-US" dirty="0"/>
              <a:t>The Nature of War, Armed Conflict, and Political Instability</a:t>
            </a:r>
          </a:p>
        </p:txBody>
      </p:sp>
      <p:sp>
        <p:nvSpPr>
          <p:cNvPr id="3" name="Content Placeholder 2"/>
          <p:cNvSpPr>
            <a:spLocks noGrp="1"/>
          </p:cNvSpPr>
          <p:nvPr>
            <p:ph idx="1"/>
          </p:nvPr>
        </p:nvSpPr>
        <p:spPr>
          <a:xfrm>
            <a:off x="628650" y="2406721"/>
            <a:ext cx="7886700" cy="3841679"/>
          </a:xfrm>
        </p:spPr>
        <p:txBody>
          <a:bodyPr/>
          <a:lstStyle/>
          <a:p>
            <a:r>
              <a:rPr lang="en-US" dirty="0"/>
              <a:t>Analyzing irregular warfare: the “new” war</a:t>
            </a:r>
          </a:p>
          <a:p>
            <a:pPr lvl="1"/>
            <a:r>
              <a:rPr lang="en-US" dirty="0"/>
              <a:t>Financing new wars requires new strategies</a:t>
            </a:r>
          </a:p>
          <a:p>
            <a:pPr lvl="2"/>
            <a:r>
              <a:rPr lang="en-US" dirty="0"/>
              <a:t>As the fighting units in new forms of war are not states, financing cannot come from taxation</a:t>
            </a:r>
          </a:p>
          <a:p>
            <a:pPr lvl="3"/>
            <a:r>
              <a:rPr lang="en-US" dirty="0"/>
              <a:t>At its height, ISIS was an exception as it collected about $1 billion in taxes and in selling electricity, water, and other commodities</a:t>
            </a:r>
          </a:p>
        </p:txBody>
      </p:sp>
      <p:sp>
        <p:nvSpPr>
          <p:cNvPr id="7" name="Slide Number Placeholder 6"/>
          <p:cNvSpPr>
            <a:spLocks noGrp="1"/>
          </p:cNvSpPr>
          <p:nvPr>
            <p:ph type="sldNum" sz="quarter" idx="12"/>
          </p:nvPr>
        </p:nvSpPr>
        <p:spPr/>
        <p:txBody>
          <a:bodyPr/>
          <a:lstStyle/>
          <a:p>
            <a:fld id="{B507A55A-75EF-46D3-8596-6A581AECEFB5}" type="slidenum">
              <a:rPr lang="en-US" smtClean="0"/>
              <a:pPr/>
              <a:t>9</a:t>
            </a:fld>
            <a:endParaRPr lang="en-US"/>
          </a:p>
        </p:txBody>
      </p:sp>
      <p:sp>
        <p:nvSpPr>
          <p:cNvPr id="9" name="Footer Placeholder 9"/>
          <p:cNvSpPr>
            <a:spLocks noGrp="1"/>
          </p:cNvSpPr>
          <p:nvPr>
            <p:ph type="ftr" sz="quarter" idx="11"/>
          </p:nvPr>
        </p:nvSpPr>
        <p:spPr>
          <a:xfrm>
            <a:off x="1981200" y="6356351"/>
            <a:ext cx="5181600" cy="365125"/>
          </a:xfrm>
        </p:spPr>
        <p:txBody>
          <a:bodyPr/>
          <a:lstStyle/>
          <a:p>
            <a:r>
              <a:rPr lang="en-US" dirty="0" err="1"/>
              <a:t>JoAnn</a:t>
            </a:r>
            <a:r>
              <a:rPr lang="en-US" dirty="0"/>
              <a:t> Chirico, </a:t>
            </a:r>
            <a:r>
              <a:rPr lang="en-US" i="1" dirty="0"/>
              <a:t>Global Problems, Global Solutions, 1e</a:t>
            </a:r>
          </a:p>
          <a:p>
            <a:r>
              <a:rPr lang="en-US" dirty="0"/>
              <a:t>SAGE Publishing, 2019</a:t>
            </a:r>
          </a:p>
        </p:txBody>
      </p:sp>
    </p:spTree>
    <p:extLst>
      <p:ext uri="{BB962C8B-B14F-4D97-AF65-F5344CB8AC3E}">
        <p14:creationId xmlns:p14="http://schemas.microsoft.com/office/powerpoint/2010/main" val="2205146930"/>
      </p:ext>
    </p:extLst>
  </p:cSld>
  <p:clrMapOvr>
    <a:masterClrMapping/>
  </p:clrMapOvr>
</p:sld>
</file>

<file path=ppt/theme/theme1.xml><?xml version="1.0" encoding="utf-8"?>
<a:theme xmlns:a="http://schemas.openxmlformats.org/drawingml/2006/main" name="CDC PPT master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DC PPT master theme" id="{54717623-23ED-4358-9C73-6518671C19EC}" vid="{8348790F-27F1-4F39-885D-2376FA45C8D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CDC PPT master theme</Template>
  <TotalTime>259</TotalTime>
  <Words>2161</Words>
  <Application>Microsoft Office PowerPoint</Application>
  <PresentationFormat>On-screen Show (4:3)</PresentationFormat>
  <Paragraphs>236</Paragraphs>
  <Slides>31</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Calibri</vt:lpstr>
      <vt:lpstr>Courier New</vt:lpstr>
      <vt:lpstr>CDC PPT master theme</vt:lpstr>
      <vt:lpstr>PowerPoint Presentation</vt:lpstr>
      <vt:lpstr>Chapter 10</vt:lpstr>
      <vt:lpstr>Learning Objectives</vt:lpstr>
      <vt:lpstr>The Nature of War, Armed Conflict, and Political Instability</vt:lpstr>
      <vt:lpstr>The Nature of War, Armed Conflict, and Political Instability</vt:lpstr>
      <vt:lpstr>The Nature of War, Armed Conflict, and Political Instability</vt:lpstr>
      <vt:lpstr>The Nature of War, Armed Conflict, and Political Instability</vt:lpstr>
      <vt:lpstr>The Nature of War, Armed Conflict, and Political Instability</vt:lpstr>
      <vt:lpstr>The Nature of War, Armed Conflict, and Political Instability</vt:lpstr>
      <vt:lpstr>The Nature of War, Armed Conflict, and Political Instability</vt:lpstr>
      <vt:lpstr>The Nature of War, Armed Conflict, and Political Instability</vt:lpstr>
      <vt:lpstr>Correlates and Causes of Violent Conflicts</vt:lpstr>
      <vt:lpstr>Correlates and Causes of Violent Conflicts</vt:lpstr>
      <vt:lpstr>Correlates and Causes of Violent Conflicts</vt:lpstr>
      <vt:lpstr>Correlates and Causes of Violent Conflicts</vt:lpstr>
      <vt:lpstr>Correlates and Causes of Violent Conflicts</vt:lpstr>
      <vt:lpstr>Correlates and Causes of Violent Conflicts</vt:lpstr>
      <vt:lpstr>Correlates and Causes of Violent Conflicts</vt:lpstr>
      <vt:lpstr>Correlates and Causes of Violent Conflicts</vt:lpstr>
      <vt:lpstr>Correlates and Causes of Violent Conflicts</vt:lpstr>
      <vt:lpstr>Correlates and Causes of Violent Conflicts</vt:lpstr>
      <vt:lpstr>Correlates and Causes of Violent Conflicts</vt:lpstr>
      <vt:lpstr>Correlates and Causes of Violent Conflicts</vt:lpstr>
      <vt:lpstr>Correlates and Causes of Violent Conflicts</vt:lpstr>
      <vt:lpstr>Consequences and Costs of Violent Conflict</vt:lpstr>
      <vt:lpstr>Consequences and Costs of Violent Conflict</vt:lpstr>
      <vt:lpstr>The Conflict Trap</vt:lpstr>
      <vt:lpstr>Protecting Peace and Problems of Peacemaking</vt:lpstr>
      <vt:lpstr>Promoting Peace and Getting Out of the “Conflict Trap”</vt:lpstr>
      <vt:lpstr>Promoting Peace and Getting Out of the “Conflict Trap”</vt:lpstr>
      <vt:lpstr>Summary</vt:lpstr>
    </vt:vector>
  </TitlesOfParts>
  <Company>Pacific Lutheran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 Systems</dc:creator>
  <cp:lastModifiedBy>Elzbieta Sikorska</cp:lastModifiedBy>
  <cp:revision>45</cp:revision>
  <dcterms:created xsi:type="dcterms:W3CDTF">2018-09-18T21:11:26Z</dcterms:created>
  <dcterms:modified xsi:type="dcterms:W3CDTF">2019-12-24T15:19:54Z</dcterms:modified>
</cp:coreProperties>
</file>