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37"/>
  </p:notesMasterIdLst>
  <p:sldIdLst>
    <p:sldId id="308" r:id="rId2"/>
    <p:sldId id="256" r:id="rId3"/>
    <p:sldId id="257" r:id="rId4"/>
    <p:sldId id="301" r:id="rId5"/>
    <p:sldId id="258" r:id="rId6"/>
    <p:sldId id="261" r:id="rId7"/>
    <p:sldId id="262" r:id="rId8"/>
    <p:sldId id="265" r:id="rId9"/>
    <p:sldId id="269" r:id="rId10"/>
    <p:sldId id="270" r:id="rId11"/>
    <p:sldId id="302" r:id="rId12"/>
    <p:sldId id="274" r:id="rId13"/>
    <p:sldId id="276" r:id="rId14"/>
    <p:sldId id="303" r:id="rId15"/>
    <p:sldId id="278" r:id="rId16"/>
    <p:sldId id="279" r:id="rId17"/>
    <p:sldId id="304" r:id="rId18"/>
    <p:sldId id="280" r:id="rId19"/>
    <p:sldId id="281" r:id="rId20"/>
    <p:sldId id="305" r:id="rId21"/>
    <p:sldId id="282" r:id="rId22"/>
    <p:sldId id="306" r:id="rId23"/>
    <p:sldId id="283" r:id="rId24"/>
    <p:sldId id="307" r:id="rId25"/>
    <p:sldId id="284" r:id="rId26"/>
    <p:sldId id="287" r:id="rId27"/>
    <p:sldId id="288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ra Slagle" initials="TS" lastIdx="1" clrIdx="0">
    <p:extLst>
      <p:ext uri="{19B8F6BF-5375-455C-9EA6-DF929625EA0E}">
        <p15:presenceInfo xmlns:p15="http://schemas.microsoft.com/office/powerpoint/2012/main" userId="S-1-5-21-602089608-2055347256-1435325219-828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519CD-FBE8-4ACB-BFF1-8426212F14C5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84B9-75B4-4287-A57C-B777BCD71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21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Ask students in what ways the global economy</a:t>
            </a:r>
            <a:r>
              <a:rPr lang="en-US" baseline="0" dirty="0"/>
              <a:t> is failing many people in the world. Why are opportunities to achieve not randomly distributed?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84B9-75B4-4287-A57C-B777BCD71D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28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84B9-75B4-4287-A57C-B777BCD71D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47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Notes: Ask students to define “super-managers.”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84B9-75B4-4287-A57C-B777BCD71D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42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Ask students to provide an occupational example for each sector.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84B9-75B4-4287-A57C-B777BCD71D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31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Ask students what they would tell someone who asserts poor people are disadvantaged due to laziness.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84B9-75B4-4287-A57C-B777BCD71D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2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Ask students what they would tell someone who asserts poor people are disadvantaged due to laziness.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84B9-75B4-4287-A57C-B777BCD71DF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2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Ask students to define </a:t>
            </a:r>
            <a:r>
              <a:rPr lang="en-US" dirty="0" err="1"/>
              <a:t>kleptocracy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84B9-75B4-4287-A57C-B777BCD71DF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04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Ask students to define</a:t>
            </a:r>
            <a:r>
              <a:rPr lang="en-US" baseline="0" dirty="0"/>
              <a:t> the “Dutch disease”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84B9-75B4-4287-A57C-B777BCD71DF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23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Ask students to define</a:t>
            </a:r>
            <a:r>
              <a:rPr lang="en-US" baseline="0" dirty="0"/>
              <a:t> the “Dutch disease”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84B9-75B4-4287-A57C-B777BCD71DF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23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_design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452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no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0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3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9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178120"/>
            <a:ext cx="3886200" cy="4163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178119"/>
            <a:ext cx="3886200" cy="4163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4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6581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10240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937339"/>
            <a:ext cx="3868340" cy="34064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102398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37327"/>
            <a:ext cx="3887391" cy="34064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3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1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5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2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76581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178121"/>
            <a:ext cx="7886700" cy="4152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3AEAD-B77E-4799-909B-0D2AA6515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0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5938" indent="-2873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88925" algn="l" defTabSz="914400" rtl="0" eaLnBrk="1" latinLnBrk="0" hangingPunct="1">
        <a:lnSpc>
          <a:spcPct val="100000"/>
        </a:lnSpc>
        <a:spcBef>
          <a:spcPts val="500"/>
        </a:spcBef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4263" indent="-2794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873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\\server-chk\COPYEDITING\ANCILLARIES\01_SGUS\2019\Chirico\Chirico 1e CE\02_Pre-Edited\9781506347783_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0"/>
            <a:ext cx="54864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Quality of Life Along Levels of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38400"/>
            <a:ext cx="7886700" cy="3841679"/>
          </a:xfrm>
        </p:spPr>
        <p:txBody>
          <a:bodyPr>
            <a:normAutofit/>
          </a:bodyPr>
          <a:lstStyle/>
          <a:p>
            <a:r>
              <a:rPr lang="en-US" dirty="0"/>
              <a:t>The bottom of the pyramid</a:t>
            </a:r>
          </a:p>
          <a:p>
            <a:pPr lvl="1"/>
            <a:r>
              <a:rPr lang="en-US" dirty="0" err="1"/>
              <a:t>BoP</a:t>
            </a:r>
            <a:r>
              <a:rPr lang="en-US" dirty="0"/>
              <a:t>: “the forgotten, the unorganized, but the indispensable units of economic power” (Franklin Roosevelt, 1932) </a:t>
            </a:r>
          </a:p>
          <a:p>
            <a:pPr lvl="2"/>
            <a:r>
              <a:rPr lang="en-US" dirty="0"/>
              <a:t>Referred to bankrupt farmers and workers at the bottom of the pyramid in the United States</a:t>
            </a:r>
          </a:p>
          <a:p>
            <a:pPr lvl="2"/>
            <a:r>
              <a:rPr lang="en-US" dirty="0"/>
              <a:t>Many politicians of the period proposed “top down” economic plans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2363238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Quality of Life Along Levels of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38400"/>
            <a:ext cx="7886700" cy="3841679"/>
          </a:xfrm>
        </p:spPr>
        <p:txBody>
          <a:bodyPr>
            <a:normAutofit/>
          </a:bodyPr>
          <a:lstStyle/>
          <a:p>
            <a:pPr marL="857250" lvl="4" indent="-290513">
              <a:buFont typeface="Courier New" pitchFamily="49" charset="0"/>
              <a:buChar char="o"/>
            </a:pPr>
            <a:r>
              <a:rPr lang="en-US" dirty="0"/>
              <a:t>Roosevelt wanted to help the “little fellow” as much as possible</a:t>
            </a:r>
          </a:p>
          <a:p>
            <a:pPr marL="1203325" lvl="6" indent="-346075"/>
            <a:r>
              <a:rPr lang="en-US" sz="2400" dirty="0"/>
              <a:t>There is still a </a:t>
            </a:r>
            <a:r>
              <a:rPr lang="en-US" sz="2400" dirty="0" err="1"/>
              <a:t>BoP</a:t>
            </a:r>
            <a:r>
              <a:rPr lang="en-US" sz="2400" dirty="0"/>
              <a:t> in the United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2363238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Origins of Contemporary Inequality Among 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6721"/>
            <a:ext cx="7886700" cy="3689279"/>
          </a:xfrm>
        </p:spPr>
        <p:txBody>
          <a:bodyPr/>
          <a:lstStyle/>
          <a:p>
            <a:r>
              <a:rPr lang="en-US" dirty="0"/>
              <a:t>Prior to the industrial revolution, all societies were poor</a:t>
            </a:r>
          </a:p>
          <a:p>
            <a:pPr lvl="1"/>
            <a:r>
              <a:rPr lang="en-US" dirty="0"/>
              <a:t>Aside from a small elite class, there was not a great deal of difference in how people lived within societies</a:t>
            </a:r>
          </a:p>
          <a:p>
            <a:r>
              <a:rPr lang="en-US" dirty="0"/>
              <a:t>There are three sectors of economic activity</a:t>
            </a:r>
          </a:p>
          <a:p>
            <a:pPr lvl="1"/>
            <a:r>
              <a:rPr lang="en-US" dirty="0"/>
              <a:t>Primary (agricultural)</a:t>
            </a:r>
          </a:p>
          <a:p>
            <a:pPr lvl="1"/>
            <a:r>
              <a:rPr lang="en-US" dirty="0"/>
              <a:t>Secondary (manufacturing)</a:t>
            </a:r>
          </a:p>
          <a:p>
            <a:pPr lvl="1"/>
            <a:r>
              <a:rPr lang="en-US" dirty="0"/>
              <a:t>Tertiary (service)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2507189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Origins of Contemporary Inequality Among 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38401"/>
            <a:ext cx="7886700" cy="3733800"/>
          </a:xfrm>
        </p:spPr>
        <p:txBody>
          <a:bodyPr>
            <a:noAutofit/>
          </a:bodyPr>
          <a:lstStyle/>
          <a:p>
            <a:r>
              <a:rPr lang="en-US" dirty="0"/>
              <a:t>There is a general argument that people are poor because they are lazy</a:t>
            </a:r>
          </a:p>
          <a:p>
            <a:pPr lvl="1"/>
            <a:r>
              <a:rPr lang="en-US" dirty="0"/>
              <a:t>These arguments are broadly false as is evident in examining “the bottom of the pyramid”</a:t>
            </a:r>
          </a:p>
          <a:p>
            <a:pPr lvl="2"/>
            <a:r>
              <a:rPr lang="en-US" dirty="0"/>
              <a:t>People in countries with low levels of development often work harder than people in wealthy societies, but they work for less money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2378724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Origins of Contemporary Inequality Among 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38401"/>
            <a:ext cx="7886700" cy="3733800"/>
          </a:xfrm>
        </p:spPr>
        <p:txBody>
          <a:bodyPr>
            <a:normAutofit/>
          </a:bodyPr>
          <a:lstStyle/>
          <a:p>
            <a:pPr marL="857250" lvl="4" indent="-347663">
              <a:buFont typeface="Courier New" pitchFamily="49" charset="0"/>
              <a:buChar char="o"/>
            </a:pPr>
            <a:r>
              <a:rPr lang="en-US" dirty="0"/>
              <a:t>What people are paid for their work varies by the distribution of jobs in the occupational structure of the society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2378724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Factors Influencing Varying Levels of Development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6721"/>
            <a:ext cx="7886700" cy="3613079"/>
          </a:xfrm>
        </p:spPr>
        <p:txBody>
          <a:bodyPr/>
          <a:lstStyle/>
          <a:p>
            <a:r>
              <a:rPr lang="en-US" dirty="0"/>
              <a:t>Extractive institutions and inequality</a:t>
            </a:r>
          </a:p>
          <a:p>
            <a:pPr lvl="1"/>
            <a:r>
              <a:rPr lang="en-US" dirty="0"/>
              <a:t>Extractive institutions neither supported long term development nor disappeared with the end of colonization</a:t>
            </a:r>
          </a:p>
          <a:p>
            <a:pPr lvl="1"/>
            <a:r>
              <a:rPr lang="en-US" dirty="0"/>
              <a:t>In contrast, North America developed inclusive (direct rule) institutions</a:t>
            </a:r>
          </a:p>
          <a:p>
            <a:pPr lvl="1"/>
            <a:r>
              <a:rPr lang="en-US" dirty="0"/>
              <a:t>The type of institution a society developed made the biggest difference with respect to industrialization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2327938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Factors Influencing Varying Levels of Development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38400"/>
            <a:ext cx="7886700" cy="3994079"/>
          </a:xfrm>
        </p:spPr>
        <p:txBody>
          <a:bodyPr>
            <a:normAutofit/>
          </a:bodyPr>
          <a:lstStyle/>
          <a:p>
            <a:r>
              <a:rPr lang="en-US" dirty="0"/>
              <a:t>Diversity and conflict</a:t>
            </a:r>
          </a:p>
          <a:p>
            <a:pPr lvl="1"/>
            <a:r>
              <a:rPr lang="en-US" dirty="0"/>
              <a:t>While many rich countries welcome diversity as a source of creativity, diversity can inhibit many developing countries</a:t>
            </a:r>
          </a:p>
          <a:p>
            <a:pPr lvl="2"/>
            <a:r>
              <a:rPr lang="en-US" dirty="0"/>
              <a:t>For example, colonizers imposed Christianity and Islam upon indigenous religions, creating religious fault lines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2317815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Factors Influencing Varying Levels of Development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38400"/>
            <a:ext cx="7886700" cy="3994079"/>
          </a:xfrm>
        </p:spPr>
        <p:txBody>
          <a:bodyPr>
            <a:normAutofit/>
          </a:bodyPr>
          <a:lstStyle/>
          <a:p>
            <a:pPr marL="1203325" lvl="4" indent="-346075"/>
            <a:r>
              <a:rPr lang="en-US" dirty="0"/>
              <a:t>Diversity in these societies weakened rather than strengthened development</a:t>
            </a:r>
          </a:p>
          <a:p>
            <a:pPr lvl="1"/>
            <a:r>
              <a:rPr lang="en-US" dirty="0"/>
              <a:t>Intra-social violence across ideological lines during the Cold War ravaged populations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2317815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Factors Influencing Varying Levels of Development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6721"/>
            <a:ext cx="7886700" cy="3765479"/>
          </a:xfrm>
        </p:spPr>
        <p:txBody>
          <a:bodyPr/>
          <a:lstStyle/>
          <a:p>
            <a:r>
              <a:rPr lang="en-US" dirty="0"/>
              <a:t>Corruption</a:t>
            </a:r>
          </a:p>
          <a:p>
            <a:pPr lvl="1"/>
            <a:r>
              <a:rPr lang="en-US" dirty="0"/>
              <a:t>Endemic to inequality and underdevelopment</a:t>
            </a:r>
          </a:p>
          <a:p>
            <a:pPr lvl="2"/>
            <a:r>
              <a:rPr lang="en-US" dirty="0"/>
              <a:t>Poorest societies are the most corrupt</a:t>
            </a:r>
          </a:p>
          <a:p>
            <a:pPr lvl="2"/>
            <a:r>
              <a:rPr lang="en-US" dirty="0"/>
              <a:t>Excludes poor people from public services </a:t>
            </a:r>
          </a:p>
          <a:p>
            <a:pPr lvl="2"/>
            <a:r>
              <a:rPr lang="en-US" dirty="0"/>
              <a:t>Corrodes public trust and undermines the rule of the law</a:t>
            </a:r>
          </a:p>
          <a:p>
            <a:pPr marL="1141413" lvl="4" indent="-344488">
              <a:tabLst>
                <a:tab pos="1085850" algn="l"/>
              </a:tabLst>
            </a:pPr>
            <a:r>
              <a:rPr lang="en-US" dirty="0"/>
              <a:t>Bribery is a common form of corruption</a:t>
            </a:r>
          </a:p>
          <a:p>
            <a:pPr marL="1141413" lvl="4" indent="-344488">
              <a:tabLst>
                <a:tab pos="1085850" algn="l"/>
              </a:tabLst>
            </a:pPr>
            <a:r>
              <a:rPr lang="en-US" dirty="0" err="1"/>
              <a:t>Kleptocracy</a:t>
            </a:r>
            <a:r>
              <a:rPr lang="en-US" dirty="0"/>
              <a:t> is not limited to the developing world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151772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Factors Influencing Varying Levels of Development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38400"/>
            <a:ext cx="7886700" cy="4152952"/>
          </a:xfrm>
        </p:spPr>
        <p:txBody>
          <a:bodyPr>
            <a:normAutofit/>
          </a:bodyPr>
          <a:lstStyle/>
          <a:p>
            <a:r>
              <a:rPr lang="en-US" dirty="0"/>
              <a:t>The resource curse</a:t>
            </a:r>
          </a:p>
          <a:p>
            <a:pPr lvl="1"/>
            <a:r>
              <a:rPr lang="en-US" dirty="0"/>
              <a:t>Ironically, many countries that are rich in a resource such as oil or precious metals are poor</a:t>
            </a:r>
          </a:p>
          <a:p>
            <a:pPr lvl="2"/>
            <a:r>
              <a:rPr lang="en-US" dirty="0"/>
              <a:t>While being resource rich should be a boon to growth, it can also inhibit growth</a:t>
            </a:r>
          </a:p>
          <a:p>
            <a:pPr lvl="4"/>
            <a:r>
              <a:rPr lang="en-US" dirty="0"/>
              <a:t>One way this happens is through the “Dutch disease”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274820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387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Chapter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10000"/>
            <a:ext cx="6858000" cy="1655762"/>
          </a:xfrm>
        </p:spPr>
        <p:txBody>
          <a:bodyPr>
            <a:noAutofit/>
          </a:bodyPr>
          <a:lstStyle/>
          <a:p>
            <a:r>
              <a:rPr lang="en-US" sz="3600" b="1" dirty="0"/>
              <a:t>Socio-Economic Fault Lines: Inequality, Poverty,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947189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Factors Influencing Varying Levels of Development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38400"/>
            <a:ext cx="7886700" cy="4152952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Resources are not always a curse</a:t>
            </a:r>
          </a:p>
          <a:p>
            <a:pPr lvl="2"/>
            <a:r>
              <a:rPr lang="en-US" dirty="0"/>
              <a:t>This depends on human agency</a:t>
            </a:r>
          </a:p>
          <a:p>
            <a:pPr lvl="2"/>
            <a:r>
              <a:rPr lang="en-US" dirty="0"/>
              <a:t>It also depends on the governance structure and how the benefits from the resources are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2748206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Factors Influencing Varying Levels of Development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0248"/>
            <a:ext cx="7886700" cy="4152952"/>
          </a:xfrm>
        </p:spPr>
        <p:txBody>
          <a:bodyPr/>
          <a:lstStyle/>
          <a:p>
            <a:r>
              <a:rPr lang="en-US" dirty="0"/>
              <a:t>Climate change</a:t>
            </a:r>
          </a:p>
          <a:p>
            <a:pPr lvl="1"/>
            <a:r>
              <a:rPr lang="en-US" dirty="0"/>
              <a:t>Climate change and pollution bear a cost to societies</a:t>
            </a:r>
          </a:p>
          <a:p>
            <a:pPr lvl="2"/>
            <a:r>
              <a:rPr lang="en-US" dirty="0"/>
              <a:t>Costs include: adapting agriculture, preventing and treating increases in vector-borne diseases, and harm to trade and fisheries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17313491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Factors Influencing Varying Levels of Development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0248"/>
            <a:ext cx="7886700" cy="4152952"/>
          </a:xfrm>
        </p:spPr>
        <p:txBody>
          <a:bodyPr/>
          <a:lstStyle/>
          <a:p>
            <a:pPr lvl="2"/>
            <a:r>
              <a:rPr lang="en-US" dirty="0"/>
              <a:t>Climate change also contributes to violent conflict</a:t>
            </a:r>
          </a:p>
          <a:p>
            <a:pPr marL="1203325" lvl="4" indent="-288925"/>
            <a:r>
              <a:rPr lang="en-US" dirty="0"/>
              <a:t>Drought and food insecurity</a:t>
            </a:r>
          </a:p>
          <a:p>
            <a:pPr marL="1203325" lvl="4" indent="-288925"/>
            <a:r>
              <a:rPr lang="en-US" dirty="0"/>
              <a:t>Terrorist groups take advantage of drought conditions to control water supplies or to lure recruits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1731349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Factors Influencing Varying Levels of Development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38400"/>
            <a:ext cx="7886700" cy="4070279"/>
          </a:xfrm>
        </p:spPr>
        <p:txBody>
          <a:bodyPr>
            <a:normAutofit/>
          </a:bodyPr>
          <a:lstStyle/>
          <a:p>
            <a:r>
              <a:rPr lang="en-US" dirty="0"/>
              <a:t>The global economy</a:t>
            </a:r>
          </a:p>
          <a:p>
            <a:pPr lvl="1"/>
            <a:r>
              <a:rPr lang="en-US" dirty="0"/>
              <a:t>Participating in the global economy is essential for lifting countries out of poverty</a:t>
            </a:r>
          </a:p>
          <a:p>
            <a:pPr lvl="2"/>
            <a:r>
              <a:rPr lang="en-US" dirty="0"/>
              <a:t>Openness to global economy as measured by the percentage of GDP accounted for by imports and exports is positively related to human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4099549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Factors Influencing Varying Levels of Development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38400"/>
            <a:ext cx="7886700" cy="4070279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Munch (2016) found that urbanization forces specialization and integration</a:t>
            </a:r>
          </a:p>
          <a:p>
            <a:pPr lvl="1"/>
            <a:r>
              <a:rPr lang="en-US" dirty="0"/>
              <a:t>Government expenditures on public goods such as education and healthcare enhance human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4099549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Varying Pathways to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Societies exist across the continuum of development</a:t>
            </a:r>
          </a:p>
          <a:p>
            <a:pPr lvl="1"/>
            <a:r>
              <a:rPr lang="en-US" dirty="0"/>
              <a:t>Developed countries diverged at the time of the Industrial Revolution</a:t>
            </a:r>
          </a:p>
          <a:p>
            <a:pPr lvl="2"/>
            <a:r>
              <a:rPr lang="en-US" dirty="0"/>
              <a:t>Others “took off” and are slowly growing</a:t>
            </a:r>
          </a:p>
          <a:p>
            <a:pPr lvl="2"/>
            <a:r>
              <a:rPr lang="en-US" dirty="0"/>
              <a:t>Not all of the most advanced countries took the “Western” route, yet they advanced and took place among the wealthiest societies</a:t>
            </a:r>
          </a:p>
          <a:p>
            <a:pPr marL="1141413" lvl="4" indent="-280988"/>
            <a:r>
              <a:rPr lang="en-US" dirty="0"/>
              <a:t>Other countries showed rapid development yet stalled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9901975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Varying Pathways to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09800"/>
            <a:ext cx="7886700" cy="4038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Slow growth or income traps?</a:t>
            </a:r>
          </a:p>
          <a:p>
            <a:pPr lvl="1"/>
            <a:r>
              <a:rPr lang="en-US" dirty="0"/>
              <a:t>The explosion of growth in the 2000s lifted many countries and people out of poverty and into low income status</a:t>
            </a:r>
          </a:p>
          <a:p>
            <a:pPr lvl="2"/>
            <a:r>
              <a:rPr lang="en-US" dirty="0"/>
              <a:t>From 2001 to 2011, the poverty class shrank by 669 million people</a:t>
            </a:r>
          </a:p>
          <a:p>
            <a:pPr lvl="2"/>
            <a:r>
              <a:rPr lang="en-US" dirty="0"/>
              <a:t>Growth rates averaging about 6% a year in a few developing societies pushed people over the poverty threshold into low income</a:t>
            </a:r>
          </a:p>
          <a:p>
            <a:pPr marL="1141413" lvl="4" indent="-280988"/>
            <a:r>
              <a:rPr lang="en-US" dirty="0"/>
              <a:t>Although there has been mobility, most has been from poor to low income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0785631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Varying Pathways to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8121"/>
            <a:ext cx="7886700" cy="3994079"/>
          </a:xfrm>
        </p:spPr>
        <p:txBody>
          <a:bodyPr/>
          <a:lstStyle/>
          <a:p>
            <a:r>
              <a:rPr lang="en-US" dirty="0"/>
              <a:t>Slow growth or income traps?</a:t>
            </a:r>
          </a:p>
          <a:p>
            <a:pPr lvl="1"/>
            <a:r>
              <a:rPr lang="en-US" dirty="0"/>
              <a:t>There is no clear definition of a “middle income trap”</a:t>
            </a:r>
          </a:p>
          <a:p>
            <a:pPr lvl="2"/>
            <a:r>
              <a:rPr lang="en-US" dirty="0"/>
              <a:t>Using the term “trap” is misleading as countries can and do move up income levels</a:t>
            </a:r>
          </a:p>
          <a:p>
            <a:pPr lvl="4"/>
            <a:r>
              <a:rPr lang="en-US" dirty="0"/>
              <a:t>Some move more rapidly and some more slowly</a:t>
            </a:r>
          </a:p>
          <a:p>
            <a:pPr lvl="4"/>
            <a:r>
              <a:rPr lang="en-US" dirty="0"/>
              <a:t>Moving from middle to upper income is progressing more slowly since 1980 than it did from 1950–1980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5974736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Fighting Poverty and Inequality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1648"/>
            <a:ext cx="7886700" cy="4152952"/>
          </a:xfrm>
        </p:spPr>
        <p:txBody>
          <a:bodyPr>
            <a:normAutofit/>
          </a:bodyPr>
          <a:lstStyle/>
          <a:p>
            <a:r>
              <a:rPr lang="en-US" dirty="0"/>
              <a:t>No one-size-fits-all answer to any global problem</a:t>
            </a:r>
          </a:p>
          <a:p>
            <a:pPr lvl="1"/>
            <a:r>
              <a:rPr lang="en-US" dirty="0"/>
              <a:t>Providing people with equal life chances is increasingly recognized as a human right</a:t>
            </a:r>
          </a:p>
          <a:p>
            <a:pPr lvl="2"/>
            <a:r>
              <a:rPr lang="en-US" dirty="0"/>
              <a:t>This does not guarantee or mean equal results</a:t>
            </a:r>
          </a:p>
          <a:p>
            <a:pPr lvl="2"/>
            <a:r>
              <a:rPr lang="en-US" dirty="0"/>
              <a:t>It requires addressing the needs of the poor</a:t>
            </a:r>
          </a:p>
          <a:p>
            <a:pPr lvl="3"/>
            <a:r>
              <a:rPr lang="en-US" dirty="0"/>
              <a:t>Programs and policies to spur development and combat inequality must build an infrastructure for inclusive and sustainable growth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528530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Fighting Poverty and Inequality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1648"/>
            <a:ext cx="7886700" cy="4152952"/>
          </a:xfrm>
        </p:spPr>
        <p:txBody>
          <a:bodyPr/>
          <a:lstStyle/>
          <a:p>
            <a:r>
              <a:rPr lang="en-US" dirty="0"/>
              <a:t>National governments play an important role in reducing inequality and poverty</a:t>
            </a:r>
          </a:p>
          <a:p>
            <a:pPr lvl="1"/>
            <a:r>
              <a:rPr lang="en-US" dirty="0"/>
              <a:t>Social welfare programs cover few of the poorest people in the poorest nations</a:t>
            </a:r>
          </a:p>
          <a:p>
            <a:r>
              <a:rPr lang="en-US" dirty="0"/>
              <a:t>Economic growth is not the best measure of the health of the global nor a domestic economy</a:t>
            </a:r>
          </a:p>
          <a:p>
            <a:pPr lvl="1"/>
            <a:r>
              <a:rPr lang="en-US" dirty="0"/>
              <a:t>Economic growth needs to target incomes at the bottom of the pyramid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555637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5475" indent="-625475">
              <a:buNone/>
            </a:pPr>
            <a:r>
              <a:rPr lang="en-US" dirty="0"/>
              <a:t>2-1: Document the trends in inequality of income and wealth among and within the globe, regions and nations and among individuals </a:t>
            </a:r>
          </a:p>
          <a:p>
            <a:pPr marL="625475" indent="-625475">
              <a:buNone/>
            </a:pPr>
            <a:r>
              <a:rPr lang="en-US" dirty="0"/>
              <a:t>2-2: Evaluate the consequences of inequality and poverty for people’s life chances</a:t>
            </a:r>
          </a:p>
          <a:p>
            <a:pPr marL="625475" indent="-625475">
              <a:buNone/>
            </a:pPr>
            <a:r>
              <a:rPr lang="en-US" dirty="0"/>
              <a:t>2-3: Understand how globalization, historical, environmental, cultural, and geographic factors contribute to uneven development and inequality among countries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1665691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Fighting Poverty and Inequality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09800"/>
            <a:ext cx="7886700" cy="41529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Ensuring equal access to the tools of success is important for social justice and development</a:t>
            </a:r>
          </a:p>
          <a:p>
            <a:r>
              <a:rPr lang="en-US" dirty="0"/>
              <a:t>Recognizing the value of unpaid work could be a critical step in reducing poverty</a:t>
            </a:r>
          </a:p>
          <a:p>
            <a:pPr lvl="2"/>
            <a:r>
              <a:rPr lang="en-US" dirty="0"/>
              <a:t>Household production has a slight correlation to income</a:t>
            </a:r>
          </a:p>
          <a:p>
            <a:r>
              <a:rPr lang="en-US" dirty="0"/>
              <a:t>Education is key</a:t>
            </a:r>
          </a:p>
          <a:p>
            <a:pPr lvl="2"/>
            <a:r>
              <a:rPr lang="en-US" dirty="0"/>
              <a:t>Competing in a global economy requires skills and knowledge</a:t>
            </a:r>
          </a:p>
          <a:p>
            <a:pPr lvl="2"/>
            <a:r>
              <a:rPr lang="en-US" dirty="0"/>
              <a:t>Lifelong learning and skill training need to be available to all people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2809376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Fighting Poverty and Inequality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09800"/>
            <a:ext cx="7886700" cy="41529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Intergovernmental and Non-governmental Aid Organizations</a:t>
            </a:r>
          </a:p>
          <a:p>
            <a:pPr lvl="1"/>
            <a:r>
              <a:rPr lang="en-US" dirty="0"/>
              <a:t>Third world debt has crippled many nations</a:t>
            </a:r>
          </a:p>
          <a:p>
            <a:pPr lvl="2"/>
            <a:r>
              <a:rPr lang="en-US" dirty="0"/>
              <a:t>Some as result of </a:t>
            </a:r>
            <a:r>
              <a:rPr lang="en-US" dirty="0" err="1"/>
              <a:t>kleptocracy</a:t>
            </a:r>
            <a:r>
              <a:rPr lang="en-US" dirty="0"/>
              <a:t> or crony capitalism</a:t>
            </a:r>
          </a:p>
          <a:p>
            <a:pPr lvl="1"/>
            <a:r>
              <a:rPr lang="en-US" dirty="0"/>
              <a:t>Foreign aid has a mixed record of success</a:t>
            </a:r>
          </a:p>
          <a:p>
            <a:pPr lvl="2"/>
            <a:r>
              <a:rPr lang="en-US" dirty="0"/>
              <a:t>Puts more money into poverty reduction efforts</a:t>
            </a:r>
          </a:p>
          <a:p>
            <a:pPr lvl="2"/>
            <a:r>
              <a:rPr lang="en-US" dirty="0"/>
              <a:t>Comes with conditionality</a:t>
            </a:r>
          </a:p>
          <a:p>
            <a:pPr lvl="4"/>
            <a:r>
              <a:rPr lang="en-US" dirty="0"/>
              <a:t>Transparency</a:t>
            </a:r>
          </a:p>
          <a:p>
            <a:pPr lvl="4"/>
            <a:r>
              <a:rPr lang="en-US" dirty="0"/>
              <a:t>Fragmentation</a:t>
            </a:r>
          </a:p>
          <a:p>
            <a:pPr lvl="4"/>
            <a:r>
              <a:rPr lang="en-US" dirty="0"/>
              <a:t>Selectivity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22399819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Fighting Poverty and Inequality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09800"/>
            <a:ext cx="7886700" cy="4152952"/>
          </a:xfrm>
        </p:spPr>
        <p:txBody>
          <a:bodyPr>
            <a:normAutofit/>
          </a:bodyPr>
          <a:lstStyle/>
          <a:p>
            <a:r>
              <a:rPr lang="en-US" dirty="0"/>
              <a:t>The private sector: secure financial services: microfinance</a:t>
            </a:r>
          </a:p>
          <a:p>
            <a:pPr lvl="1"/>
            <a:r>
              <a:rPr lang="en-US" dirty="0"/>
              <a:t>The poor do not have access to the same financial services as middle or upper class</a:t>
            </a:r>
          </a:p>
          <a:p>
            <a:pPr lvl="1"/>
            <a:r>
              <a:rPr lang="en-US" dirty="0"/>
              <a:t>Not everyone needs thousands of dollars to start a successful business</a:t>
            </a:r>
          </a:p>
          <a:p>
            <a:pPr lvl="2"/>
            <a:r>
              <a:rPr lang="en-US" dirty="0"/>
              <a:t>While most consider the poor too risky to offer loans to them, </a:t>
            </a:r>
            <a:r>
              <a:rPr lang="en-US" dirty="0" err="1"/>
              <a:t>microlenders</a:t>
            </a:r>
            <a:r>
              <a:rPr lang="en-US" dirty="0"/>
              <a:t> have a repayment rate close to 99%</a:t>
            </a:r>
          </a:p>
          <a:p>
            <a:pPr lvl="2"/>
            <a:r>
              <a:rPr lang="en-US" dirty="0"/>
              <a:t>Microloans range from about </a:t>
            </a:r>
            <a:r>
              <a:rPr lang="en-US" dirty="0" err="1"/>
              <a:t>US$100</a:t>
            </a:r>
            <a:r>
              <a:rPr lang="en-US" dirty="0"/>
              <a:t>–1500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41641838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Fighting Poverty and Inequality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1648"/>
            <a:ext cx="7886700" cy="4152952"/>
          </a:xfrm>
        </p:spPr>
        <p:txBody>
          <a:bodyPr/>
          <a:lstStyle/>
          <a:p>
            <a:r>
              <a:rPr lang="en-US" dirty="0"/>
              <a:t>The private sector: patient capitalism</a:t>
            </a:r>
          </a:p>
          <a:p>
            <a:pPr lvl="1"/>
            <a:r>
              <a:rPr lang="en-US" dirty="0"/>
              <a:t>Investment strategy developed by Jacqueline </a:t>
            </a:r>
            <a:r>
              <a:rPr lang="en-US" dirty="0" err="1"/>
              <a:t>Novogratz</a:t>
            </a:r>
            <a:endParaRPr lang="en-US" dirty="0"/>
          </a:p>
          <a:p>
            <a:pPr lvl="2"/>
            <a:r>
              <a:rPr lang="en-US" dirty="0"/>
              <a:t>Founded the Acumen Fund in 2001 on the conviction that investing in worthwhile projects was better than fast cash that produced no value</a:t>
            </a:r>
          </a:p>
          <a:p>
            <a:pPr lvl="2"/>
            <a:r>
              <a:rPr lang="en-US" dirty="0"/>
              <a:t>She looks for investments that will make a profit and contribute social value to communities</a:t>
            </a:r>
          </a:p>
          <a:p>
            <a:pPr lvl="2"/>
            <a:r>
              <a:rPr lang="en-US" dirty="0"/>
              <a:t>Investments range from about US$ 300,000 to 2.5 million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10230928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Fighting Poverty and Inequality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1648"/>
            <a:ext cx="7886700" cy="4152952"/>
          </a:xfrm>
        </p:spPr>
        <p:txBody>
          <a:bodyPr/>
          <a:lstStyle/>
          <a:p>
            <a:r>
              <a:rPr lang="en-US" dirty="0"/>
              <a:t>Closing the gap through fair trade</a:t>
            </a:r>
          </a:p>
          <a:p>
            <a:pPr lvl="1"/>
            <a:r>
              <a:rPr lang="en-US" dirty="0"/>
              <a:t>Global trade has lifted many people out of poverty</a:t>
            </a:r>
          </a:p>
          <a:p>
            <a:pPr lvl="1"/>
            <a:r>
              <a:rPr lang="en-US" dirty="0"/>
              <a:t>Trade can bring societies into the global economy</a:t>
            </a:r>
          </a:p>
          <a:p>
            <a:pPr lvl="1"/>
            <a:r>
              <a:rPr lang="en-US" dirty="0"/>
              <a:t>Free trade is not always fair trade</a:t>
            </a:r>
          </a:p>
          <a:p>
            <a:pPr lvl="2"/>
            <a:r>
              <a:rPr lang="en-US" dirty="0"/>
              <a:t>The Fair Trade movement is essential for developing societies to thrive</a:t>
            </a:r>
          </a:p>
          <a:p>
            <a:pPr lvl="2"/>
            <a:r>
              <a:rPr lang="en-US" dirty="0"/>
              <a:t>The principles of fair trade are inclusive in ensuring all potential effects of trade are addressed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0846145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1648"/>
            <a:ext cx="7886700" cy="4076752"/>
          </a:xfrm>
        </p:spPr>
        <p:txBody>
          <a:bodyPr/>
          <a:lstStyle/>
          <a:p>
            <a:r>
              <a:rPr lang="en-US" dirty="0"/>
              <a:t>Inequality limits people’s capacity to fulfill their life chances</a:t>
            </a:r>
          </a:p>
          <a:p>
            <a:pPr lvl="1"/>
            <a:r>
              <a:rPr lang="en-US" dirty="0"/>
              <a:t>The consequences of inequality harm the entire society</a:t>
            </a:r>
          </a:p>
          <a:p>
            <a:pPr lvl="1"/>
            <a:r>
              <a:rPr lang="en-US" dirty="0"/>
              <a:t>The roots of inequalities go back hundreds of years but can be significantly mitigated by reforms </a:t>
            </a:r>
          </a:p>
          <a:p>
            <a:r>
              <a:rPr lang="en-US" dirty="0"/>
              <a:t>Fighting poverty and inequality depends on advances in other problems</a:t>
            </a:r>
          </a:p>
          <a:p>
            <a:pPr lvl="1"/>
            <a:r>
              <a:rPr lang="en-US" dirty="0"/>
              <a:t>For example, climate change, discrimination, and access to healthcare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990292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5475" indent="-625475">
              <a:buNone/>
            </a:pPr>
            <a:r>
              <a:rPr lang="en-US" dirty="0"/>
              <a:t>2-4: Distinguish developing from developed countries and know the basis on which they are classified</a:t>
            </a:r>
          </a:p>
          <a:p>
            <a:pPr marL="625475" indent="-625475">
              <a:buNone/>
            </a:pPr>
            <a:r>
              <a:rPr lang="en-US" dirty="0"/>
              <a:t>2-5: Understand the relationship between labor force participation in economic sectors and human development</a:t>
            </a:r>
          </a:p>
          <a:p>
            <a:pPr marL="625475" indent="-625475">
              <a:buNone/>
            </a:pPr>
            <a:r>
              <a:rPr lang="en-US" dirty="0"/>
              <a:t>2-6: Propose actions that international governmental organizations, the private sector, non-governmental organizations, and states can take to improve people’s life chances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401605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How Well Does the Global Economy Function?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0248"/>
            <a:ext cx="7886700" cy="3695752"/>
          </a:xfrm>
        </p:spPr>
        <p:txBody>
          <a:bodyPr/>
          <a:lstStyle/>
          <a:p>
            <a:r>
              <a:rPr lang="en-US" dirty="0"/>
              <a:t>We can evaluate an institution by how well it fulfills its primary functions</a:t>
            </a:r>
          </a:p>
          <a:p>
            <a:pPr lvl="1"/>
            <a:r>
              <a:rPr lang="en-US" dirty="0"/>
              <a:t>An economy should procure, produce, and distribute adequate means of survival for the people dependent on it</a:t>
            </a:r>
          </a:p>
          <a:p>
            <a:r>
              <a:rPr lang="en-US" dirty="0"/>
              <a:t>The relative position of individuals within societies impacts life chances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288795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Understanding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Income inequality among regions</a:t>
            </a:r>
          </a:p>
          <a:p>
            <a:pPr lvl="1"/>
            <a:r>
              <a:rPr lang="en-US" dirty="0"/>
              <a:t>While there is sufficient income to give everyone sufficient life chances, inequality of life chances is high</a:t>
            </a:r>
          </a:p>
          <a:p>
            <a:pPr lvl="1"/>
            <a:r>
              <a:rPr lang="en-US" dirty="0"/>
              <a:t>Growth has been uneven, while a few regions are converging with higher income countries, many are relatively stagnant or have declined</a:t>
            </a:r>
          </a:p>
          <a:p>
            <a:pPr lvl="1"/>
            <a:r>
              <a:rPr lang="en-US" dirty="0"/>
              <a:t>GNI per capita of low income countries is only about one-sixtieth of high income countries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538528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Understanding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Wealth inequality among regions</a:t>
            </a:r>
          </a:p>
          <a:p>
            <a:pPr lvl="1"/>
            <a:r>
              <a:rPr lang="en-US" dirty="0"/>
              <a:t>Whereas income is an amount received over a period of time, wealth is the net assets, both financial and nonfinancial, minus debt</a:t>
            </a:r>
          </a:p>
          <a:p>
            <a:pPr lvl="2"/>
            <a:r>
              <a:rPr lang="en-US" dirty="0"/>
              <a:t>Wealth inequalities are greater than income inequalities</a:t>
            </a:r>
          </a:p>
          <a:p>
            <a:pPr lvl="2"/>
            <a:r>
              <a:rPr lang="en-US" dirty="0"/>
              <a:t>The more wealth in a region or country, the more it can invest in its people</a:t>
            </a:r>
          </a:p>
          <a:p>
            <a:pPr lvl="1"/>
            <a:r>
              <a:rPr lang="en-US" dirty="0"/>
              <a:t>In many countries, inequality is increasing to extreme levels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1851444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Understanding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Inequality of income within countries</a:t>
            </a:r>
          </a:p>
          <a:p>
            <a:pPr lvl="1"/>
            <a:r>
              <a:rPr lang="en-US" dirty="0"/>
              <a:t>Within rich societies, the main reason for the increase in inequality is the explosive growth in income</a:t>
            </a:r>
          </a:p>
          <a:p>
            <a:pPr lvl="2"/>
            <a:r>
              <a:rPr lang="en-US" dirty="0"/>
              <a:t>Super-managers are at the top of the pyramid </a:t>
            </a:r>
          </a:p>
          <a:p>
            <a:pPr lvl="1"/>
            <a:r>
              <a:rPr lang="en-US" dirty="0"/>
              <a:t>Productivity drives growth but productivity and worker compensation do not necessarily grow together</a:t>
            </a:r>
          </a:p>
          <a:p>
            <a:pPr lvl="2"/>
            <a:r>
              <a:rPr lang="en-US" dirty="0"/>
              <a:t>For example, China’s rapid growth was accompanied by rapid increase in inequality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1462050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Impacts of Global Poverty and Inequality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6721"/>
            <a:ext cx="7886700" cy="3765479"/>
          </a:xfrm>
        </p:spPr>
        <p:txBody>
          <a:bodyPr/>
          <a:lstStyle/>
          <a:p>
            <a:r>
              <a:rPr lang="en-US" dirty="0"/>
              <a:t>UN Development </a:t>
            </a:r>
            <a:r>
              <a:rPr lang="en-US" dirty="0" err="1"/>
              <a:t>Programme</a:t>
            </a:r>
            <a:r>
              <a:rPr lang="en-US" dirty="0"/>
              <a:t>: measures and tracks indicators on which the quality of life and life chances depend</a:t>
            </a:r>
          </a:p>
          <a:p>
            <a:r>
              <a:rPr lang="en-US" dirty="0"/>
              <a:t>Foundation of life chances: good health, education, food, shelter, wealth, and income</a:t>
            </a:r>
          </a:p>
          <a:p>
            <a:pPr lvl="1"/>
            <a:r>
              <a:rPr lang="en-US" dirty="0"/>
              <a:t>Conditions that support the foundation: security, equality, a healthy environment, and a vibrant social and political community</a:t>
            </a:r>
          </a:p>
          <a:p>
            <a:pPr lvl="2"/>
            <a:r>
              <a:rPr lang="en-US" dirty="0"/>
              <a:t>These form the human development index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AEAD-B77E-4799-909B-0D2AA6515A4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953727816"/>
      </p:ext>
    </p:extLst>
  </p:cSld>
  <p:clrMapOvr>
    <a:masterClrMapping/>
  </p:clrMapOvr>
</p:sld>
</file>

<file path=ppt/theme/theme1.xml><?xml version="1.0" encoding="utf-8"?>
<a:theme xmlns:a="http://schemas.openxmlformats.org/drawingml/2006/main" name="CDC PPT master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DC PPT master theme" id="{54717623-23ED-4358-9C73-6518671C19EC}" vid="{8348790F-27F1-4F39-885D-2376FA45C8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CDC PPT master theme</Template>
  <TotalTime>436</TotalTime>
  <Words>2377</Words>
  <Application>Microsoft Office PowerPoint</Application>
  <PresentationFormat>On-screen Show (4:3)</PresentationFormat>
  <Paragraphs>288</Paragraphs>
  <Slides>35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Courier New</vt:lpstr>
      <vt:lpstr>CDC PPT master theme</vt:lpstr>
      <vt:lpstr>PowerPoint Presentation</vt:lpstr>
      <vt:lpstr>Chapter 2</vt:lpstr>
      <vt:lpstr>Learning Objectives</vt:lpstr>
      <vt:lpstr>Learning Objectives</vt:lpstr>
      <vt:lpstr>How Well Does the Global Economy Function?</vt:lpstr>
      <vt:lpstr>Understanding Inequality</vt:lpstr>
      <vt:lpstr>Understanding Inequality</vt:lpstr>
      <vt:lpstr>Understanding Inequality</vt:lpstr>
      <vt:lpstr>Impacts of Global Poverty and Inequality </vt:lpstr>
      <vt:lpstr>Quality of Life Along Levels of Development</vt:lpstr>
      <vt:lpstr>Quality of Life Along Levels of Development</vt:lpstr>
      <vt:lpstr>Origins of Contemporary Inequality Among Nations</vt:lpstr>
      <vt:lpstr>Origins of Contemporary Inequality Among Nations</vt:lpstr>
      <vt:lpstr>Origins of Contemporary Inequality Among Nations</vt:lpstr>
      <vt:lpstr>Factors Influencing Varying Levels of Development  </vt:lpstr>
      <vt:lpstr>Factors Influencing Varying Levels of Development </vt:lpstr>
      <vt:lpstr>Factors Influencing Varying Levels of Development </vt:lpstr>
      <vt:lpstr>Factors Influencing Varying Levels of Development </vt:lpstr>
      <vt:lpstr>Factors Influencing Varying Levels of Development </vt:lpstr>
      <vt:lpstr>Factors Influencing Varying Levels of Development </vt:lpstr>
      <vt:lpstr>Factors Influencing Varying Levels of Development </vt:lpstr>
      <vt:lpstr>Factors Influencing Varying Levels of Development </vt:lpstr>
      <vt:lpstr>Factors Influencing Varying Levels of Development </vt:lpstr>
      <vt:lpstr>Factors Influencing Varying Levels of Development </vt:lpstr>
      <vt:lpstr>Varying Pathways to Development</vt:lpstr>
      <vt:lpstr>Varying Pathways to Development</vt:lpstr>
      <vt:lpstr>Varying Pathways to Development</vt:lpstr>
      <vt:lpstr>Fighting Poverty and Inequality</vt:lpstr>
      <vt:lpstr>Fighting Poverty and Inequality</vt:lpstr>
      <vt:lpstr>Fighting Poverty and Inequality</vt:lpstr>
      <vt:lpstr>Fighting Poverty and Inequality</vt:lpstr>
      <vt:lpstr>Fighting Poverty and Inequality</vt:lpstr>
      <vt:lpstr>Fighting Poverty and Inequality</vt:lpstr>
      <vt:lpstr>Fighting Poverty and Inequality</vt:lpstr>
      <vt:lpstr>Summary</vt:lpstr>
    </vt:vector>
  </TitlesOfParts>
  <Company>Pacific Lutheran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TWO</dc:title>
  <dc:creator>Micro Systems</dc:creator>
  <cp:lastModifiedBy>Elzbieta Sikorska</cp:lastModifiedBy>
  <cp:revision>42</cp:revision>
  <dcterms:created xsi:type="dcterms:W3CDTF">2018-06-14T20:37:43Z</dcterms:created>
  <dcterms:modified xsi:type="dcterms:W3CDTF">2019-12-21T16:22:16Z</dcterms:modified>
</cp:coreProperties>
</file>