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9"/>
  </p:notesMasterIdLst>
  <p:sldIdLst>
    <p:sldId id="282" r:id="rId2"/>
    <p:sldId id="256" r:id="rId3"/>
    <p:sldId id="257" r:id="rId4"/>
    <p:sldId id="28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B17BF7-D359-429E-880A-DF1C9C185FEA}" type="datetimeFigureOut">
              <a:rPr lang="en-US" smtClean="0"/>
              <a:pPr/>
              <a:t>12/24/2019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64068B-3C56-4D5A-863D-22E6673312DE}" type="slidenum">
              <a:rPr lang="en-US" smtClean="0"/>
              <a:pPr/>
              <a:t>‹#›</a:t>
            </a:fld>
            <a:endParaRPr lang="en-US"/>
          </a:p>
        </p:txBody>
      </p:sp>
    </p:spTree>
    <p:extLst>
      <p:ext uri="{BB962C8B-B14F-4D97-AF65-F5344CB8AC3E}">
        <p14:creationId xmlns:p14="http://schemas.microsoft.com/office/powerpoint/2010/main" val="142169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a:t>
            </a:r>
            <a:r>
              <a:rPr lang="en-US" baseline="0" dirty="0"/>
              <a:t> Note: Ask students to provide examples of the various forms of insecurities listed.</a:t>
            </a:r>
            <a:endParaRPr lang="en-US" dirty="0"/>
          </a:p>
        </p:txBody>
      </p:sp>
      <p:sp>
        <p:nvSpPr>
          <p:cNvPr id="4" name="Slide Number Placeholder 3"/>
          <p:cNvSpPr>
            <a:spLocks noGrp="1"/>
          </p:cNvSpPr>
          <p:nvPr>
            <p:ph type="sldNum" sz="quarter" idx="10"/>
          </p:nvPr>
        </p:nvSpPr>
        <p:spPr/>
        <p:txBody>
          <a:bodyPr/>
          <a:lstStyle/>
          <a:p>
            <a:fld id="{DA64068B-3C56-4D5A-863D-22E6673312DE}" type="slidenum">
              <a:rPr lang="en-US" smtClean="0"/>
              <a:pPr/>
              <a:t>5</a:t>
            </a:fld>
            <a:endParaRPr lang="en-US"/>
          </a:p>
        </p:txBody>
      </p:sp>
    </p:spTree>
    <p:extLst>
      <p:ext uri="{BB962C8B-B14F-4D97-AF65-F5344CB8AC3E}">
        <p14:creationId xmlns:p14="http://schemas.microsoft.com/office/powerpoint/2010/main" val="191341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Ask students to discuss the</a:t>
            </a:r>
            <a:r>
              <a:rPr lang="en-US" baseline="0" dirty="0"/>
              <a:t> example of The </a:t>
            </a:r>
            <a:r>
              <a:rPr lang="en-US" baseline="0" dirty="0" err="1"/>
              <a:t>Lhotshampas</a:t>
            </a:r>
            <a:r>
              <a:rPr lang="en-US" baseline="0" dirty="0"/>
              <a:t>.</a:t>
            </a:r>
            <a:endParaRPr lang="en-US" dirty="0"/>
          </a:p>
        </p:txBody>
      </p:sp>
      <p:sp>
        <p:nvSpPr>
          <p:cNvPr id="4" name="Slide Number Placeholder 3"/>
          <p:cNvSpPr>
            <a:spLocks noGrp="1"/>
          </p:cNvSpPr>
          <p:nvPr>
            <p:ph type="sldNum" sz="quarter" idx="10"/>
          </p:nvPr>
        </p:nvSpPr>
        <p:spPr/>
        <p:txBody>
          <a:bodyPr/>
          <a:lstStyle/>
          <a:p>
            <a:fld id="{DA64068B-3C56-4D5A-863D-22E6673312DE}" type="slidenum">
              <a:rPr lang="en-US" smtClean="0"/>
              <a:pPr/>
              <a:t>9</a:t>
            </a:fld>
            <a:endParaRPr lang="en-US"/>
          </a:p>
        </p:txBody>
      </p:sp>
    </p:spTree>
    <p:extLst>
      <p:ext uri="{BB962C8B-B14F-4D97-AF65-F5344CB8AC3E}">
        <p14:creationId xmlns:p14="http://schemas.microsoft.com/office/powerpoint/2010/main" val="374960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Ask students why women, children,</a:t>
            </a:r>
            <a:r>
              <a:rPr lang="en-US" baseline="0" dirty="0"/>
              <a:t> and the elderly are at greater risk of exploitation. </a:t>
            </a:r>
            <a:endParaRPr lang="en-US" dirty="0"/>
          </a:p>
        </p:txBody>
      </p:sp>
      <p:sp>
        <p:nvSpPr>
          <p:cNvPr id="4" name="Slide Number Placeholder 3"/>
          <p:cNvSpPr>
            <a:spLocks noGrp="1"/>
          </p:cNvSpPr>
          <p:nvPr>
            <p:ph type="sldNum" sz="quarter" idx="10"/>
          </p:nvPr>
        </p:nvSpPr>
        <p:spPr/>
        <p:txBody>
          <a:bodyPr/>
          <a:lstStyle/>
          <a:p>
            <a:fld id="{DA64068B-3C56-4D5A-863D-22E6673312DE}" type="slidenum">
              <a:rPr lang="en-US" smtClean="0"/>
              <a:pPr/>
              <a:t>13</a:t>
            </a:fld>
            <a:endParaRPr lang="en-US"/>
          </a:p>
        </p:txBody>
      </p:sp>
    </p:spTree>
    <p:extLst>
      <p:ext uri="{BB962C8B-B14F-4D97-AF65-F5344CB8AC3E}">
        <p14:creationId xmlns:p14="http://schemas.microsoft.com/office/powerpoint/2010/main" val="427571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Ask students to define naturalization. </a:t>
            </a:r>
          </a:p>
        </p:txBody>
      </p:sp>
      <p:sp>
        <p:nvSpPr>
          <p:cNvPr id="4" name="Slide Number Placeholder 3"/>
          <p:cNvSpPr>
            <a:spLocks noGrp="1"/>
          </p:cNvSpPr>
          <p:nvPr>
            <p:ph type="sldNum" sz="quarter" idx="10"/>
          </p:nvPr>
        </p:nvSpPr>
        <p:spPr/>
        <p:txBody>
          <a:bodyPr/>
          <a:lstStyle/>
          <a:p>
            <a:fld id="{DA64068B-3C56-4D5A-863D-22E6673312DE}" type="slidenum">
              <a:rPr lang="en-US" smtClean="0"/>
              <a:pPr/>
              <a:t>15</a:t>
            </a:fld>
            <a:endParaRPr lang="en-US"/>
          </a:p>
        </p:txBody>
      </p:sp>
    </p:spTree>
    <p:extLst>
      <p:ext uri="{BB962C8B-B14F-4D97-AF65-F5344CB8AC3E}">
        <p14:creationId xmlns:p14="http://schemas.microsoft.com/office/powerpoint/2010/main" val="4088388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52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9710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236273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377929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213004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181143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370691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103295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738B8BAC-9AFC-463A-8B68-03E22D8AA7D4}" type="slidenum">
              <a:rPr lang="en-US" smtClean="0"/>
              <a:pPr/>
              <a:t>‹#›</a:t>
            </a:fld>
            <a:endParaRPr lang="en-US"/>
          </a:p>
        </p:txBody>
      </p:sp>
    </p:spTree>
    <p:extLst>
      <p:ext uri="{BB962C8B-B14F-4D97-AF65-F5344CB8AC3E}">
        <p14:creationId xmlns:p14="http://schemas.microsoft.com/office/powerpoint/2010/main" val="384537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6581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178121"/>
            <a:ext cx="7886700" cy="41529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B8BAC-9AFC-463A-8B68-03E22D8AA7D4}" type="slidenum">
              <a:rPr lang="en-US" smtClean="0"/>
              <a:pPr/>
              <a:t>‹#›</a:t>
            </a:fld>
            <a:endParaRPr lang="en-US"/>
          </a:p>
        </p:txBody>
      </p:sp>
    </p:spTree>
    <p:extLst>
      <p:ext uri="{BB962C8B-B14F-4D97-AF65-F5344CB8AC3E}">
        <p14:creationId xmlns:p14="http://schemas.microsoft.com/office/powerpoint/2010/main" val="257970767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hf hdr="0" dt="0"/>
  <p:txStyles>
    <p:title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804863" indent="-288925" algn="l" defTabSz="914400" rtl="0" eaLnBrk="1" latinLnBrk="0" hangingPunct="1">
        <a:lnSpc>
          <a:spcPct val="100000"/>
        </a:lnSpc>
        <a:spcBef>
          <a:spcPts val="500"/>
        </a:spcBef>
        <a:buFont typeface="Courier New" panose="02070309020205020404" pitchFamily="49" charset="0"/>
        <a:buChar char="o"/>
        <a:defRPr sz="2400" kern="1200">
          <a:solidFill>
            <a:schemeClr val="tx1"/>
          </a:solidFill>
          <a:latin typeface="+mn-lt"/>
          <a:ea typeface="+mn-ea"/>
          <a:cs typeface="+mn-cs"/>
        </a:defRPr>
      </a:lvl3pPr>
      <a:lvl4pPr marL="1084263" indent="-2794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4pPr>
      <a:lvl5pPr marL="1371600" indent="-287338"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server-chk\COPYEDITING\ANCILLARIES\01_SGUS\2019\Chirico\Chirico 1e CE\02_Pre-Edited\9781506347783_cover.jpg"/>
          <p:cNvPicPr>
            <a:picLocks noChangeAspect="1" noChangeArrowheads="1"/>
          </p:cNvPicPr>
          <p:nvPr/>
        </p:nvPicPr>
        <p:blipFill>
          <a:blip r:embed="rId2" cstate="print"/>
          <a:srcRect/>
          <a:stretch>
            <a:fillRect/>
          </a:stretch>
        </p:blipFill>
        <p:spPr bwMode="auto">
          <a:xfrm>
            <a:off x="1828800" y="0"/>
            <a:ext cx="54864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Flows of Refugees</a:t>
            </a:r>
          </a:p>
        </p:txBody>
      </p:sp>
      <p:sp>
        <p:nvSpPr>
          <p:cNvPr id="3" name="Content Placeholder 2"/>
          <p:cNvSpPr>
            <a:spLocks noGrp="1"/>
          </p:cNvSpPr>
          <p:nvPr>
            <p:ph idx="1"/>
          </p:nvPr>
        </p:nvSpPr>
        <p:spPr/>
        <p:txBody>
          <a:bodyPr/>
          <a:lstStyle/>
          <a:p>
            <a:r>
              <a:rPr lang="en-US" dirty="0"/>
              <a:t>Who are the world’s refugees? </a:t>
            </a:r>
          </a:p>
          <a:p>
            <a:pPr lvl="1"/>
            <a:r>
              <a:rPr lang="en-US" dirty="0"/>
              <a:t>People who experience persecution based on sexual orientation represent an increasing percentage of asylum admissions globally</a:t>
            </a:r>
          </a:p>
          <a:p>
            <a:pPr lvl="2"/>
            <a:r>
              <a:rPr lang="en-US" dirty="0"/>
              <a:t>They fall within the membership category “particular social group”</a:t>
            </a:r>
          </a:p>
          <a:p>
            <a:pPr lvl="2"/>
            <a:r>
              <a:rPr lang="en-US" dirty="0"/>
              <a:t>Immigrant communities from countries where homosexuality is criminal or subject to discrimination may bring hostile attitudes with them</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10</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59489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Flows of Refugees</a:t>
            </a:r>
          </a:p>
        </p:txBody>
      </p:sp>
      <p:sp>
        <p:nvSpPr>
          <p:cNvPr id="3" name="Content Placeholder 2"/>
          <p:cNvSpPr>
            <a:spLocks noGrp="1"/>
          </p:cNvSpPr>
          <p:nvPr>
            <p:ph idx="1"/>
          </p:nvPr>
        </p:nvSpPr>
        <p:spPr/>
        <p:txBody>
          <a:bodyPr/>
          <a:lstStyle/>
          <a:p>
            <a:r>
              <a:rPr lang="en-US" dirty="0"/>
              <a:t>Who are the world’s refugees? </a:t>
            </a:r>
          </a:p>
          <a:p>
            <a:pPr lvl="1"/>
            <a:r>
              <a:rPr lang="en-US" dirty="0"/>
              <a:t>Women and children make up a large share of the world’s refugees</a:t>
            </a:r>
          </a:p>
          <a:p>
            <a:pPr lvl="2"/>
            <a:r>
              <a:rPr lang="en-US" dirty="0"/>
              <a:t>Children under 18 are 51% of the global population of refugees</a:t>
            </a:r>
          </a:p>
          <a:p>
            <a:pPr lvl="2"/>
            <a:r>
              <a:rPr lang="en-US" dirty="0"/>
              <a:t>Females comprise 47% of refugees</a:t>
            </a:r>
          </a:p>
          <a:p>
            <a:pPr lvl="3"/>
            <a:r>
              <a:rPr lang="en-US" dirty="0"/>
              <a:t>They range from 48–50% of every age category, from children to the elderly (UNHCR 2016)</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11</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282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Flows of Refugees</a:t>
            </a:r>
          </a:p>
        </p:txBody>
      </p:sp>
      <p:sp>
        <p:nvSpPr>
          <p:cNvPr id="3" name="Content Placeholder 2"/>
          <p:cNvSpPr>
            <a:spLocks noGrp="1"/>
          </p:cNvSpPr>
          <p:nvPr>
            <p:ph idx="1"/>
          </p:nvPr>
        </p:nvSpPr>
        <p:spPr>
          <a:xfrm>
            <a:off x="628650" y="2178121"/>
            <a:ext cx="7886700" cy="3841679"/>
          </a:xfrm>
        </p:spPr>
        <p:txBody>
          <a:bodyPr/>
          <a:lstStyle/>
          <a:p>
            <a:r>
              <a:rPr lang="en-US" dirty="0"/>
              <a:t>Geographic flows of refugees</a:t>
            </a:r>
          </a:p>
          <a:p>
            <a:pPr lvl="1"/>
            <a:r>
              <a:rPr lang="en-US" dirty="0"/>
              <a:t>The pattern of flow to refugee receiving countries mirrors the outward flow of refugees as most people remain within their region, usually in neighboring countries, often to where they can walk</a:t>
            </a:r>
          </a:p>
          <a:p>
            <a:pPr lvl="1"/>
            <a:r>
              <a:rPr lang="en-US" dirty="0"/>
              <a:t>Refugees concentrate in a few regions, primarily in developing countries</a:t>
            </a:r>
          </a:p>
          <a:p>
            <a:pPr lvl="1"/>
            <a:r>
              <a:rPr lang="en-US" dirty="0"/>
              <a:t>Many countries host refugees beyond their capacity given their wealth and population density</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12</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826989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as a Refugee</a:t>
            </a:r>
          </a:p>
        </p:txBody>
      </p:sp>
      <p:sp>
        <p:nvSpPr>
          <p:cNvPr id="3" name="Content Placeholder 2"/>
          <p:cNvSpPr>
            <a:spLocks noGrp="1"/>
          </p:cNvSpPr>
          <p:nvPr>
            <p:ph idx="1"/>
          </p:nvPr>
        </p:nvSpPr>
        <p:spPr/>
        <p:txBody>
          <a:bodyPr>
            <a:normAutofit/>
          </a:bodyPr>
          <a:lstStyle/>
          <a:p>
            <a:r>
              <a:rPr lang="en-US" dirty="0"/>
              <a:t>Women, children, and the elderly are at risk of exploitation, violence, and abuse in many societies</a:t>
            </a:r>
          </a:p>
          <a:p>
            <a:r>
              <a:rPr lang="en-US" dirty="0"/>
              <a:t>Where there are stressors such as discrimination by their governments, people’s vulnerabilities are heightened and they are easier targets for exploitation by predators</a:t>
            </a:r>
          </a:p>
          <a:p>
            <a:pPr lvl="1"/>
            <a:r>
              <a:rPr lang="en-US" dirty="0"/>
              <a:t>Escaping such situations often means enlisting smugglers who take refugees on journeys crammed into cargo containers, trucks, or vans </a:t>
            </a:r>
          </a:p>
          <a:p>
            <a:pPr lvl="2"/>
            <a:r>
              <a:rPr lang="en-US" dirty="0"/>
              <a:t>Many die en route</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13</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86606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Life as a Refugee</a:t>
            </a:r>
            <a:endParaRPr lang="en-US" dirty="0"/>
          </a:p>
        </p:txBody>
      </p:sp>
      <p:sp>
        <p:nvSpPr>
          <p:cNvPr id="3" name="Content Placeholder 2"/>
          <p:cNvSpPr>
            <a:spLocks noGrp="1"/>
          </p:cNvSpPr>
          <p:nvPr>
            <p:ph idx="1"/>
          </p:nvPr>
        </p:nvSpPr>
        <p:spPr/>
        <p:txBody>
          <a:bodyPr/>
          <a:lstStyle/>
          <a:p>
            <a:r>
              <a:rPr lang="en-US" dirty="0"/>
              <a:t>The risks faced by refugees in camps</a:t>
            </a:r>
          </a:p>
          <a:p>
            <a:pPr lvl="1"/>
            <a:r>
              <a:rPr lang="en-US" dirty="0"/>
              <a:t>Refugee camps pose additional sets of risks</a:t>
            </a:r>
          </a:p>
          <a:p>
            <a:pPr lvl="2"/>
            <a:r>
              <a:rPr lang="en-US" dirty="0"/>
              <a:t>Viral and bacterial infections spread rapidly through campus aided by the malnutrition, overcrowding, and unsanitary conditions</a:t>
            </a:r>
          </a:p>
          <a:p>
            <a:pPr lvl="2"/>
            <a:r>
              <a:rPr lang="en-US" dirty="0"/>
              <a:t>Danger of violent and sexual crime, kidnapping or seduction by human traffickers are well documented</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14</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67602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3841679"/>
          </a:xfrm>
        </p:spPr>
        <p:txBody>
          <a:bodyPr/>
          <a:lstStyle/>
          <a:p>
            <a:r>
              <a:rPr lang="en-US" dirty="0"/>
              <a:t>Integration into host country</a:t>
            </a:r>
          </a:p>
          <a:p>
            <a:pPr lvl="1"/>
            <a:r>
              <a:rPr lang="en-US" b="1" dirty="0"/>
              <a:t>Local integration </a:t>
            </a:r>
            <a:r>
              <a:rPr lang="en-US" dirty="0"/>
              <a:t>into the country where a refugee finds asylum is potentially a durable solution and the second most common after repatriation</a:t>
            </a:r>
          </a:p>
          <a:p>
            <a:pPr lvl="2"/>
            <a:r>
              <a:rPr lang="en-US" dirty="0"/>
              <a:t>Refugees may be able to obtain housing and jobs and contribute to the welfare of the society</a:t>
            </a:r>
          </a:p>
          <a:p>
            <a:pPr lvl="2"/>
            <a:r>
              <a:rPr lang="en-US" dirty="0"/>
              <a:t>Local integration is not clearly defined, but Article 34 of the 1951 Convention states that the end goal is </a:t>
            </a:r>
            <a:r>
              <a:rPr lang="en-US" b="1" dirty="0"/>
              <a:t>naturalization</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15</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93369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3994079"/>
          </a:xfrm>
        </p:spPr>
        <p:txBody>
          <a:bodyPr/>
          <a:lstStyle/>
          <a:p>
            <a:r>
              <a:rPr lang="en-US" dirty="0"/>
              <a:t>Integration into host country</a:t>
            </a:r>
          </a:p>
          <a:p>
            <a:pPr lvl="1"/>
            <a:r>
              <a:rPr lang="en-US" dirty="0"/>
              <a:t>With its refugee camps overflowing, Tanzania agreed to be a pilot country for the Comprehensive Refugee Response Framework (CPRF)</a:t>
            </a:r>
          </a:p>
          <a:p>
            <a:pPr lvl="2"/>
            <a:r>
              <a:rPr lang="en-US" dirty="0"/>
              <a:t>CPRF approaches situations of refugees holistically, combining concerns of humanitarian aid with development</a:t>
            </a:r>
          </a:p>
          <a:p>
            <a:pPr lvl="3"/>
            <a:r>
              <a:rPr lang="en-US" dirty="0"/>
              <a:t>It engages governmental authorities, international and regional organizations, civil society, and the private sector</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16</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79420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3613079"/>
          </a:xfrm>
        </p:spPr>
        <p:txBody>
          <a:bodyPr/>
          <a:lstStyle/>
          <a:p>
            <a:r>
              <a:rPr lang="en-US" dirty="0"/>
              <a:t>Integration into host country</a:t>
            </a:r>
          </a:p>
          <a:p>
            <a:pPr lvl="1"/>
            <a:r>
              <a:rPr lang="en-US" dirty="0"/>
              <a:t>CPRF members commit to best practice strategies in four key areas</a:t>
            </a:r>
          </a:p>
          <a:p>
            <a:pPr lvl="2"/>
            <a:r>
              <a:rPr lang="en-US" dirty="0"/>
              <a:t>Reception and admission measures</a:t>
            </a:r>
          </a:p>
          <a:p>
            <a:pPr lvl="2"/>
            <a:r>
              <a:rPr lang="en-US" dirty="0"/>
              <a:t>Support for immediate and ongoing needs</a:t>
            </a:r>
          </a:p>
          <a:p>
            <a:pPr lvl="2"/>
            <a:r>
              <a:rPr lang="en-US" dirty="0"/>
              <a:t>Support for host countries and communities</a:t>
            </a:r>
          </a:p>
          <a:p>
            <a:pPr lvl="2"/>
            <a:r>
              <a:rPr lang="en-US" dirty="0"/>
              <a:t>Enhanced opportunities for durable solutions (Americas Bureau UNHCR 2017) </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17</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486542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4070279"/>
          </a:xfrm>
        </p:spPr>
        <p:txBody>
          <a:bodyPr/>
          <a:lstStyle/>
          <a:p>
            <a:r>
              <a:rPr lang="en-US" dirty="0"/>
              <a:t>Resettlement of refugees and asylum seekers</a:t>
            </a:r>
          </a:p>
          <a:p>
            <a:pPr lvl="1"/>
            <a:r>
              <a:rPr lang="en-US" dirty="0"/>
              <a:t>Resettlement requires finding a new country where refugees may live permanently</a:t>
            </a:r>
          </a:p>
          <a:p>
            <a:pPr lvl="1"/>
            <a:r>
              <a:rPr lang="en-US" dirty="0"/>
              <a:t>Most refugees resettled are referred by the UNHCR, although it cannot ensure anyone’s acceptance into a country</a:t>
            </a:r>
          </a:p>
          <a:p>
            <a:pPr lvl="2"/>
            <a:r>
              <a:rPr lang="en-US" dirty="0"/>
              <a:t>Year to year, UNHCR recommends about 8% of refugees for resettling</a:t>
            </a:r>
          </a:p>
          <a:p>
            <a:pPr lvl="2"/>
            <a:r>
              <a:rPr lang="en-US" dirty="0"/>
              <a:t>Global resettlement needs are dominated by refugees from four countries</a:t>
            </a:r>
          </a:p>
        </p:txBody>
      </p:sp>
      <p:sp>
        <p:nvSpPr>
          <p:cNvPr id="7" name="Slide Number Placeholder 6"/>
          <p:cNvSpPr>
            <a:spLocks noGrp="1"/>
          </p:cNvSpPr>
          <p:nvPr>
            <p:ph type="sldNum" sz="quarter" idx="12"/>
          </p:nvPr>
        </p:nvSpPr>
        <p:spPr/>
        <p:txBody>
          <a:bodyPr/>
          <a:lstStyle/>
          <a:p>
            <a:fld id="{738B8BAC-9AFC-463A-8B68-03E22D8AA7D4}" type="slidenum">
              <a:rPr lang="en-US" smtClean="0"/>
              <a:pPr/>
              <a:t>18</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840050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3841679"/>
          </a:xfrm>
        </p:spPr>
        <p:txBody>
          <a:bodyPr>
            <a:normAutofit lnSpcReduction="10000"/>
          </a:bodyPr>
          <a:lstStyle/>
          <a:p>
            <a:r>
              <a:rPr lang="en-US" dirty="0"/>
              <a:t>Resettlement of refugees and asylum seekers</a:t>
            </a:r>
          </a:p>
          <a:p>
            <a:pPr lvl="1"/>
            <a:r>
              <a:rPr lang="en-US" dirty="0"/>
              <a:t>Once granted asylum, a person can qualify for eventual naturalization</a:t>
            </a:r>
          </a:p>
          <a:p>
            <a:pPr lvl="2"/>
            <a:r>
              <a:rPr lang="en-US" dirty="0"/>
              <a:t>About 3.2 million people in the United States in 2016 are refugees, about 8% of the immigrant population</a:t>
            </a:r>
          </a:p>
          <a:p>
            <a:pPr lvl="2"/>
            <a:r>
              <a:rPr lang="en-US" dirty="0"/>
              <a:t>Language and education are important measures of integration</a:t>
            </a:r>
          </a:p>
          <a:p>
            <a:pPr lvl="3"/>
            <a:r>
              <a:rPr lang="en-US" dirty="0"/>
              <a:t>Within ten years, over two-thirds of refugees in all four groups spoke English well or very well</a:t>
            </a:r>
          </a:p>
        </p:txBody>
      </p:sp>
      <p:sp>
        <p:nvSpPr>
          <p:cNvPr id="8" name="Slide Number Placeholder 7"/>
          <p:cNvSpPr>
            <a:spLocks noGrp="1"/>
          </p:cNvSpPr>
          <p:nvPr>
            <p:ph type="sldNum" sz="quarter" idx="12"/>
          </p:nvPr>
        </p:nvSpPr>
        <p:spPr/>
        <p:txBody>
          <a:bodyPr/>
          <a:lstStyle/>
          <a:p>
            <a:fld id="{738B8BAC-9AFC-463A-8B68-03E22D8AA7D4}" type="slidenum">
              <a:rPr lang="en-US" smtClean="0"/>
              <a:pPr/>
              <a:t>19</a:t>
            </a:fld>
            <a:endParaRPr lang="en-US"/>
          </a:p>
        </p:txBody>
      </p:sp>
      <p:sp>
        <p:nvSpPr>
          <p:cNvPr id="10"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38454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990600"/>
            <a:ext cx="7772400" cy="2387600"/>
          </a:xfrm>
        </p:spPr>
        <p:txBody>
          <a:bodyPr>
            <a:normAutofit/>
          </a:bodyPr>
          <a:lstStyle/>
          <a:p>
            <a:r>
              <a:rPr lang="en-US" sz="3600" b="1" dirty="0"/>
              <a:t>Chapter 11</a:t>
            </a:r>
          </a:p>
        </p:txBody>
      </p:sp>
      <p:sp>
        <p:nvSpPr>
          <p:cNvPr id="2" name="Subtitle 1"/>
          <p:cNvSpPr>
            <a:spLocks noGrp="1"/>
          </p:cNvSpPr>
          <p:nvPr>
            <p:ph type="subTitle" idx="1"/>
          </p:nvPr>
        </p:nvSpPr>
        <p:spPr>
          <a:xfrm>
            <a:off x="1143000" y="3754438"/>
            <a:ext cx="6858000" cy="1655762"/>
          </a:xfrm>
        </p:spPr>
        <p:txBody>
          <a:bodyPr>
            <a:normAutofit/>
          </a:bodyPr>
          <a:lstStyle/>
          <a:p>
            <a:r>
              <a:rPr lang="en-US" sz="3600" b="1" dirty="0"/>
              <a:t>Global Flow of Refugees</a:t>
            </a:r>
          </a:p>
        </p:txBody>
      </p:sp>
    </p:spTree>
    <p:extLst>
      <p:ext uri="{BB962C8B-B14F-4D97-AF65-F5344CB8AC3E}">
        <p14:creationId xmlns:p14="http://schemas.microsoft.com/office/powerpoint/2010/main" val="2143621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3917879"/>
          </a:xfrm>
        </p:spPr>
        <p:txBody>
          <a:bodyPr/>
          <a:lstStyle/>
          <a:p>
            <a:r>
              <a:rPr lang="en-US" dirty="0"/>
              <a:t>Resettlement of refugees and asylum seekers</a:t>
            </a:r>
          </a:p>
          <a:p>
            <a:pPr lvl="1"/>
            <a:r>
              <a:rPr lang="en-US" dirty="0"/>
              <a:t>Refugee men integrate into the labor force rather quickly, usually beginning in low level jobs</a:t>
            </a:r>
          </a:p>
          <a:p>
            <a:pPr lvl="1"/>
            <a:r>
              <a:rPr lang="en-US" dirty="0"/>
              <a:t>Women integrate into the labor force more slowly but after ten years their labor force participation is comparable to native-born women</a:t>
            </a:r>
          </a:p>
          <a:p>
            <a:pPr lvl="1"/>
            <a:r>
              <a:rPr lang="en-US" dirty="0"/>
              <a:t>Refugees help build local economies</a:t>
            </a:r>
          </a:p>
          <a:p>
            <a:pPr lvl="2"/>
            <a:r>
              <a:rPr lang="en-US" dirty="0"/>
              <a:t>In Utica, New York, Bosnian and Burmese refugees play important roles in the economy</a:t>
            </a:r>
          </a:p>
        </p:txBody>
      </p:sp>
      <p:sp>
        <p:nvSpPr>
          <p:cNvPr id="8" name="Slide Number Placeholder 7"/>
          <p:cNvSpPr>
            <a:spLocks noGrp="1"/>
          </p:cNvSpPr>
          <p:nvPr>
            <p:ph type="sldNum" sz="quarter" idx="12"/>
          </p:nvPr>
        </p:nvSpPr>
        <p:spPr/>
        <p:txBody>
          <a:bodyPr/>
          <a:lstStyle/>
          <a:p>
            <a:fld id="{738B8BAC-9AFC-463A-8B68-03E22D8AA7D4}" type="slidenum">
              <a:rPr lang="en-US" smtClean="0"/>
              <a:pPr/>
              <a:t>20</a:t>
            </a:fld>
            <a:endParaRPr lang="en-US"/>
          </a:p>
        </p:txBody>
      </p:sp>
      <p:sp>
        <p:nvSpPr>
          <p:cNvPr id="10"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525609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“Solutions”</a:t>
            </a:r>
            <a:endParaRPr lang="en-US" dirty="0"/>
          </a:p>
        </p:txBody>
      </p:sp>
      <p:sp>
        <p:nvSpPr>
          <p:cNvPr id="3" name="Content Placeholder 2"/>
          <p:cNvSpPr>
            <a:spLocks noGrp="1"/>
          </p:cNvSpPr>
          <p:nvPr>
            <p:ph idx="1"/>
          </p:nvPr>
        </p:nvSpPr>
        <p:spPr>
          <a:xfrm>
            <a:off x="628650" y="2178121"/>
            <a:ext cx="7886700" cy="3841679"/>
          </a:xfrm>
        </p:spPr>
        <p:txBody>
          <a:bodyPr/>
          <a:lstStyle/>
          <a:p>
            <a:r>
              <a:rPr lang="en-US" dirty="0"/>
              <a:t>Deportation</a:t>
            </a:r>
          </a:p>
          <a:p>
            <a:pPr lvl="1"/>
            <a:r>
              <a:rPr lang="en-US" dirty="0"/>
              <a:t>Not all asylum seekers are granted refugee status or other protective measures and are allowed to remain in the country in which they seek asylum</a:t>
            </a:r>
          </a:p>
          <a:p>
            <a:pPr lvl="1"/>
            <a:r>
              <a:rPr lang="en-US" dirty="0"/>
              <a:t>In the United States, deportations focus on removal of people who are threats to national security</a:t>
            </a:r>
          </a:p>
          <a:p>
            <a:pPr lvl="2"/>
            <a:r>
              <a:rPr lang="en-US" dirty="0"/>
              <a:t>59% of the total removals and 91% of those apprehended within the United States had a previous criminal conviction</a:t>
            </a:r>
          </a:p>
        </p:txBody>
      </p:sp>
      <p:sp>
        <p:nvSpPr>
          <p:cNvPr id="7" name="Slide Number Placeholder 6"/>
          <p:cNvSpPr>
            <a:spLocks noGrp="1"/>
          </p:cNvSpPr>
          <p:nvPr>
            <p:ph type="sldNum" sz="quarter" idx="12"/>
          </p:nvPr>
        </p:nvSpPr>
        <p:spPr/>
        <p:txBody>
          <a:bodyPr/>
          <a:lstStyle/>
          <a:p>
            <a:fld id="{738B8BAC-9AFC-463A-8B68-03E22D8AA7D4}" type="slidenum">
              <a:rPr lang="en-US" smtClean="0"/>
              <a:pPr/>
              <a:t>21</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440130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Internally Displaced Persons</a:t>
            </a:r>
            <a:endParaRPr lang="en-US" dirty="0"/>
          </a:p>
        </p:txBody>
      </p:sp>
      <p:sp>
        <p:nvSpPr>
          <p:cNvPr id="3" name="Content Placeholder 2"/>
          <p:cNvSpPr>
            <a:spLocks noGrp="1"/>
          </p:cNvSpPr>
          <p:nvPr>
            <p:ph idx="1"/>
          </p:nvPr>
        </p:nvSpPr>
        <p:spPr>
          <a:xfrm>
            <a:off x="628650" y="2178121"/>
            <a:ext cx="7886700" cy="3765479"/>
          </a:xfrm>
        </p:spPr>
        <p:txBody>
          <a:bodyPr/>
          <a:lstStyle/>
          <a:p>
            <a:r>
              <a:rPr lang="en-US" dirty="0"/>
              <a:t>Due to increases in protracted conflicts, extreme weather events, natural disasters, and climate changes, forced migrations are expected to increase</a:t>
            </a:r>
          </a:p>
          <a:p>
            <a:r>
              <a:rPr lang="en-US" dirty="0"/>
              <a:t>Most people who are forcibly displaced are not refugees but remain within the boundaries of their homeland </a:t>
            </a:r>
          </a:p>
          <a:p>
            <a:pPr lvl="1"/>
            <a:r>
              <a:rPr lang="en-US" dirty="0"/>
              <a:t>Over 31 million people were internally displaced by conflict and disasters in 2016 alone (IDMC 2016) </a:t>
            </a:r>
          </a:p>
        </p:txBody>
      </p:sp>
      <p:sp>
        <p:nvSpPr>
          <p:cNvPr id="7" name="Slide Number Placeholder 6"/>
          <p:cNvSpPr>
            <a:spLocks noGrp="1"/>
          </p:cNvSpPr>
          <p:nvPr>
            <p:ph type="sldNum" sz="quarter" idx="12"/>
          </p:nvPr>
        </p:nvSpPr>
        <p:spPr/>
        <p:txBody>
          <a:bodyPr/>
          <a:lstStyle/>
          <a:p>
            <a:fld id="{738B8BAC-9AFC-463A-8B68-03E22D8AA7D4}" type="slidenum">
              <a:rPr lang="en-US" smtClean="0"/>
              <a:pPr/>
              <a:t>22</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056595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Internally Displaced Persons</a:t>
            </a:r>
            <a:endParaRPr lang="en-US" dirty="0"/>
          </a:p>
        </p:txBody>
      </p:sp>
      <p:sp>
        <p:nvSpPr>
          <p:cNvPr id="3" name="Content Placeholder 2"/>
          <p:cNvSpPr>
            <a:spLocks noGrp="1"/>
          </p:cNvSpPr>
          <p:nvPr>
            <p:ph idx="1"/>
          </p:nvPr>
        </p:nvSpPr>
        <p:spPr/>
        <p:txBody>
          <a:bodyPr/>
          <a:lstStyle/>
          <a:p>
            <a:r>
              <a:rPr lang="en-US" dirty="0"/>
              <a:t>The 1951 UN Convention does not address internally displaced persons</a:t>
            </a:r>
          </a:p>
          <a:p>
            <a:pPr lvl="1"/>
            <a:r>
              <a:rPr lang="en-US" dirty="0"/>
              <a:t>Most do not fall under the protection of the UNHCR and there is no other international agency with responsibility for them</a:t>
            </a:r>
          </a:p>
          <a:p>
            <a:pPr lvl="2"/>
            <a:r>
              <a:rPr lang="en-US" dirty="0"/>
              <a:t>Because they reside in the country where dangers confront them, their situations are often more precarious than the refugees who reach a relatively greater degree of safety in another country</a:t>
            </a:r>
          </a:p>
        </p:txBody>
      </p:sp>
      <p:sp>
        <p:nvSpPr>
          <p:cNvPr id="8" name="Slide Number Placeholder 7"/>
          <p:cNvSpPr>
            <a:spLocks noGrp="1"/>
          </p:cNvSpPr>
          <p:nvPr>
            <p:ph type="sldNum" sz="quarter" idx="12"/>
          </p:nvPr>
        </p:nvSpPr>
        <p:spPr/>
        <p:txBody>
          <a:bodyPr/>
          <a:lstStyle/>
          <a:p>
            <a:fld id="{738B8BAC-9AFC-463A-8B68-03E22D8AA7D4}" type="slidenum">
              <a:rPr lang="en-US" smtClean="0"/>
              <a:pPr/>
              <a:t>23</a:t>
            </a:fld>
            <a:endParaRPr lang="en-US"/>
          </a:p>
        </p:txBody>
      </p:sp>
      <p:sp>
        <p:nvSpPr>
          <p:cNvPr id="10"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858700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Internally Displaced Persons</a:t>
            </a:r>
            <a:endParaRPr lang="en-US" dirty="0"/>
          </a:p>
        </p:txBody>
      </p:sp>
      <p:sp>
        <p:nvSpPr>
          <p:cNvPr id="3" name="Content Placeholder 2"/>
          <p:cNvSpPr>
            <a:spLocks noGrp="1"/>
          </p:cNvSpPr>
          <p:nvPr>
            <p:ph idx="1"/>
          </p:nvPr>
        </p:nvSpPr>
        <p:spPr/>
        <p:txBody>
          <a:bodyPr/>
          <a:lstStyle/>
          <a:p>
            <a:r>
              <a:rPr lang="en-US" dirty="0"/>
              <a:t>The Internal Displacement Monitoring Center asserts that we need to think of displacement in a more holistic fashion that affords all forcibly displaced people protection, whether refugees or internally displaced (IDMC 2016) </a:t>
            </a:r>
          </a:p>
          <a:p>
            <a:pPr lvl="1"/>
            <a:r>
              <a:rPr lang="en-US" dirty="0"/>
              <a:t>The same factors that produce refugees produce internally displaced persons</a:t>
            </a:r>
          </a:p>
          <a:p>
            <a:pPr lvl="2"/>
            <a:r>
              <a:rPr lang="en-US" dirty="0"/>
              <a:t>Violent conflicts, natural disaster, climate change, persecution, and violation of human rights</a:t>
            </a:r>
          </a:p>
        </p:txBody>
      </p:sp>
      <p:sp>
        <p:nvSpPr>
          <p:cNvPr id="7" name="Slide Number Placeholder 6"/>
          <p:cNvSpPr>
            <a:spLocks noGrp="1"/>
          </p:cNvSpPr>
          <p:nvPr>
            <p:ph type="sldNum" sz="quarter" idx="12"/>
          </p:nvPr>
        </p:nvSpPr>
        <p:spPr/>
        <p:txBody>
          <a:bodyPr/>
          <a:lstStyle/>
          <a:p>
            <a:fld id="{738B8BAC-9AFC-463A-8B68-03E22D8AA7D4}" type="slidenum">
              <a:rPr lang="en-US" smtClean="0"/>
              <a:pPr/>
              <a:t>24</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761047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Internally Displaced Persons</a:t>
            </a:r>
            <a:endParaRPr lang="en-US" dirty="0"/>
          </a:p>
        </p:txBody>
      </p:sp>
      <p:sp>
        <p:nvSpPr>
          <p:cNvPr id="3" name="Content Placeholder 2"/>
          <p:cNvSpPr>
            <a:spLocks noGrp="1"/>
          </p:cNvSpPr>
          <p:nvPr>
            <p:ph idx="1"/>
          </p:nvPr>
        </p:nvSpPr>
        <p:spPr/>
        <p:txBody>
          <a:bodyPr/>
          <a:lstStyle/>
          <a:p>
            <a:r>
              <a:rPr lang="en-US" dirty="0"/>
              <a:t>“Invisible” displacement crises</a:t>
            </a:r>
          </a:p>
          <a:p>
            <a:pPr lvl="1"/>
            <a:r>
              <a:rPr lang="en-US" dirty="0"/>
              <a:t>People forced from their homes by criminal or generalized violence, slow onset disasters, and development are often “unseen” or “underreported” in the ranks of the internally displaced persons</a:t>
            </a:r>
          </a:p>
          <a:p>
            <a:pPr lvl="2"/>
            <a:r>
              <a:rPr lang="en-US" dirty="0"/>
              <a:t>The line between involuntary and voluntary migration is harder to draw in these cases, but the plight is the same</a:t>
            </a:r>
          </a:p>
          <a:p>
            <a:pPr lvl="3"/>
            <a:r>
              <a:rPr lang="en-US" dirty="0"/>
              <a:t>People are forced to leave their homes or face the probability of physical harm or even death</a:t>
            </a:r>
          </a:p>
        </p:txBody>
      </p:sp>
      <p:sp>
        <p:nvSpPr>
          <p:cNvPr id="7" name="Slide Number Placeholder 6"/>
          <p:cNvSpPr>
            <a:spLocks noGrp="1"/>
          </p:cNvSpPr>
          <p:nvPr>
            <p:ph type="sldNum" sz="quarter" idx="12"/>
          </p:nvPr>
        </p:nvSpPr>
        <p:spPr/>
        <p:txBody>
          <a:bodyPr/>
          <a:lstStyle/>
          <a:p>
            <a:fld id="{738B8BAC-9AFC-463A-8B68-03E22D8AA7D4}" type="slidenum">
              <a:rPr lang="en-US" smtClean="0"/>
              <a:pPr/>
              <a:t>25</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16445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endParaRPr lang="en-US" dirty="0"/>
          </a:p>
        </p:txBody>
      </p:sp>
      <p:sp>
        <p:nvSpPr>
          <p:cNvPr id="3" name="Content Placeholder 2"/>
          <p:cNvSpPr>
            <a:spLocks noGrp="1"/>
          </p:cNvSpPr>
          <p:nvPr>
            <p:ph idx="1"/>
          </p:nvPr>
        </p:nvSpPr>
        <p:spPr/>
        <p:txBody>
          <a:bodyPr/>
          <a:lstStyle/>
          <a:p>
            <a:r>
              <a:rPr lang="en-US" dirty="0"/>
              <a:t>Commitment to human rights necessitates that countries cooperate on protecting and finding durable solutions for refugees and others in need of humanitarian assistance</a:t>
            </a:r>
          </a:p>
          <a:p>
            <a:r>
              <a:rPr lang="en-US" dirty="0"/>
              <a:t>The issues that drive refugees from their home and the problems that they face while in refugee status and beyond affect the entire world</a:t>
            </a:r>
          </a:p>
          <a:p>
            <a:r>
              <a:rPr lang="en-US" dirty="0"/>
              <a:t>Resettlement or integration into the host country may be the best course to secure the safety and life of dignity refugees are promised</a:t>
            </a:r>
          </a:p>
        </p:txBody>
      </p:sp>
      <p:sp>
        <p:nvSpPr>
          <p:cNvPr id="7" name="Slide Number Placeholder 6"/>
          <p:cNvSpPr>
            <a:spLocks noGrp="1"/>
          </p:cNvSpPr>
          <p:nvPr>
            <p:ph type="sldNum" sz="quarter" idx="12"/>
          </p:nvPr>
        </p:nvSpPr>
        <p:spPr/>
        <p:txBody>
          <a:bodyPr/>
          <a:lstStyle/>
          <a:p>
            <a:fld id="{738B8BAC-9AFC-463A-8B68-03E22D8AA7D4}" type="slidenum">
              <a:rPr lang="en-US" smtClean="0"/>
              <a:pPr/>
              <a:t>26</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253568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endParaRPr lang="en-US" dirty="0"/>
          </a:p>
        </p:txBody>
      </p:sp>
      <p:sp>
        <p:nvSpPr>
          <p:cNvPr id="3" name="Content Placeholder 2"/>
          <p:cNvSpPr>
            <a:spLocks noGrp="1"/>
          </p:cNvSpPr>
          <p:nvPr>
            <p:ph idx="1"/>
          </p:nvPr>
        </p:nvSpPr>
        <p:spPr/>
        <p:txBody>
          <a:bodyPr/>
          <a:lstStyle/>
          <a:p>
            <a:r>
              <a:rPr lang="en-US" dirty="0"/>
              <a:t>Preventing the situations that give rise to refugee flight and internal displacement (persecution, discrimination, war and violent conflict, and violations of human rights) must be a priority </a:t>
            </a:r>
          </a:p>
          <a:p>
            <a:endParaRPr lang="en-US" dirty="0"/>
          </a:p>
        </p:txBody>
      </p:sp>
      <p:sp>
        <p:nvSpPr>
          <p:cNvPr id="7" name="Slide Number Placeholder 6"/>
          <p:cNvSpPr>
            <a:spLocks noGrp="1"/>
          </p:cNvSpPr>
          <p:nvPr>
            <p:ph type="sldNum" sz="quarter" idx="12"/>
          </p:nvPr>
        </p:nvSpPr>
        <p:spPr/>
        <p:txBody>
          <a:bodyPr/>
          <a:lstStyle/>
          <a:p>
            <a:fld id="{738B8BAC-9AFC-463A-8B68-03E22D8AA7D4}" type="slidenum">
              <a:rPr lang="en-US" smtClean="0"/>
              <a:pPr/>
              <a:t>27</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79179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a:t>
            </a:r>
            <a:endParaRPr lang="en-US" dirty="0"/>
          </a:p>
        </p:txBody>
      </p:sp>
      <p:sp>
        <p:nvSpPr>
          <p:cNvPr id="3" name="Content Placeholder 2"/>
          <p:cNvSpPr>
            <a:spLocks noGrp="1"/>
          </p:cNvSpPr>
          <p:nvPr>
            <p:ph idx="1"/>
          </p:nvPr>
        </p:nvSpPr>
        <p:spPr/>
        <p:txBody>
          <a:bodyPr/>
          <a:lstStyle/>
          <a:p>
            <a:pPr marL="742950" indent="-742950">
              <a:buNone/>
            </a:pPr>
            <a:r>
              <a:rPr lang="en-US" dirty="0"/>
              <a:t>11-1: Compare and contrast causes of voluntary and forced migration</a:t>
            </a:r>
          </a:p>
          <a:p>
            <a:pPr marL="742950" indent="-742950">
              <a:buNone/>
            </a:pPr>
            <a:r>
              <a:rPr lang="en-US" dirty="0"/>
              <a:t>11-2: Present an argument in favor of or against international responsibility for refugee protections in international law</a:t>
            </a:r>
          </a:p>
          <a:p>
            <a:pPr marL="742950" indent="-742950">
              <a:buNone/>
            </a:pPr>
            <a:r>
              <a:rPr lang="en-US" dirty="0"/>
              <a:t>11-3: Analyze the societal and global level causes of refugee migration in general and in specific cases</a:t>
            </a:r>
          </a:p>
          <a:p>
            <a:pPr marL="742950" indent="-742950">
              <a:buNone/>
            </a:pPr>
            <a:r>
              <a:rPr lang="en-US" dirty="0"/>
              <a:t>11-4: Evaluate the conditions in refugee camps in relation to obligations under international law</a:t>
            </a:r>
          </a:p>
        </p:txBody>
      </p:sp>
      <p:sp>
        <p:nvSpPr>
          <p:cNvPr id="7" name="Slide Number Placeholder 6"/>
          <p:cNvSpPr>
            <a:spLocks noGrp="1"/>
          </p:cNvSpPr>
          <p:nvPr>
            <p:ph type="sldNum" sz="quarter" idx="12"/>
          </p:nvPr>
        </p:nvSpPr>
        <p:spPr/>
        <p:txBody>
          <a:bodyPr/>
          <a:lstStyle/>
          <a:p>
            <a:fld id="{738B8BAC-9AFC-463A-8B68-03E22D8AA7D4}" type="slidenum">
              <a:rPr lang="en-US" smtClean="0"/>
              <a:pPr/>
              <a:t>3</a:t>
            </a:fld>
            <a:endParaRPr lang="en-US"/>
          </a:p>
        </p:txBody>
      </p:sp>
      <p:sp>
        <p:nvSpPr>
          <p:cNvPr id="10"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51766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marL="796925" indent="-796925">
              <a:buNone/>
            </a:pPr>
            <a:r>
              <a:rPr lang="en-US" dirty="0"/>
              <a:t>11-5: Explain the difficulties in resettlement and repatriation of migrants</a:t>
            </a:r>
          </a:p>
          <a:p>
            <a:pPr marL="796925" indent="-796925">
              <a:buNone/>
            </a:pPr>
            <a:r>
              <a:rPr lang="en-US" dirty="0"/>
              <a:t>11-6: Compare and contrast the potential advantages and disadvantages of repatriation, local integration, and resettlement of refugees </a:t>
            </a:r>
          </a:p>
          <a:p>
            <a:pPr marL="796925" indent="-796925">
              <a:buNone/>
            </a:pPr>
            <a:r>
              <a:rPr lang="en-US" dirty="0"/>
              <a:t>11-7: Propose strategies for preventing refugee crises and improving conditions for refugees</a:t>
            </a:r>
          </a:p>
        </p:txBody>
      </p:sp>
      <p:sp>
        <p:nvSpPr>
          <p:cNvPr id="7" name="Slide Number Placeholder 6"/>
          <p:cNvSpPr>
            <a:spLocks noGrp="1"/>
          </p:cNvSpPr>
          <p:nvPr>
            <p:ph type="sldNum" sz="quarter" idx="12"/>
          </p:nvPr>
        </p:nvSpPr>
        <p:spPr/>
        <p:txBody>
          <a:bodyPr/>
          <a:lstStyle/>
          <a:p>
            <a:fld id="{738B8BAC-9AFC-463A-8B68-03E22D8AA7D4}" type="slidenum">
              <a:rPr lang="en-US" smtClean="0"/>
              <a:pPr/>
              <a:t>4</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50674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Migration</a:t>
            </a:r>
          </a:p>
        </p:txBody>
      </p:sp>
      <p:sp>
        <p:nvSpPr>
          <p:cNvPr id="3" name="Content Placeholder 2"/>
          <p:cNvSpPr>
            <a:spLocks noGrp="1"/>
          </p:cNvSpPr>
          <p:nvPr>
            <p:ph idx="1"/>
          </p:nvPr>
        </p:nvSpPr>
        <p:spPr/>
        <p:txBody>
          <a:bodyPr/>
          <a:lstStyle/>
          <a:p>
            <a:r>
              <a:rPr lang="en-US" b="1" dirty="0"/>
              <a:t>Migrant</a:t>
            </a:r>
            <a:r>
              <a:rPr lang="en-US" dirty="0"/>
              <a:t> encompasses a variety of people, who differ widely in their circumstances</a:t>
            </a:r>
          </a:p>
          <a:p>
            <a:pPr lvl="1"/>
            <a:r>
              <a:rPr lang="en-US" dirty="0"/>
              <a:t>They leave their homes for a better life elsewhere</a:t>
            </a:r>
          </a:p>
          <a:p>
            <a:r>
              <a:rPr lang="en-US" dirty="0"/>
              <a:t>Insecurities push people from their usual residences</a:t>
            </a:r>
          </a:p>
          <a:p>
            <a:pPr lvl="1"/>
            <a:r>
              <a:rPr lang="en-US" dirty="0"/>
              <a:t>Economic</a:t>
            </a:r>
          </a:p>
          <a:p>
            <a:pPr lvl="1"/>
            <a:r>
              <a:rPr lang="en-US" dirty="0"/>
              <a:t>Political</a:t>
            </a:r>
          </a:p>
          <a:p>
            <a:pPr lvl="1"/>
            <a:r>
              <a:rPr lang="en-US" dirty="0"/>
              <a:t>Social</a:t>
            </a:r>
          </a:p>
          <a:p>
            <a:pPr lvl="1"/>
            <a:r>
              <a:rPr lang="en-US" dirty="0"/>
              <a:t>Physical</a:t>
            </a:r>
          </a:p>
        </p:txBody>
      </p:sp>
      <p:sp>
        <p:nvSpPr>
          <p:cNvPr id="7" name="Slide Number Placeholder 6"/>
          <p:cNvSpPr>
            <a:spLocks noGrp="1"/>
          </p:cNvSpPr>
          <p:nvPr>
            <p:ph type="sldNum" sz="quarter" idx="12"/>
          </p:nvPr>
        </p:nvSpPr>
        <p:spPr/>
        <p:txBody>
          <a:bodyPr/>
          <a:lstStyle/>
          <a:p>
            <a:fld id="{738B8BAC-9AFC-463A-8B68-03E22D8AA7D4}" type="slidenum">
              <a:rPr lang="en-US" smtClean="0"/>
              <a:pPr/>
              <a:t>5</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30533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Migration</a:t>
            </a:r>
          </a:p>
        </p:txBody>
      </p:sp>
      <p:sp>
        <p:nvSpPr>
          <p:cNvPr id="3" name="Content Placeholder 2"/>
          <p:cNvSpPr>
            <a:spLocks noGrp="1"/>
          </p:cNvSpPr>
          <p:nvPr>
            <p:ph idx="1"/>
          </p:nvPr>
        </p:nvSpPr>
        <p:spPr/>
        <p:txBody>
          <a:bodyPr/>
          <a:lstStyle/>
          <a:p>
            <a:r>
              <a:rPr lang="en-US" dirty="0"/>
              <a:t>Global trends have complicated the status of displaced people and the strategies to solve their problems</a:t>
            </a:r>
          </a:p>
          <a:p>
            <a:r>
              <a:rPr lang="en-US" dirty="0"/>
              <a:t>Distinctions between types of displacement </a:t>
            </a:r>
          </a:p>
          <a:p>
            <a:r>
              <a:rPr lang="en-US" dirty="0"/>
              <a:t>Refugee status and “ordinary” migrant status, voluntary and involuntary migration are blurred as global forces interact in complex ways</a:t>
            </a:r>
          </a:p>
          <a:p>
            <a:pPr lvl="1"/>
            <a:r>
              <a:rPr lang="en-US" dirty="0"/>
              <a:t>This creates conditions intolerable and inhospitable to human well-being</a:t>
            </a:r>
          </a:p>
        </p:txBody>
      </p:sp>
      <p:sp>
        <p:nvSpPr>
          <p:cNvPr id="7" name="Slide Number Placeholder 6"/>
          <p:cNvSpPr>
            <a:spLocks noGrp="1"/>
          </p:cNvSpPr>
          <p:nvPr>
            <p:ph type="sldNum" sz="quarter" idx="12"/>
          </p:nvPr>
        </p:nvSpPr>
        <p:spPr/>
        <p:txBody>
          <a:bodyPr/>
          <a:lstStyle/>
          <a:p>
            <a:fld id="{738B8BAC-9AFC-463A-8B68-03E22D8AA7D4}" type="slidenum">
              <a:rPr lang="en-US" smtClean="0"/>
              <a:pPr/>
              <a:t>6</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44959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Flows of Refugees</a:t>
            </a:r>
          </a:p>
        </p:txBody>
      </p:sp>
      <p:sp>
        <p:nvSpPr>
          <p:cNvPr id="3" name="Content Placeholder 2"/>
          <p:cNvSpPr>
            <a:spLocks noGrp="1"/>
          </p:cNvSpPr>
          <p:nvPr>
            <p:ph idx="1"/>
          </p:nvPr>
        </p:nvSpPr>
        <p:spPr/>
        <p:txBody>
          <a:bodyPr/>
          <a:lstStyle/>
          <a:p>
            <a:r>
              <a:rPr lang="en-US" dirty="0"/>
              <a:t>Refugees have a specific status in the international community, receive protection, and are granted rights under international laws</a:t>
            </a:r>
          </a:p>
          <a:p>
            <a:r>
              <a:rPr lang="en-US" dirty="0"/>
              <a:t>The global total of people living displaced by conflict or persecution, internally or in another country, topped 65.3 million people in 2015</a:t>
            </a:r>
          </a:p>
          <a:p>
            <a:pPr lvl="1"/>
            <a:r>
              <a:rPr lang="en-US" dirty="0"/>
              <a:t>That is over 9 people per every thousand in the global population</a:t>
            </a:r>
          </a:p>
          <a:p>
            <a:pPr lvl="1"/>
            <a:r>
              <a:rPr lang="en-US" dirty="0"/>
              <a:t>More than double the number of just two decades ago</a:t>
            </a:r>
          </a:p>
        </p:txBody>
      </p:sp>
      <p:sp>
        <p:nvSpPr>
          <p:cNvPr id="7" name="Slide Number Placeholder 6"/>
          <p:cNvSpPr>
            <a:spLocks noGrp="1"/>
          </p:cNvSpPr>
          <p:nvPr>
            <p:ph type="sldNum" sz="quarter" idx="12"/>
          </p:nvPr>
        </p:nvSpPr>
        <p:spPr/>
        <p:txBody>
          <a:bodyPr/>
          <a:lstStyle/>
          <a:p>
            <a:fld id="{738B8BAC-9AFC-463A-8B68-03E22D8AA7D4}" type="slidenum">
              <a:rPr lang="en-US" smtClean="0"/>
              <a:pPr/>
              <a:t>7</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834403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Flows of Refugees</a:t>
            </a:r>
          </a:p>
        </p:txBody>
      </p:sp>
      <p:sp>
        <p:nvSpPr>
          <p:cNvPr id="3" name="Content Placeholder 2"/>
          <p:cNvSpPr>
            <a:spLocks noGrp="1"/>
          </p:cNvSpPr>
          <p:nvPr>
            <p:ph idx="1"/>
          </p:nvPr>
        </p:nvSpPr>
        <p:spPr>
          <a:xfrm>
            <a:off x="628650" y="2178121"/>
            <a:ext cx="7886700" cy="3994079"/>
          </a:xfrm>
        </p:spPr>
        <p:txBody>
          <a:bodyPr/>
          <a:lstStyle/>
          <a:p>
            <a:r>
              <a:rPr lang="en-US" dirty="0"/>
              <a:t>Who are the world’s refugees? </a:t>
            </a:r>
          </a:p>
          <a:p>
            <a:pPr lvl="1"/>
            <a:r>
              <a:rPr lang="en-US" dirty="0"/>
              <a:t>The status of a refugee is ordinarily defined in terms of their membership in a group that is suffering persecution </a:t>
            </a:r>
          </a:p>
          <a:p>
            <a:pPr lvl="1"/>
            <a:r>
              <a:rPr lang="en-US" dirty="0"/>
              <a:t>Treatment of people fleeing war and other violent conflicts as refugees has been inconsistent across countries</a:t>
            </a:r>
          </a:p>
          <a:p>
            <a:pPr lvl="2"/>
            <a:r>
              <a:rPr lang="en-US" dirty="0"/>
              <a:t>The Organization for African Unity and signatories of the Cartagena Declaration in Latin America recognize those fleeing violent conflict as refugees</a:t>
            </a:r>
          </a:p>
        </p:txBody>
      </p:sp>
      <p:sp>
        <p:nvSpPr>
          <p:cNvPr id="7" name="Slide Number Placeholder 6"/>
          <p:cNvSpPr>
            <a:spLocks noGrp="1"/>
          </p:cNvSpPr>
          <p:nvPr>
            <p:ph type="sldNum" sz="quarter" idx="12"/>
          </p:nvPr>
        </p:nvSpPr>
        <p:spPr/>
        <p:txBody>
          <a:bodyPr/>
          <a:lstStyle/>
          <a:p>
            <a:fld id="{738B8BAC-9AFC-463A-8B68-03E22D8AA7D4}" type="slidenum">
              <a:rPr lang="en-US" smtClean="0"/>
              <a:pPr/>
              <a:t>8</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71970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Flows of Refugees</a:t>
            </a:r>
          </a:p>
        </p:txBody>
      </p:sp>
      <p:sp>
        <p:nvSpPr>
          <p:cNvPr id="3" name="Content Placeholder 2"/>
          <p:cNvSpPr>
            <a:spLocks noGrp="1"/>
          </p:cNvSpPr>
          <p:nvPr>
            <p:ph idx="1"/>
          </p:nvPr>
        </p:nvSpPr>
        <p:spPr>
          <a:xfrm>
            <a:off x="628650" y="2178121"/>
            <a:ext cx="7886700" cy="3841679"/>
          </a:xfrm>
        </p:spPr>
        <p:txBody>
          <a:bodyPr/>
          <a:lstStyle/>
          <a:p>
            <a:r>
              <a:rPr lang="en-US" dirty="0"/>
              <a:t>Who are the world’s refugees? </a:t>
            </a:r>
          </a:p>
          <a:p>
            <a:pPr lvl="1"/>
            <a:r>
              <a:rPr lang="en-US" dirty="0"/>
              <a:t>Many ethnic groups rejected and persecuted in their homelands have little choice but to flee the country or be relegated to a camp in their home country</a:t>
            </a:r>
          </a:p>
          <a:p>
            <a:pPr lvl="2"/>
            <a:r>
              <a:rPr lang="en-US" dirty="0"/>
              <a:t>Persecution of ethnic groups in Burma forced tens of thousands to flee to surrounding countries</a:t>
            </a:r>
          </a:p>
          <a:p>
            <a:pPr lvl="2"/>
            <a:r>
              <a:rPr lang="en-US" dirty="0"/>
              <a:t>The Hmong were the last refugee group from the Vietnam era to receive relief from their persecution in Laos</a:t>
            </a:r>
          </a:p>
        </p:txBody>
      </p:sp>
      <p:sp>
        <p:nvSpPr>
          <p:cNvPr id="7" name="Slide Number Placeholder 6"/>
          <p:cNvSpPr>
            <a:spLocks noGrp="1"/>
          </p:cNvSpPr>
          <p:nvPr>
            <p:ph type="sldNum" sz="quarter" idx="12"/>
          </p:nvPr>
        </p:nvSpPr>
        <p:spPr/>
        <p:txBody>
          <a:bodyPr/>
          <a:lstStyle/>
          <a:p>
            <a:fld id="{738B8BAC-9AFC-463A-8B68-03E22D8AA7D4}" type="slidenum">
              <a:rPr lang="en-US" smtClean="0"/>
              <a:pPr/>
              <a:t>9</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40644033"/>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CDC PPT master theme</Template>
  <TotalTime>220</TotalTime>
  <Words>1971</Words>
  <Application>Microsoft Office PowerPoint</Application>
  <PresentationFormat>On-screen Show (4:3)</PresentationFormat>
  <Paragraphs>211</Paragraphs>
  <Slides>27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CDC PPT master theme</vt:lpstr>
      <vt:lpstr>PowerPoint Presentation</vt:lpstr>
      <vt:lpstr>Chapter 11</vt:lpstr>
      <vt:lpstr>Learning Objectives</vt:lpstr>
      <vt:lpstr>Learning Objectives</vt:lpstr>
      <vt:lpstr>Types of Migration</vt:lpstr>
      <vt:lpstr>Types of Migration</vt:lpstr>
      <vt:lpstr>Global Flows of Refugees</vt:lpstr>
      <vt:lpstr>Global Flows of Refugees</vt:lpstr>
      <vt:lpstr>Global Flows of Refugees</vt:lpstr>
      <vt:lpstr>Global Flows of Refugees</vt:lpstr>
      <vt:lpstr>Global Flows of Refugees</vt:lpstr>
      <vt:lpstr>Global Flows of Refugees</vt:lpstr>
      <vt:lpstr>Life as a Refugee</vt:lpstr>
      <vt:lpstr>Life as a Refugee</vt:lpstr>
      <vt:lpstr>The “Solutions”</vt:lpstr>
      <vt:lpstr>The “Solutions”</vt:lpstr>
      <vt:lpstr>The “Solutions”</vt:lpstr>
      <vt:lpstr>The “Solutions”</vt:lpstr>
      <vt:lpstr>The “Solutions”</vt:lpstr>
      <vt:lpstr>The “Solutions”</vt:lpstr>
      <vt:lpstr>The “Solutions”</vt:lpstr>
      <vt:lpstr>Internally Displaced Persons</vt:lpstr>
      <vt:lpstr>Internally Displaced Persons</vt:lpstr>
      <vt:lpstr>Internally Displaced Persons</vt:lpstr>
      <vt:lpstr>Internally Displaced Persons</vt:lpstr>
      <vt:lpstr>Summary</vt:lpstr>
      <vt:lpstr>Summary</vt:lpstr>
    </vt:vector>
  </TitlesOfParts>
  <Company>Pacific Lutheran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 Systems</dc:creator>
  <cp:lastModifiedBy>Elzbieta Sikorska</cp:lastModifiedBy>
  <cp:revision>28</cp:revision>
  <dcterms:created xsi:type="dcterms:W3CDTF">2018-09-20T16:24:14Z</dcterms:created>
  <dcterms:modified xsi:type="dcterms:W3CDTF">2019-12-24T15:28:29Z</dcterms:modified>
</cp:coreProperties>
</file>