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 id="2147483754" r:id="rId2"/>
  </p:sldMasterIdLst>
  <p:notesMasterIdLst>
    <p:notesMasterId r:id="rId29"/>
  </p:notesMasterIdLst>
  <p:handoutMasterIdLst>
    <p:handoutMasterId r:id="rId30"/>
  </p:handoutMasterIdLst>
  <p:sldIdLst>
    <p:sldId id="382" r:id="rId3"/>
    <p:sldId id="383" r:id="rId4"/>
    <p:sldId id="384" r:id="rId5"/>
    <p:sldId id="389" r:id="rId6"/>
    <p:sldId id="385" r:id="rId7"/>
    <p:sldId id="387" r:id="rId8"/>
    <p:sldId id="386" r:id="rId9"/>
    <p:sldId id="388" r:id="rId10"/>
    <p:sldId id="390" r:id="rId11"/>
    <p:sldId id="391" r:id="rId12"/>
    <p:sldId id="392" r:id="rId13"/>
    <p:sldId id="393" r:id="rId14"/>
    <p:sldId id="394" r:id="rId15"/>
    <p:sldId id="395" r:id="rId16"/>
    <p:sldId id="396" r:id="rId17"/>
    <p:sldId id="397" r:id="rId18"/>
    <p:sldId id="398" r:id="rId19"/>
    <p:sldId id="399" r:id="rId20"/>
    <p:sldId id="400" r:id="rId21"/>
    <p:sldId id="401" r:id="rId22"/>
    <p:sldId id="402" r:id="rId23"/>
    <p:sldId id="403" r:id="rId24"/>
    <p:sldId id="404" r:id="rId25"/>
    <p:sldId id="405" r:id="rId26"/>
    <p:sldId id="406" r:id="rId27"/>
    <p:sldId id="407" r:id="rId28"/>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88">
          <p15:clr>
            <a:srgbClr val="A4A3A4"/>
          </p15:clr>
        </p15:guide>
        <p15:guide id="2" orient="horz" pos="4032">
          <p15:clr>
            <a:srgbClr val="A4A3A4"/>
          </p15:clr>
        </p15:guide>
        <p15:guide id="3" orient="horz" pos="1056">
          <p15:clr>
            <a:srgbClr val="A4A3A4"/>
          </p15:clr>
        </p15:guide>
        <p15:guide id="4" orient="horz" pos="960">
          <p15:clr>
            <a:srgbClr val="A4A3A4"/>
          </p15:clr>
        </p15:guide>
        <p15:guide id="5" pos="432">
          <p15:clr>
            <a:srgbClr val="A4A3A4"/>
          </p15:clr>
        </p15:guide>
        <p15:guide id="6" pos="53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itor" initials="EN" lastIdx="1" clrIdx="0"/>
  <p:cmAuthor id="1" name="Tina Kaemmerer" initials="TK" lastIdx="1" clrIdx="1"/>
  <p:cmAuthor id="2" name="Freelance Editorial Services" initials="FES" lastIdx="69"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99"/>
    <a:srgbClr val="99FF6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80" autoAdjust="0"/>
    <p:restoredTop sz="88439" autoAdjust="0"/>
  </p:normalViewPr>
  <p:slideViewPr>
    <p:cSldViewPr>
      <p:cViewPr varScale="1">
        <p:scale>
          <a:sx n="59" d="100"/>
          <a:sy n="59" d="100"/>
        </p:scale>
        <p:origin x="1748" y="56"/>
      </p:cViewPr>
      <p:guideLst>
        <p:guide orient="horz" pos="288"/>
        <p:guide orient="horz" pos="4032"/>
        <p:guide orient="horz" pos="1056"/>
        <p:guide orient="horz" pos="960"/>
        <p:guide pos="432"/>
        <p:guide pos="53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F60195B-F16C-4EAC-957A-A02260221C90}" type="datetimeFigureOut">
              <a:rPr lang="en-US" smtClean="0"/>
              <a:t>2/27/2020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F14B2F2-84A4-43B7-AB33-482748FA77F4}" type="slidenum">
              <a:rPr lang="en-US" smtClean="0"/>
              <a:t>‹#›</a:t>
            </a:fld>
            <a:endParaRPr lang="en-US"/>
          </a:p>
        </p:txBody>
      </p:sp>
    </p:spTree>
    <p:extLst>
      <p:ext uri="{BB962C8B-B14F-4D97-AF65-F5344CB8AC3E}">
        <p14:creationId xmlns:p14="http://schemas.microsoft.com/office/powerpoint/2010/main" val="61353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819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smtClean="0">
                <a:latin typeface="Arial" charset="0"/>
              </a:defRPr>
            </a:lvl1pPr>
          </a:lstStyle>
          <a:p>
            <a:pPr>
              <a:defRPr/>
            </a:pPr>
            <a:endParaRPr lang="en-US" dirty="0"/>
          </a:p>
        </p:txBody>
      </p:sp>
      <p:sp>
        <p:nvSpPr>
          <p:cNvPr id="4608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819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smtClean="0">
                <a:latin typeface="Arial" charset="0"/>
              </a:defRPr>
            </a:lvl1pPr>
          </a:lstStyle>
          <a:p>
            <a:pPr>
              <a:defRPr/>
            </a:pPr>
            <a:fld id="{A3380EEE-5C6E-4F60-810D-DB294798E892}" type="slidenum">
              <a:rPr lang="en-US"/>
              <a:pPr>
                <a:defRPr/>
              </a:pPr>
              <a:t>‹#›</a:t>
            </a:fld>
            <a:endParaRPr lang="en-US" dirty="0"/>
          </a:p>
        </p:txBody>
      </p:sp>
    </p:spTree>
    <p:extLst>
      <p:ext uri="{BB962C8B-B14F-4D97-AF65-F5344CB8AC3E}">
        <p14:creationId xmlns:p14="http://schemas.microsoft.com/office/powerpoint/2010/main" val="33385479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5EFB3403-96EA-4FC2-9D35-73D650B48FB2}"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902122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904393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11E39738-E926-4EEB-8FDC-E60FADDB4B5A}"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770564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11E39738-E926-4EEB-8FDC-E60FADDB4B5A}"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4271948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1346830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11E39738-E926-4EEB-8FDC-E60FADDB4B5A}"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27120998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6081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7267595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2634974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4094403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114416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2"/>
          <p:cNvSpPr>
            <a:spLocks noGrp="1"/>
          </p:cNvSpPr>
          <p:nvPr>
            <p:ph idx="1"/>
          </p:nvPr>
        </p:nvSpPr>
        <p:spPr>
          <a:xfrm>
            <a:off x="464457" y="1641475"/>
            <a:ext cx="8229599" cy="4454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2"/>
          <p:cNvSpPr>
            <a:spLocks noGrp="1"/>
          </p:cNvSpPr>
          <p:nvPr>
            <p:ph type="title"/>
          </p:nvPr>
        </p:nvSpPr>
        <p:spPr/>
        <p:txBody>
          <a:bodyPr/>
          <a:lstStyle/>
          <a:p>
            <a:r>
              <a:rPr lang="en-US"/>
              <a:t>Click to edit Master title style</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1C8FF7FE-CB8A-43FF-8CFA-683168999D7B}"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40018796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747992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407164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1155744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23500321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5_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11E39738-E926-4EEB-8FDC-E60FADDB4B5A}"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0718986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F0F182-A738-D344-AD4C-0014E2FCF0E4}" type="datetimeFigureOut">
              <a:rPr lang="en-US" smtClean="0"/>
              <a:t>2/27/2020</a:t>
            </a:fld>
            <a:endParaRPr lang="en-US"/>
          </a:p>
        </p:txBody>
      </p:sp>
      <p:sp>
        <p:nvSpPr>
          <p:cNvPr id="5" name="Footer Placeholder 4"/>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6" name="Slide Number Placeholder 5"/>
          <p:cNvSpPr>
            <a:spLocks noGrp="1"/>
          </p:cNvSpPr>
          <p:nvPr>
            <p:ph type="sldNum" sz="quarter" idx="12"/>
          </p:nvPr>
        </p:nvSpPr>
        <p:spPr/>
        <p:txBody>
          <a:bodyPr/>
          <a:lstStyle/>
          <a:p>
            <a:r>
              <a:rPr lang="en-GB" altLang="en-US">
                <a:latin typeface="Arial" panose="020B0604020202020204" pitchFamily="34" charset="0"/>
              </a:rPr>
              <a:t> </a:t>
            </a:r>
            <a:fld id="{5EFB3403-96EA-4FC2-9D35-73D650B48FB2}"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9566377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0F182-A738-D344-AD4C-0014E2FCF0E4}" type="datetimeFigureOut">
              <a:rPr lang="en-US" smtClean="0"/>
              <a:t>2/27/2020</a:t>
            </a:fld>
            <a:endParaRPr lang="en-US"/>
          </a:p>
        </p:txBody>
      </p:sp>
      <p:sp>
        <p:nvSpPr>
          <p:cNvPr id="5" name="Footer Placeholder 4"/>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6" name="Slide Number Placeholder 5"/>
          <p:cNvSpPr>
            <a:spLocks noGrp="1"/>
          </p:cNvSpPr>
          <p:nvPr>
            <p:ph type="sldNum" sz="quarter" idx="12"/>
          </p:nvPr>
        </p:nvSpPr>
        <p:spPr>
          <a:xfrm>
            <a:off x="76912" y="6567986"/>
            <a:ext cx="551738" cy="281208"/>
          </a:xfrm>
        </p:spPr>
        <p:txBody>
          <a:bodyPr/>
          <a:lstStyle>
            <a:lvl1pPr algn="l">
              <a:defRPr/>
            </a:lvl1p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6878987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F0F182-A738-D344-AD4C-0014E2FCF0E4}" type="datetimeFigureOut">
              <a:rPr lang="en-US" smtClean="0"/>
              <a:t>2/27/2020</a:t>
            </a:fld>
            <a:endParaRPr lang="en-US"/>
          </a:p>
        </p:txBody>
      </p:sp>
      <p:sp>
        <p:nvSpPr>
          <p:cNvPr id="5" name="Footer Placeholder 4"/>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6" name="Slide Number Placeholder 5"/>
          <p:cNvSpPr>
            <a:spLocks noGrp="1"/>
          </p:cNvSpPr>
          <p:nvPr>
            <p:ph type="sldNum" sz="quarter" idx="12"/>
          </p:nvPr>
        </p:nvSpPr>
        <p:spPr/>
        <p:txBody>
          <a:bodyPr/>
          <a:lstStyle/>
          <a:p>
            <a:r>
              <a:rPr lang="en-GB" altLang="en-US">
                <a:latin typeface="Arial" panose="020B0604020202020204" pitchFamily="34" charset="0"/>
              </a:rPr>
              <a:t> </a:t>
            </a:r>
            <a:fld id="{70BD787D-EB71-434C-9071-68788F403633}"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435572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F0F182-A738-D344-AD4C-0014E2FCF0E4}" type="datetimeFigureOut">
              <a:rPr lang="en-US" smtClean="0"/>
              <a:t>2/27/2020</a:t>
            </a:fld>
            <a:endParaRPr lang="en-US"/>
          </a:p>
        </p:txBody>
      </p:sp>
      <p:sp>
        <p:nvSpPr>
          <p:cNvPr id="6" name="Footer Placeholder 5"/>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7" name="Slide Number Placeholder 6"/>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3725503663"/>
      </p:ext>
    </p:extLst>
  </p:cSld>
  <p:clrMapOvr>
    <a:masterClrMapping/>
  </p:clrMapOvr>
  <p:hf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F0F182-A738-D344-AD4C-0014E2FCF0E4}" type="datetimeFigureOut">
              <a:rPr lang="en-US" smtClean="0"/>
              <a:t>2/27/2020</a:t>
            </a:fld>
            <a:endParaRPr lang="en-US"/>
          </a:p>
        </p:txBody>
      </p:sp>
      <p:sp>
        <p:nvSpPr>
          <p:cNvPr id="8" name="Footer Placeholder 7"/>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9" name="Slide Number Placeholder 8"/>
          <p:cNvSpPr>
            <a:spLocks noGrp="1"/>
          </p:cNvSpPr>
          <p:nvPr>
            <p:ph type="sldNum" sz="quarter" idx="12"/>
          </p:nvPr>
        </p:nvSpPr>
        <p:spPr/>
        <p:txBody>
          <a:bodyPr/>
          <a:lstStyle/>
          <a:p>
            <a:r>
              <a:rPr lang="en-GB" altLang="en-US">
                <a:latin typeface="Arial" panose="020B0604020202020204" pitchFamily="34" charset="0"/>
              </a:rPr>
              <a:t> </a:t>
            </a:r>
            <a:fld id="{3F419A3F-730F-4C28-A117-F4BF81C702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2637194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itle 8"/>
          <p:cNvSpPr>
            <a:spLocks noGrp="1"/>
          </p:cNvSpPr>
          <p:nvPr>
            <p:ph type="title"/>
          </p:nvPr>
        </p:nvSpPr>
        <p:spPr/>
        <p:txBody>
          <a:bodyPr/>
          <a:lstStyle/>
          <a:p>
            <a:r>
              <a:rPr lang="en-US"/>
              <a:t>Click to edit Master title style</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70BD787D-EB71-434C-9071-68788F403633}"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25934787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6" name="Title 1"/>
          <p:cNvSpPr txBox="1">
            <a:spLocks/>
          </p:cNvSpPr>
          <p:nvPr/>
        </p:nvSpPr>
        <p:spPr>
          <a:xfrm>
            <a:off x="406581" y="365126"/>
            <a:ext cx="7096625" cy="142949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b="0" i="0" kern="1200">
                <a:solidFill>
                  <a:schemeClr val="tx1"/>
                </a:solidFill>
                <a:latin typeface="Helvetica Neue Medium" charset="0"/>
                <a:ea typeface="Helvetica Neue Medium" charset="0"/>
                <a:cs typeface="Helvetica Neue Medium" charset="0"/>
              </a:defRPr>
            </a:lvl1pPr>
          </a:lstStyle>
          <a:p>
            <a:endParaRPr lang="en-US" dirty="0"/>
          </a:p>
        </p:txBody>
      </p:sp>
      <p:sp>
        <p:nvSpPr>
          <p:cNvPr id="8" name="Chart Placeholder 7"/>
          <p:cNvSpPr>
            <a:spLocks noGrp="1"/>
          </p:cNvSpPr>
          <p:nvPr>
            <p:ph type="chart" sz="quarter" idx="13"/>
          </p:nvPr>
        </p:nvSpPr>
        <p:spPr>
          <a:xfrm>
            <a:off x="406581" y="1939895"/>
            <a:ext cx="8472500" cy="4050707"/>
          </a:xfrm>
        </p:spPr>
        <p:txBody>
          <a:bodyPr/>
          <a:lstStyle/>
          <a:p>
            <a:r>
              <a:rPr lang="en-US"/>
              <a:t>Click icon to add chart</a:t>
            </a:r>
            <a:endParaRPr lang="en-US" dirty="0"/>
          </a:p>
        </p:txBody>
      </p:sp>
    </p:spTree>
    <p:extLst>
      <p:ext uri="{BB962C8B-B14F-4D97-AF65-F5344CB8AC3E}">
        <p14:creationId xmlns:p14="http://schemas.microsoft.com/office/powerpoint/2010/main" val="3774082319"/>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0F182-A738-D344-AD4C-0014E2FCF0E4}" type="datetimeFigureOut">
              <a:rPr lang="en-US" smtClean="0"/>
              <a:t>2/27/2020</a:t>
            </a:fld>
            <a:endParaRPr lang="en-US"/>
          </a:p>
        </p:txBody>
      </p:sp>
      <p:sp>
        <p:nvSpPr>
          <p:cNvPr id="3" name="Footer Placeholder 2"/>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3839816842"/>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F0F182-A738-D344-AD4C-0014E2FCF0E4}" type="datetimeFigureOut">
              <a:rPr lang="en-US" smtClean="0"/>
              <a:t>2/27/2020</a:t>
            </a:fld>
            <a:endParaRPr lang="en-US"/>
          </a:p>
        </p:txBody>
      </p:sp>
      <p:sp>
        <p:nvSpPr>
          <p:cNvPr id="6" name="Footer Placeholder 5"/>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7" name="Slide Number Placeholder 6"/>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138672539"/>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F0F182-A738-D344-AD4C-0014E2FCF0E4}" type="datetimeFigureOut">
              <a:rPr lang="en-US" smtClean="0"/>
              <a:t>2/27/2020</a:t>
            </a:fld>
            <a:endParaRPr lang="en-US"/>
          </a:p>
        </p:txBody>
      </p:sp>
      <p:sp>
        <p:nvSpPr>
          <p:cNvPr id="6" name="Footer Placeholder 5"/>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7" name="Slide Number Placeholder 6"/>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2583426014"/>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0F182-A738-D344-AD4C-0014E2FCF0E4}" type="datetimeFigureOut">
              <a:rPr lang="en-US" smtClean="0"/>
              <a:t>2/27/2020</a:t>
            </a:fld>
            <a:endParaRPr lang="en-US"/>
          </a:p>
        </p:txBody>
      </p:sp>
      <p:sp>
        <p:nvSpPr>
          <p:cNvPr id="5" name="Footer Placeholder 4"/>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6" name="Slide Number Placeholder 5"/>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135378196"/>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F0F182-A738-D344-AD4C-0014E2FCF0E4}" type="datetimeFigureOut">
              <a:rPr lang="en-US" smtClean="0"/>
              <a:t>2/27/2020</a:t>
            </a:fld>
            <a:endParaRPr lang="en-US"/>
          </a:p>
        </p:txBody>
      </p:sp>
      <p:sp>
        <p:nvSpPr>
          <p:cNvPr id="5" name="Footer Placeholder 4"/>
          <p:cNvSpPr>
            <a:spLocks noGrp="1"/>
          </p:cNvSpPr>
          <p:nvPr>
            <p:ph type="ftr" sz="quarter" idx="11"/>
          </p:nvPr>
        </p:nvSpPr>
        <p:spPr>
          <a:xfrm>
            <a:off x="628649" y="6513922"/>
            <a:ext cx="4909025" cy="207554"/>
          </a:xfrm>
          <a:prstGeom prst="rect">
            <a:avLst/>
          </a:prstGeom>
        </p:spPr>
        <p:txBody>
          <a:bodyPr/>
          <a:lstStyle/>
          <a:p>
            <a:pPr>
              <a:defRPr/>
            </a:pPr>
            <a:r>
              <a:rPr lang="en-US"/>
              <a:t>Copyright © 2017, Elsevier Inc. All Rights Reserved.</a:t>
            </a:r>
          </a:p>
        </p:txBody>
      </p:sp>
      <p:sp>
        <p:nvSpPr>
          <p:cNvPr id="6" name="Slide Number Placeholder 5"/>
          <p:cNvSpPr>
            <a:spLocks noGrp="1"/>
          </p:cNvSpPr>
          <p:nvPr>
            <p:ph type="sldNum" sz="quarter" idx="12"/>
          </p:nvPr>
        </p:nvSpPr>
        <p:spPr/>
        <p:txBody>
          <a:body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Tree>
    <p:extLst>
      <p:ext uri="{BB962C8B-B14F-4D97-AF65-F5344CB8AC3E}">
        <p14:creationId xmlns:p14="http://schemas.microsoft.com/office/powerpoint/2010/main" val="2351297625"/>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a:xfrm>
            <a:off x="1630363" y="6461125"/>
            <a:ext cx="5859462" cy="381000"/>
          </a:xfrm>
          <a:prstGeom prst="rect">
            <a:avLst/>
          </a:prstGeom>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515614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7" name="Content Placeholder 2"/>
          <p:cNvSpPr>
            <a:spLocks noGrp="1"/>
          </p:cNvSpPr>
          <p:nvPr>
            <p:ph idx="1"/>
          </p:nvPr>
        </p:nvSpPr>
        <p:spPr>
          <a:xfrm>
            <a:off x="464457" y="1641475"/>
            <a:ext cx="8229599" cy="4454525"/>
          </a:xfrm>
        </p:spPr>
        <p:txBody>
          <a:bodyPr/>
          <a:lstStyle>
            <a:lvl1pPr>
              <a:buClr>
                <a:schemeClr val="tx1"/>
              </a:buClr>
              <a:defRPr/>
            </a:lvl1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11E39738-E926-4EEB-8FDC-E60FADDB4B5A}"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5"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187667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p>
            <a:r>
              <a:rPr lang="en-US"/>
              <a:t>Click to edit Master title style</a:t>
            </a:r>
          </a:p>
        </p:txBody>
      </p:sp>
      <p:sp>
        <p:nvSpPr>
          <p:cNvPr id="7"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3F419A3F-730F-4C28-A117-F4BF81C702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8"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617754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229600" cy="1143000"/>
          </a:xfrm>
        </p:spPr>
        <p:txBody>
          <a:bodyPr/>
          <a:lstStyle/>
          <a:p>
            <a:r>
              <a:rPr lang="en-US"/>
              <a:t>Click to edit Master title style</a:t>
            </a:r>
          </a:p>
        </p:txBody>
      </p:sp>
      <p:sp>
        <p:nvSpPr>
          <p:cNvPr id="5" name="Content Placeholder 2"/>
          <p:cNvSpPr>
            <a:spLocks noGrp="1"/>
          </p:cNvSpPr>
          <p:nvPr>
            <p:ph sz="half" idx="1"/>
          </p:nvPr>
        </p:nvSpPr>
        <p:spPr>
          <a:xfrm>
            <a:off x="457200"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sz="half" idx="12"/>
          </p:nvPr>
        </p:nvSpPr>
        <p:spPr>
          <a:xfrm>
            <a:off x="4642413" y="1641475"/>
            <a:ext cx="4044387"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7"/>
          <p:cNvSpPr>
            <a:spLocks noGrp="1"/>
          </p:cNvSpPr>
          <p:nvPr>
            <p:ph type="sldNum" sz="quarter" idx="13"/>
          </p:nvPr>
        </p:nvSpPr>
        <p:spPr>
          <a:ln/>
        </p:spPr>
        <p:txBody>
          <a:bodyPr/>
          <a:lstStyle>
            <a:lvl1pPr>
              <a:defRPr/>
            </a:lvl1pPr>
          </a:lstStyle>
          <a:p>
            <a:r>
              <a:rPr lang="en-GB" altLang="en-US" dirty="0">
                <a:latin typeface="Arial" panose="020B0604020202020204" pitchFamily="34" charset="0"/>
              </a:rPr>
              <a:t> </a:t>
            </a:r>
            <a:fld id="{D6D23218-F1F0-43F3-AD12-B238532E5D6E}"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9" name="Footer Placeholder 8"/>
          <p:cNvSpPr>
            <a:spLocks noGrp="1"/>
          </p:cNvSpPr>
          <p:nvPr>
            <p:ph type="ftr" sz="quarter" idx="14"/>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291010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464457" y="1641475"/>
            <a:ext cx="8229599" cy="44545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7"/>
          <p:cNvSpPr>
            <a:spLocks noGrp="1"/>
          </p:cNvSpPr>
          <p:nvPr>
            <p:ph type="sldNum" sz="quarter" idx="10"/>
          </p:nvPr>
        </p:nvSpPr>
        <p:spPr>
          <a:ln/>
        </p:spPr>
        <p:txBody>
          <a:bodyPr/>
          <a:lstStyle>
            <a:lvl1pPr>
              <a:defRPr/>
            </a:lvl1pPr>
          </a:lstStyle>
          <a:p>
            <a:r>
              <a:rPr lang="en-GB" altLang="en-US" dirty="0">
                <a:latin typeface="Arial" panose="020B0604020202020204" pitchFamily="34" charset="0"/>
              </a:rPr>
              <a:t> </a:t>
            </a:r>
            <a:fld id="{D31CA573-A84A-4CE5-B358-90B48D1F0E68}"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6" name="Footer Placeholder 8"/>
          <p:cNvSpPr>
            <a:spLocks noGrp="1"/>
          </p:cNvSpPr>
          <p:nvPr>
            <p:ph type="ftr" sz="quarter" idx="11"/>
          </p:nvPr>
        </p:nvSpPr>
        <p:spPr/>
        <p:txBody>
          <a:bodyPr/>
          <a:lstStyle>
            <a:lvl1pPr>
              <a:defRPr/>
            </a:lvl1pPr>
          </a:lstStyle>
          <a:p>
            <a:pPr>
              <a:defRPr/>
            </a:pPr>
            <a:r>
              <a:rPr lang="en-US"/>
              <a:t>Copyright © 2017, Elsevier Inc. All Rights Reserved.</a:t>
            </a:r>
            <a:endParaRPr/>
          </a:p>
        </p:txBody>
      </p:sp>
    </p:spTree>
    <p:extLst>
      <p:ext uri="{BB962C8B-B14F-4D97-AF65-F5344CB8AC3E}">
        <p14:creationId xmlns:p14="http://schemas.microsoft.com/office/powerpoint/2010/main" val="317310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41475"/>
            <a:ext cx="3810000" cy="4454525"/>
          </a:xfrm>
        </p:spPr>
        <p:txBody>
          <a:bodyPr/>
          <a:lstStyle>
            <a:lvl1pPr>
              <a:buClr>
                <a:schemeClr val="tx2"/>
              </a:buCl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ftr" sz="quarter" idx="10"/>
          </p:nvPr>
        </p:nvSpPr>
        <p:spPr/>
        <p:txBody>
          <a:bodyPr/>
          <a:lstStyle>
            <a:lvl1pPr>
              <a:defRPr/>
            </a:lvl1pPr>
          </a:lstStyle>
          <a:p>
            <a:pPr>
              <a:defRPr/>
            </a:pPr>
            <a:r>
              <a:rPr lang="en-US"/>
              <a:t>Copyright © 2017, Elsevier Inc. All Rights Reserved.</a:t>
            </a:r>
            <a:endParaRPr/>
          </a:p>
        </p:txBody>
      </p:sp>
      <p:sp>
        <p:nvSpPr>
          <p:cNvPr id="6" name="Rectangle 20"/>
          <p:cNvSpPr>
            <a:spLocks noGrp="1" noChangeArrowheads="1"/>
          </p:cNvSpPr>
          <p:nvPr>
            <p:ph type="sldNum" sz="quarter" idx="11"/>
          </p:nvPr>
        </p:nvSpPr>
        <p:spPr/>
        <p:txBody>
          <a:bodyPr/>
          <a:lstStyle>
            <a:lvl1pPr>
              <a:defRPr>
                <a:latin typeface="Arial" panose="020B0604020202020204" pitchFamily="34" charset="0"/>
              </a:defRPr>
            </a:lvl1pPr>
          </a:lstStyle>
          <a:p>
            <a:fld id="{D9ACDF3C-17DF-4EA1-9BA9-17B4D2E09C88}" type="slidenum">
              <a:rPr lang="en-GB" altLang="en-US" smtClean="0"/>
              <a:pPr/>
              <a:t>‹#›</a:t>
            </a:fld>
            <a:endParaRPr lang="en-GB" altLang="en-US" dirty="0"/>
          </a:p>
        </p:txBody>
      </p:sp>
    </p:spTree>
    <p:extLst>
      <p:ext uri="{BB962C8B-B14F-4D97-AF65-F5344CB8AC3E}">
        <p14:creationId xmlns:p14="http://schemas.microsoft.com/office/powerpoint/2010/main" val="24477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a:t>Click to edit Master title style</a:t>
            </a:r>
          </a:p>
        </p:txBody>
      </p:sp>
      <p:sp>
        <p:nvSpPr>
          <p:cNvPr id="3" name="Table Placeholder 2"/>
          <p:cNvSpPr>
            <a:spLocks noGrp="1"/>
          </p:cNvSpPr>
          <p:nvPr>
            <p:ph type="tbl" idx="1"/>
          </p:nvPr>
        </p:nvSpPr>
        <p:spPr>
          <a:xfrm>
            <a:off x="685800" y="1641475"/>
            <a:ext cx="7772400" cy="4454525"/>
          </a:xfrm>
        </p:spPr>
        <p:txBody>
          <a:bodyPr/>
          <a:lstStyle/>
          <a:p>
            <a:endParaRPr lang="en-US" dirty="0"/>
          </a:p>
        </p:txBody>
      </p:sp>
    </p:spTree>
    <p:extLst>
      <p:ext uri="{BB962C8B-B14F-4D97-AF65-F5344CB8AC3E}">
        <p14:creationId xmlns:p14="http://schemas.microsoft.com/office/powerpoint/2010/main" val="1280097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Slide Number Placeholder 7"/>
          <p:cNvSpPr>
            <a:spLocks noGrp="1"/>
          </p:cNvSpPr>
          <p:nvPr>
            <p:ph type="sldNum" sz="quarter" idx="4"/>
          </p:nvPr>
        </p:nvSpPr>
        <p:spPr bwMode="auto">
          <a:xfrm>
            <a:off x="8534400" y="6465888"/>
            <a:ext cx="577850" cy="376237"/>
          </a:xfrm>
          <a:prstGeom prst="rect">
            <a:avLst/>
          </a:prstGeom>
          <a:noFill/>
          <a:ln>
            <a:noFill/>
          </a:ln>
        </p:spPr>
        <p:txBody>
          <a:bodyPr vert="horz" wrap="square" lIns="91440" tIns="45720" rIns="91440" bIns="45720" numCol="1" anchor="ctr" anchorCtr="1" compatLnSpc="1">
            <a:prstTxWarp prst="textNoShape">
              <a:avLst/>
            </a:prstTxWarp>
          </a:bodyPr>
          <a:lstStyle>
            <a:lvl1pPr>
              <a:defRPr sz="1000">
                <a:solidFill>
                  <a:srgbClr val="000000"/>
                </a:solidFill>
                <a:cs typeface="Arial" panose="020B0604020202020204" pitchFamily="34" charset="0"/>
              </a:defRPr>
            </a:lvl1pPr>
          </a:lstStyle>
          <a:p>
            <a:r>
              <a:rPr lang="en-GB" altLang="en-US" dirty="0">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sp>
        <p:nvSpPr>
          <p:cNvPr id="13" name="Footer Placeholder 8"/>
          <p:cNvSpPr>
            <a:spLocks noGrp="1"/>
          </p:cNvSpPr>
          <p:nvPr>
            <p:ph type="ftr" sz="quarter" idx="3"/>
          </p:nvPr>
        </p:nvSpPr>
        <p:spPr>
          <a:xfrm>
            <a:off x="1630363" y="6461125"/>
            <a:ext cx="5859462" cy="381000"/>
          </a:xfrm>
          <a:prstGeom prst="rect">
            <a:avLst/>
          </a:prstGeom>
        </p:spPr>
        <p:txBody>
          <a:bodyPr anchor="ctr" anchorCtr="1"/>
          <a:lstStyle>
            <a:lvl1pPr>
              <a:defRPr lang="en-US" sz="1000" b="0">
                <a:solidFill>
                  <a:schemeClr val="tx1"/>
                </a:solidFill>
                <a:latin typeface="Arial" pitchFamily="34" charset="0"/>
                <a:cs typeface="Arial" pitchFamily="34" charset="0"/>
              </a:defRPr>
            </a:lvl1pPr>
          </a:lstStyle>
          <a:p>
            <a:pPr>
              <a:defRPr/>
            </a:pPr>
            <a:r>
              <a:rPr lang="en-US"/>
              <a:t>Copyright © 2017, Elsevier Inc. All Rights Reserved.</a:t>
            </a:r>
            <a:endParaRPr/>
          </a:p>
        </p:txBody>
      </p:sp>
    </p:spTree>
    <p:extLst>
      <p:ext uri="{BB962C8B-B14F-4D97-AF65-F5344CB8AC3E}">
        <p14:creationId xmlns:p14="http://schemas.microsoft.com/office/powerpoint/2010/main" val="173352191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 id="2147483748" r:id="rId18"/>
    <p:sldLayoutId id="2147483749" r:id="rId19"/>
    <p:sldLayoutId id="2147483750" r:id="rId20"/>
    <p:sldLayoutId id="2147483751" r:id="rId21"/>
    <p:sldLayoutId id="2147483752" r:id="rId22"/>
    <p:sldLayoutId id="2147483753" r:id="rId23"/>
    <p:sldLayoutId id="2147483727" r:id="rId24"/>
  </p:sldLayoutIdLst>
  <p:hf hdr="0" ftr="0" dt="0"/>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4000">
          <a:solidFill>
            <a:schemeClr val="tx1"/>
          </a:solidFill>
          <a:latin typeface="Arial" charset="0"/>
          <a:cs typeface="Arial" charset="0"/>
        </a:defRPr>
      </a:lvl2pPr>
      <a:lvl3pPr algn="ctr" rtl="0" eaLnBrk="0" fontAlgn="base" hangingPunct="0">
        <a:spcBef>
          <a:spcPct val="0"/>
        </a:spcBef>
        <a:spcAft>
          <a:spcPct val="0"/>
        </a:spcAft>
        <a:defRPr sz="4000">
          <a:solidFill>
            <a:schemeClr val="tx1"/>
          </a:solidFill>
          <a:latin typeface="Arial" charset="0"/>
          <a:cs typeface="Arial" charset="0"/>
        </a:defRPr>
      </a:lvl3pPr>
      <a:lvl4pPr algn="ctr" rtl="0" eaLnBrk="0" fontAlgn="base" hangingPunct="0">
        <a:spcBef>
          <a:spcPct val="0"/>
        </a:spcBef>
        <a:spcAft>
          <a:spcPct val="0"/>
        </a:spcAft>
        <a:defRPr sz="4000">
          <a:solidFill>
            <a:schemeClr val="tx1"/>
          </a:solidFill>
          <a:latin typeface="Arial" charset="0"/>
          <a:cs typeface="Arial" charset="0"/>
        </a:defRPr>
      </a:lvl4pPr>
      <a:lvl5pPr algn="ctr" rtl="0" eaLnBrk="0" fontAlgn="base" hangingPunct="0">
        <a:spcBef>
          <a:spcPct val="0"/>
        </a:spcBef>
        <a:spcAft>
          <a:spcPct val="0"/>
        </a:spcAft>
        <a:defRPr sz="40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chemeClr val="tx1"/>
        </a:buClr>
        <a:buSzPct val="60000"/>
        <a:buFont typeface="Wingdings 2" panose="05020102010507070707" pitchFamily="18" charset="2"/>
        <a:buChar char=""/>
        <a:defRPr sz="28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tx1"/>
        </a:buClr>
        <a:buSzPct val="80000"/>
        <a:buFont typeface="Wingdings" panose="05000000000000000000" pitchFamily="2" charset="2"/>
        <a:buChar char="Ø"/>
        <a:defRPr sz="24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chemeClr val="tx1"/>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chemeClr val="tx1"/>
        </a:buClr>
        <a:buSzPct val="75000"/>
        <a:buFont typeface="Wingdings 3" panose="05040102010807070707" pitchFamily="18"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chemeClr val="tx1"/>
        </a:buClr>
        <a:buFont typeface="Calibri" panose="020F0502020204030204"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567986"/>
            <a:ext cx="9144000" cy="290014"/>
          </a:xfrm>
          <a:prstGeom prst="rect">
            <a:avLst/>
          </a:prstGeom>
          <a:solidFill>
            <a:srgbClr val="FFCA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67986"/>
            <a:ext cx="1914368" cy="272922"/>
          </a:xfrm>
          <a:prstGeom prst="rect">
            <a:avLst/>
          </a:prstGeom>
        </p:spPr>
        <p:txBody>
          <a:bodyPr vert="horz" lIns="91440" tIns="45720" rIns="91440" bIns="45720" rtlCol="0" anchor="ctr"/>
          <a:lstStyle>
            <a:lvl1pPr algn="l">
              <a:defRPr sz="950" b="0" i="0">
                <a:solidFill>
                  <a:schemeClr val="bg1"/>
                </a:solidFill>
                <a:latin typeface="Helvetica Neue" charset="0"/>
                <a:ea typeface="Helvetica Neue" charset="0"/>
                <a:cs typeface="Helvetica Neue" charset="0"/>
              </a:defRPr>
            </a:lvl1pPr>
          </a:lstStyle>
          <a:p>
            <a:fld id="{05F0F182-A738-D344-AD4C-0014E2FCF0E4}" type="datetimeFigureOut">
              <a:rPr lang="en-US" smtClean="0"/>
              <a:pPr/>
              <a:t>2/27/2020</a:t>
            </a:fld>
            <a:endParaRPr lang="en-US" dirty="0"/>
          </a:p>
        </p:txBody>
      </p:sp>
      <p:sp>
        <p:nvSpPr>
          <p:cNvPr id="6" name="Slide Number Placeholder 5"/>
          <p:cNvSpPr>
            <a:spLocks noGrp="1"/>
          </p:cNvSpPr>
          <p:nvPr>
            <p:ph type="sldNum" sz="quarter" idx="4"/>
          </p:nvPr>
        </p:nvSpPr>
        <p:spPr>
          <a:xfrm>
            <a:off x="0" y="6567986"/>
            <a:ext cx="628650" cy="281208"/>
          </a:xfrm>
          <a:prstGeom prst="rect">
            <a:avLst/>
          </a:prstGeom>
        </p:spPr>
        <p:txBody>
          <a:bodyPr vert="horz" lIns="91440" tIns="45720" rIns="91440" bIns="45720" rtlCol="0" anchor="ctr"/>
          <a:lstStyle>
            <a:lvl1pPr algn="r">
              <a:defRPr sz="1300" b="0" i="0">
                <a:solidFill>
                  <a:schemeClr val="bg1"/>
                </a:solidFill>
                <a:latin typeface="Helvetica" charset="0"/>
                <a:ea typeface="Helvetica" charset="0"/>
                <a:cs typeface="Helvetica" charset="0"/>
              </a:defRPr>
            </a:lvl1pPr>
          </a:lstStyle>
          <a:p>
            <a:r>
              <a:rPr lang="en-GB" altLang="en-US">
                <a:latin typeface="Arial" panose="020B0604020202020204" pitchFamily="34" charset="0"/>
              </a:rPr>
              <a:t> </a:t>
            </a:r>
            <a:fld id="{E2757E36-8162-47AF-93DF-2F545D0CB2C1}" type="slidenum">
              <a:rPr lang="en-GB" altLang="en-US" smtClean="0">
                <a:latin typeface="Arial" panose="020B0604020202020204" pitchFamily="34" charset="0"/>
              </a:rPr>
              <a:pPr/>
              <a:t>‹#›</a:t>
            </a:fld>
            <a:endParaRPr lang="en-GB" altLang="en-US" dirty="0">
              <a:latin typeface="Arial" panose="020B0604020202020204" pitchFamily="34" charset="0"/>
            </a:endParaRPr>
          </a:p>
        </p:txBody>
      </p:sp>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416054" y="6087031"/>
            <a:ext cx="571343" cy="770969"/>
          </a:xfrm>
          <a:prstGeom prst="rect">
            <a:avLst/>
          </a:prstGeom>
        </p:spPr>
      </p:pic>
    </p:spTree>
    <p:extLst>
      <p:ext uri="{BB962C8B-B14F-4D97-AF65-F5344CB8AC3E}">
        <p14:creationId xmlns:p14="http://schemas.microsoft.com/office/powerpoint/2010/main" val="1919138658"/>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74" r:id="rId12"/>
  </p:sldLayoutIdLst>
  <p:hf hdr="0" ftr="0" dt="0"/>
  <p:txStyles>
    <p:titleStyle>
      <a:lvl1pPr algn="l" defTabSz="914400" rtl="0" eaLnBrk="1" latinLnBrk="0" hangingPunct="1">
        <a:lnSpc>
          <a:spcPct val="90000"/>
        </a:lnSpc>
        <a:spcBef>
          <a:spcPct val="0"/>
        </a:spcBef>
        <a:buNone/>
        <a:defRPr sz="4400" b="0" i="0" kern="1200">
          <a:solidFill>
            <a:schemeClr val="tx1"/>
          </a:solidFill>
          <a:latin typeface="Helvetica Neue Medium" charset="0"/>
          <a:ea typeface="Helvetica Neue Medium" charset="0"/>
          <a:cs typeface="Helvetica Neue Medium"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Neue" charset="0"/>
          <a:ea typeface="Helvetica Neue" charset="0"/>
          <a:cs typeface="Helvetica Neue"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Neue" charset="0"/>
          <a:ea typeface="Helvetica Neue" charset="0"/>
          <a:cs typeface="Helvetica Neue"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Neue" charset="0"/>
          <a:ea typeface="Helvetica Neue" charset="0"/>
          <a:cs typeface="Helvetica Neue"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Neue" charset="0"/>
          <a:ea typeface="Helvetica Neue" charset="0"/>
          <a:cs typeface="Helvetica Neue"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Neue" charset="0"/>
          <a:ea typeface="Helvetica Neue" charset="0"/>
          <a:cs typeface="Helvetica Neue"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6.xml.rels><?xml version="1.0" encoding="UTF-8" standalone="yes"?>
<Relationships xmlns="http://schemas.openxmlformats.org/package/2006/relationships"><Relationship Id="rId3" Type="http://schemas.openxmlformats.org/officeDocument/2006/relationships/hyperlink" Target="http://floridasnursing.gov/resources/" TargetMode="External"/><Relationship Id="rId2" Type="http://schemas.openxmlformats.org/officeDocument/2006/relationships/hyperlink" Target="http://www.nursingworld.org/codeofethics" TargetMode="External"/><Relationship Id="rId1" Type="http://schemas.openxmlformats.org/officeDocument/2006/relationships/slideLayout" Target="../slideLayouts/slideLayout26.xml"/><Relationship Id="rId5" Type="http://schemas.openxmlformats.org/officeDocument/2006/relationships/hyperlink" Target="http://floridasnursing.gov/renewals/" TargetMode="External"/><Relationship Id="rId4" Type="http://schemas.openxmlformats.org/officeDocument/2006/relationships/hyperlink" Target="http://floridasnursing.gov/licensi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Florida Laws &amp; Regulations</a:t>
            </a:r>
          </a:p>
        </p:txBody>
      </p:sp>
      <p:sp>
        <p:nvSpPr>
          <p:cNvPr id="3" name="Subtitle 2"/>
          <p:cNvSpPr>
            <a:spLocks noGrp="1"/>
          </p:cNvSpPr>
          <p:nvPr>
            <p:ph type="subTitle" idx="1"/>
          </p:nvPr>
        </p:nvSpPr>
        <p:spPr/>
        <p:txBody>
          <a:bodyPr/>
          <a:lstStyle/>
          <a:p>
            <a:r>
              <a:rPr lang="en-US" dirty="0"/>
              <a:t>NUR 4828</a:t>
            </a:r>
          </a:p>
        </p:txBody>
      </p:sp>
    </p:spTree>
    <p:extLst>
      <p:ext uri="{BB962C8B-B14F-4D97-AF65-F5344CB8AC3E}">
        <p14:creationId xmlns:p14="http://schemas.microsoft.com/office/powerpoint/2010/main" val="375722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License Renewal</a:t>
            </a:r>
          </a:p>
        </p:txBody>
      </p:sp>
      <p:sp>
        <p:nvSpPr>
          <p:cNvPr id="3" name="Content Placeholder 2"/>
          <p:cNvSpPr>
            <a:spLocks noGrp="1"/>
          </p:cNvSpPr>
          <p:nvPr>
            <p:ph idx="1"/>
          </p:nvPr>
        </p:nvSpPr>
        <p:spPr/>
        <p:txBody>
          <a:bodyPr/>
          <a:lstStyle/>
          <a:p>
            <a:r>
              <a:rPr lang="en-US" dirty="0"/>
              <a:t>Biennial renewal cycle (April or July)</a:t>
            </a:r>
          </a:p>
          <a:p>
            <a:r>
              <a:rPr lang="en-US" dirty="0"/>
              <a:t>Must complete appropriate CEUs</a:t>
            </a:r>
          </a:p>
          <a:p>
            <a:pPr lvl="1"/>
            <a:r>
              <a:rPr lang="en-US" dirty="0"/>
              <a:t>Can be completed through credit courses or accredited institution of higher learning</a:t>
            </a:r>
          </a:p>
          <a:p>
            <a:pPr lvl="2"/>
            <a:r>
              <a:rPr lang="en-US" dirty="0"/>
              <a:t>Credit courses from accredited institution of higher learning translates to:</a:t>
            </a:r>
          </a:p>
          <a:p>
            <a:pPr lvl="3"/>
            <a:r>
              <a:rPr lang="en-US" dirty="0"/>
              <a:t>1 credit hour per quarter = 10 contact hours</a:t>
            </a:r>
          </a:p>
          <a:p>
            <a:pPr lvl="3"/>
            <a:r>
              <a:rPr lang="en-US" dirty="0"/>
              <a:t>1 credit hour per semester = 15 contact hours</a:t>
            </a:r>
          </a:p>
          <a:p>
            <a:pPr lvl="3"/>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10</a:t>
            </a:fld>
            <a:endParaRPr lang="en-GB" altLang="en-US" dirty="0">
              <a:latin typeface="Arial" panose="020B0604020202020204" pitchFamily="34" charset="0"/>
            </a:endParaRPr>
          </a:p>
        </p:txBody>
      </p:sp>
    </p:spTree>
    <p:extLst>
      <p:ext uri="{BB962C8B-B14F-4D97-AF65-F5344CB8AC3E}">
        <p14:creationId xmlns:p14="http://schemas.microsoft.com/office/powerpoint/2010/main" val="390188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CEUs &amp; CE Broker</a:t>
            </a:r>
          </a:p>
        </p:txBody>
      </p:sp>
      <p:sp>
        <p:nvSpPr>
          <p:cNvPr id="3" name="Content Placeholder 2"/>
          <p:cNvSpPr>
            <a:spLocks noGrp="1"/>
          </p:cNvSpPr>
          <p:nvPr>
            <p:ph idx="1"/>
          </p:nvPr>
        </p:nvSpPr>
        <p:spPr/>
        <p:txBody>
          <a:bodyPr>
            <a:normAutofit/>
          </a:bodyPr>
          <a:lstStyle/>
          <a:p>
            <a:r>
              <a:rPr lang="en-US" dirty="0"/>
              <a:t>The state of Florida uses CE Broker to monitor CEUs</a:t>
            </a:r>
          </a:p>
          <a:p>
            <a:r>
              <a:rPr lang="en-US" dirty="0"/>
              <a:t>For registered nurses you must have 24 hours to renew </a:t>
            </a:r>
          </a:p>
          <a:p>
            <a:r>
              <a:rPr lang="en-US" dirty="0"/>
              <a:t>Mandatory hours every renewal:</a:t>
            </a:r>
          </a:p>
          <a:p>
            <a:pPr lvl="1"/>
            <a:r>
              <a:rPr lang="en-US" dirty="0"/>
              <a:t>16 hours of general CEUs</a:t>
            </a:r>
          </a:p>
          <a:p>
            <a:pPr lvl="1"/>
            <a:r>
              <a:rPr lang="en-US" dirty="0"/>
              <a:t>2 hours of Medical Errors</a:t>
            </a:r>
          </a:p>
          <a:p>
            <a:pPr lvl="1"/>
            <a:r>
              <a:rPr lang="en-US" dirty="0"/>
              <a:t>2 hours of Florida Laws and Regulations</a:t>
            </a:r>
          </a:p>
          <a:p>
            <a:pPr lvl="1"/>
            <a:r>
              <a:rPr lang="en-US" dirty="0"/>
              <a:t>2 hours of Human Trafficking</a:t>
            </a:r>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11</a:t>
            </a:fld>
            <a:endParaRPr lang="en-GB" altLang="en-US" dirty="0">
              <a:latin typeface="Arial" panose="020B0604020202020204" pitchFamily="34" charset="0"/>
            </a:endParaRPr>
          </a:p>
        </p:txBody>
      </p:sp>
    </p:spTree>
    <p:extLst>
      <p:ext uri="{BB962C8B-B14F-4D97-AF65-F5344CB8AC3E}">
        <p14:creationId xmlns:p14="http://schemas.microsoft.com/office/powerpoint/2010/main" val="1141594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CEUs</a:t>
            </a:r>
          </a:p>
        </p:txBody>
      </p:sp>
      <p:sp>
        <p:nvSpPr>
          <p:cNvPr id="3" name="Content Placeholder 2"/>
          <p:cNvSpPr>
            <a:spLocks noGrp="1"/>
          </p:cNvSpPr>
          <p:nvPr>
            <p:ph idx="1"/>
          </p:nvPr>
        </p:nvSpPr>
        <p:spPr/>
        <p:txBody>
          <a:bodyPr/>
          <a:lstStyle/>
          <a:p>
            <a:r>
              <a:rPr lang="en-US" dirty="0"/>
              <a:t>Every renewal cycle you must complete the CEUs stated in the previous slide in addition to:</a:t>
            </a:r>
          </a:p>
          <a:p>
            <a:pPr lvl="1"/>
            <a:r>
              <a:rPr lang="en-US" dirty="0"/>
              <a:t>Every </a:t>
            </a:r>
            <a:r>
              <a:rPr lang="en-US" b="1" dirty="0"/>
              <a:t>2</a:t>
            </a:r>
            <a:r>
              <a:rPr lang="en-US" b="1" baseline="30000" dirty="0"/>
              <a:t>nd</a:t>
            </a:r>
            <a:r>
              <a:rPr lang="en-US" b="1" dirty="0"/>
              <a:t> renewal</a:t>
            </a:r>
            <a:r>
              <a:rPr lang="en-US" dirty="0"/>
              <a:t>, an additional 2 hours of CEUs on Recognizing Impairment in the Workplace are required for a total of 24 CEUs</a:t>
            </a:r>
          </a:p>
          <a:p>
            <a:pPr lvl="1"/>
            <a:r>
              <a:rPr lang="en-US" dirty="0"/>
              <a:t>Every </a:t>
            </a:r>
            <a:r>
              <a:rPr lang="en-US" b="1" dirty="0"/>
              <a:t>3</a:t>
            </a:r>
            <a:r>
              <a:rPr lang="en-US" b="1" baseline="30000" dirty="0"/>
              <a:t>rd</a:t>
            </a:r>
            <a:r>
              <a:rPr lang="en-US" b="1" dirty="0"/>
              <a:t> renewal</a:t>
            </a:r>
            <a:r>
              <a:rPr lang="en-US" dirty="0"/>
              <a:t>, an additional 2 hours of CEUs on Domestic Violence are required for a total of 24 CEUs</a:t>
            </a:r>
          </a:p>
          <a:p>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12</a:t>
            </a:fld>
            <a:endParaRPr lang="en-GB" altLang="en-US" dirty="0">
              <a:latin typeface="Arial" panose="020B0604020202020204" pitchFamily="34" charset="0"/>
            </a:endParaRPr>
          </a:p>
        </p:txBody>
      </p:sp>
    </p:spTree>
    <p:extLst>
      <p:ext uri="{BB962C8B-B14F-4D97-AF65-F5344CB8AC3E}">
        <p14:creationId xmlns:p14="http://schemas.microsoft.com/office/powerpoint/2010/main" val="1874872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Practice of an RN</a:t>
            </a:r>
          </a:p>
        </p:txBody>
      </p:sp>
      <p:sp>
        <p:nvSpPr>
          <p:cNvPr id="3" name="Content Placeholder 2"/>
          <p:cNvSpPr>
            <a:spLocks noGrp="1"/>
          </p:cNvSpPr>
          <p:nvPr>
            <p:ph idx="1"/>
          </p:nvPr>
        </p:nvSpPr>
        <p:spPr/>
        <p:txBody>
          <a:bodyPr>
            <a:normAutofit/>
          </a:bodyPr>
          <a:lstStyle/>
          <a:p>
            <a:r>
              <a:rPr lang="en-US" dirty="0"/>
              <a:t>They are above an LPN</a:t>
            </a:r>
          </a:p>
          <a:p>
            <a:r>
              <a:rPr lang="en-US" dirty="0"/>
              <a:t>Acts RNs perform include:</a:t>
            </a:r>
          </a:p>
          <a:p>
            <a:pPr lvl="1"/>
            <a:r>
              <a:rPr lang="en-US" dirty="0"/>
              <a:t>Observing</a:t>
            </a:r>
          </a:p>
          <a:p>
            <a:pPr lvl="1"/>
            <a:r>
              <a:rPr lang="en-US" dirty="0"/>
              <a:t>Assessing</a:t>
            </a:r>
          </a:p>
          <a:p>
            <a:pPr lvl="1"/>
            <a:r>
              <a:rPr lang="en-US" dirty="0"/>
              <a:t>Applying the nursing diagnosis process of</a:t>
            </a:r>
          </a:p>
          <a:p>
            <a:pPr lvl="2"/>
            <a:r>
              <a:rPr lang="en-US" dirty="0"/>
              <a:t>Planning</a:t>
            </a:r>
          </a:p>
          <a:p>
            <a:pPr lvl="2"/>
            <a:r>
              <a:rPr lang="en-US" dirty="0"/>
              <a:t>Intervention </a:t>
            </a:r>
          </a:p>
          <a:p>
            <a:pPr lvl="2"/>
            <a:r>
              <a:rPr lang="en-US" dirty="0"/>
              <a:t>Evaluation</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13</a:t>
            </a:fld>
            <a:endParaRPr lang="en-GB" altLang="en-US" dirty="0">
              <a:latin typeface="Arial" panose="020B0604020202020204" pitchFamily="34" charset="0"/>
            </a:endParaRPr>
          </a:p>
        </p:txBody>
      </p:sp>
    </p:spTree>
    <p:extLst>
      <p:ext uri="{BB962C8B-B14F-4D97-AF65-F5344CB8AC3E}">
        <p14:creationId xmlns:p14="http://schemas.microsoft.com/office/powerpoint/2010/main" val="247633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Practice of the RN</a:t>
            </a:r>
          </a:p>
        </p:txBody>
      </p:sp>
      <p:sp>
        <p:nvSpPr>
          <p:cNvPr id="3" name="Content Placeholder 2"/>
          <p:cNvSpPr>
            <a:spLocks noGrp="1"/>
          </p:cNvSpPr>
          <p:nvPr>
            <p:ph idx="1"/>
          </p:nvPr>
        </p:nvSpPr>
        <p:spPr/>
        <p:txBody>
          <a:bodyPr/>
          <a:lstStyle/>
          <a:p>
            <a:r>
              <a:rPr lang="en-US" dirty="0"/>
              <a:t>Acts RNs perform include (cont.):</a:t>
            </a:r>
          </a:p>
          <a:p>
            <a:pPr lvl="1"/>
            <a:r>
              <a:rPr lang="en-US" dirty="0"/>
              <a:t>Administering medications and treatments as prescribed by a licensed provider of the state of Florida</a:t>
            </a:r>
          </a:p>
          <a:p>
            <a:pPr lvl="1"/>
            <a:r>
              <a:rPr lang="en-US" dirty="0"/>
              <a:t>May provide supervision and teaching of others in theory and performance of </a:t>
            </a:r>
          </a:p>
          <a:p>
            <a:pPr lvl="2"/>
            <a:r>
              <a:rPr lang="en-US" dirty="0"/>
              <a:t>Health teaching &amp; counseling of the ill, injured or infirm</a:t>
            </a:r>
          </a:p>
          <a:p>
            <a:pPr lvl="2"/>
            <a:r>
              <a:rPr lang="en-US" dirty="0"/>
              <a:t>Promotion of the maintenance of health</a:t>
            </a:r>
          </a:p>
          <a:p>
            <a:pPr lvl="2"/>
            <a:r>
              <a:rPr lang="en-US" dirty="0"/>
              <a:t>Prevention of illness and wellness education</a:t>
            </a:r>
          </a:p>
          <a:p>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14</a:t>
            </a:fld>
            <a:endParaRPr lang="en-GB" altLang="en-US" dirty="0">
              <a:latin typeface="Arial" panose="020B0604020202020204" pitchFamily="34" charset="0"/>
            </a:endParaRPr>
          </a:p>
        </p:txBody>
      </p:sp>
    </p:spTree>
    <p:extLst>
      <p:ext uri="{BB962C8B-B14F-4D97-AF65-F5344CB8AC3E}">
        <p14:creationId xmlns:p14="http://schemas.microsoft.com/office/powerpoint/2010/main" val="3859427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BON Actions</a:t>
            </a:r>
          </a:p>
        </p:txBody>
      </p:sp>
      <p:sp>
        <p:nvSpPr>
          <p:cNvPr id="3" name="Content Placeholder 2"/>
          <p:cNvSpPr>
            <a:spLocks noGrp="1"/>
          </p:cNvSpPr>
          <p:nvPr>
            <p:ph idx="1"/>
          </p:nvPr>
        </p:nvSpPr>
        <p:spPr/>
        <p:txBody>
          <a:bodyPr/>
          <a:lstStyle/>
          <a:p>
            <a:r>
              <a:rPr lang="en-US" dirty="0"/>
              <a:t>Disciplinary Actions</a:t>
            </a:r>
          </a:p>
          <a:p>
            <a:pPr lvl="1"/>
            <a:r>
              <a:rPr lang="en-US" dirty="0"/>
              <a:t>When a licensee conducts themselves in a way that necessitates disciplinary action, a panel from the BON reviews the case to decide what action should be taken</a:t>
            </a:r>
          </a:p>
          <a:p>
            <a:pPr lvl="1"/>
            <a:r>
              <a:rPr lang="en-US" dirty="0"/>
              <a:t>In lieu of disciplinary action, the BON can issue a citation</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15</a:t>
            </a:fld>
            <a:endParaRPr lang="en-GB" altLang="en-US" dirty="0">
              <a:latin typeface="Arial" panose="020B0604020202020204" pitchFamily="34" charset="0"/>
            </a:endParaRPr>
          </a:p>
        </p:txBody>
      </p:sp>
    </p:spTree>
    <p:extLst>
      <p:ext uri="{BB962C8B-B14F-4D97-AF65-F5344CB8AC3E}">
        <p14:creationId xmlns:p14="http://schemas.microsoft.com/office/powerpoint/2010/main" val="3888247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Citations</a:t>
            </a:r>
          </a:p>
        </p:txBody>
      </p:sp>
      <p:sp>
        <p:nvSpPr>
          <p:cNvPr id="3" name="Content Placeholder 2"/>
          <p:cNvSpPr>
            <a:spLocks noGrp="1"/>
          </p:cNvSpPr>
          <p:nvPr>
            <p:ph idx="1"/>
          </p:nvPr>
        </p:nvSpPr>
        <p:spPr/>
        <p:txBody>
          <a:bodyPr/>
          <a:lstStyle/>
          <a:p>
            <a:r>
              <a:rPr lang="en-US" dirty="0"/>
              <a:t>Citations resulting in a $100 fine include:</a:t>
            </a:r>
          </a:p>
          <a:p>
            <a:pPr lvl="1"/>
            <a:r>
              <a:rPr lang="en-US" dirty="0"/>
              <a:t>False or deceptive advertising</a:t>
            </a:r>
          </a:p>
          <a:p>
            <a:pPr lvl="1"/>
            <a:r>
              <a:rPr lang="en-US" dirty="0"/>
              <a:t>Writing a worthless check to BON</a:t>
            </a:r>
          </a:p>
          <a:p>
            <a:pPr lvl="1"/>
            <a:r>
              <a:rPr lang="en-US" dirty="0"/>
              <a:t>Failure to report change of address</a:t>
            </a:r>
          </a:p>
          <a:p>
            <a:pPr lvl="1"/>
            <a:r>
              <a:rPr lang="en-US" dirty="0"/>
              <a:t>Improper use of nursing title</a:t>
            </a:r>
          </a:p>
          <a:p>
            <a:pPr lvl="1"/>
            <a:r>
              <a:rPr lang="en-US" dirty="0"/>
              <a:t>Failure to pay BON fine</a:t>
            </a:r>
          </a:p>
          <a:p>
            <a:pPr lvl="1"/>
            <a:r>
              <a:rPr lang="en-US" dirty="0"/>
              <a:t>Failure to complete BON ordered CEU</a:t>
            </a:r>
          </a:p>
          <a:p>
            <a:pPr lvl="1"/>
            <a:r>
              <a:rPr lang="en-US" dirty="0"/>
              <a:t>Unprofessional conduct for using abusive, threatening, or foul language in front of or at a patient</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16</a:t>
            </a:fld>
            <a:endParaRPr lang="en-GB" altLang="en-US" dirty="0">
              <a:latin typeface="Arial" panose="020B0604020202020204" pitchFamily="34" charset="0"/>
            </a:endParaRPr>
          </a:p>
        </p:txBody>
      </p:sp>
    </p:spTree>
    <p:extLst>
      <p:ext uri="{BB962C8B-B14F-4D97-AF65-F5344CB8AC3E}">
        <p14:creationId xmlns:p14="http://schemas.microsoft.com/office/powerpoint/2010/main" val="4011940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Citations</a:t>
            </a:r>
          </a:p>
        </p:txBody>
      </p:sp>
      <p:sp>
        <p:nvSpPr>
          <p:cNvPr id="3" name="Content Placeholder 2"/>
          <p:cNvSpPr>
            <a:spLocks noGrp="1"/>
          </p:cNvSpPr>
          <p:nvPr>
            <p:ph idx="1"/>
          </p:nvPr>
        </p:nvSpPr>
        <p:spPr/>
        <p:txBody>
          <a:bodyPr/>
          <a:lstStyle/>
          <a:p>
            <a:r>
              <a:rPr lang="en-US" dirty="0"/>
              <a:t>Citations resulting in a $250 fee is:</a:t>
            </a:r>
          </a:p>
          <a:p>
            <a:pPr lvl="1"/>
            <a:r>
              <a:rPr lang="en-US" dirty="0"/>
              <a:t>First time failure to complete CEUs within the biennium</a:t>
            </a:r>
          </a:p>
          <a:p>
            <a:r>
              <a:rPr lang="en-US" dirty="0"/>
              <a:t>Citations resulting in a $1500 fee (Plus complete a 2 hour CEU on legal aspects of nursing) is:</a:t>
            </a:r>
          </a:p>
          <a:p>
            <a:pPr lvl="1"/>
            <a:r>
              <a:rPr lang="en-US" dirty="0"/>
              <a:t>Giving another person </a:t>
            </a:r>
          </a:p>
          <a:p>
            <a:pPr lvl="2"/>
            <a:r>
              <a:rPr lang="en-US" dirty="0"/>
              <a:t>Confidential passwords</a:t>
            </a:r>
          </a:p>
          <a:p>
            <a:pPr lvl="2"/>
            <a:r>
              <a:rPr lang="en-US" dirty="0"/>
              <a:t>Access codes</a:t>
            </a:r>
          </a:p>
          <a:p>
            <a:pPr lvl="2"/>
            <a:r>
              <a:rPr lang="en-US" dirty="0"/>
              <a:t>Keys to medication administration system or technology information system</a:t>
            </a:r>
          </a:p>
          <a:p>
            <a:pPr lvl="1"/>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17</a:t>
            </a:fld>
            <a:endParaRPr lang="en-GB" altLang="en-US" dirty="0">
              <a:latin typeface="Arial" panose="020B0604020202020204" pitchFamily="34" charset="0"/>
            </a:endParaRPr>
          </a:p>
        </p:txBody>
      </p:sp>
    </p:spTree>
    <p:extLst>
      <p:ext uri="{BB962C8B-B14F-4D97-AF65-F5344CB8AC3E}">
        <p14:creationId xmlns:p14="http://schemas.microsoft.com/office/powerpoint/2010/main" val="1859977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Grounds for Discipline</a:t>
            </a:r>
          </a:p>
        </p:txBody>
      </p:sp>
      <p:sp>
        <p:nvSpPr>
          <p:cNvPr id="3" name="Content Placeholder 2"/>
          <p:cNvSpPr>
            <a:spLocks noGrp="1"/>
          </p:cNvSpPr>
          <p:nvPr>
            <p:ph idx="1"/>
          </p:nvPr>
        </p:nvSpPr>
        <p:spPr>
          <a:xfrm>
            <a:off x="628650" y="1825624"/>
            <a:ext cx="7886700" cy="4742361"/>
          </a:xfrm>
        </p:spPr>
        <p:txBody>
          <a:bodyPr>
            <a:normAutofit fontScale="92500" lnSpcReduction="10000"/>
          </a:bodyPr>
          <a:lstStyle/>
          <a:p>
            <a:r>
              <a:rPr lang="en-US" dirty="0"/>
              <a:t>The BON or DOH can take disciplinary action for the following offenses:</a:t>
            </a:r>
          </a:p>
          <a:p>
            <a:pPr lvl="1"/>
            <a:r>
              <a:rPr lang="en-US" dirty="0"/>
              <a:t>Revoked license in another state</a:t>
            </a:r>
          </a:p>
          <a:p>
            <a:pPr lvl="1"/>
            <a:r>
              <a:rPr lang="en-US" dirty="0"/>
              <a:t>Fraud in obtaining license</a:t>
            </a:r>
          </a:p>
          <a:p>
            <a:pPr lvl="1"/>
            <a:r>
              <a:rPr lang="en-US" dirty="0"/>
              <a:t>Crimes related to nursing practice</a:t>
            </a:r>
          </a:p>
          <a:p>
            <a:pPr lvl="1"/>
            <a:r>
              <a:rPr lang="en-US" dirty="0"/>
              <a:t>Forcible felony</a:t>
            </a:r>
          </a:p>
          <a:p>
            <a:pPr lvl="1"/>
            <a:r>
              <a:rPr lang="en-US" dirty="0"/>
              <a:t>Theft</a:t>
            </a:r>
          </a:p>
          <a:p>
            <a:pPr lvl="1"/>
            <a:r>
              <a:rPr lang="en-US" dirty="0"/>
              <a:t>Robbery</a:t>
            </a:r>
          </a:p>
          <a:p>
            <a:pPr lvl="1"/>
            <a:r>
              <a:rPr lang="en-US" dirty="0"/>
              <a:t>Lewd or indecent exposure</a:t>
            </a:r>
          </a:p>
          <a:p>
            <a:pPr lvl="1"/>
            <a:r>
              <a:rPr lang="en-US" dirty="0"/>
              <a:t>Assault</a:t>
            </a:r>
          </a:p>
          <a:p>
            <a:pPr lvl="1"/>
            <a:r>
              <a:rPr lang="en-US" dirty="0"/>
              <a:t>Battery </a:t>
            </a:r>
          </a:p>
          <a:p>
            <a:pPr lvl="1"/>
            <a:r>
              <a:rPr lang="en-US" dirty="0"/>
              <a:t>Child abuse</a:t>
            </a:r>
          </a:p>
          <a:p>
            <a:pPr lvl="1"/>
            <a:r>
              <a:rPr lang="en-US" dirty="0"/>
              <a:t>Use of alcohol, drugs, narcotics or other chemicals</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18</a:t>
            </a:fld>
            <a:endParaRPr lang="en-GB" altLang="en-US" dirty="0">
              <a:latin typeface="Arial" panose="020B0604020202020204" pitchFamily="34" charset="0"/>
            </a:endParaRPr>
          </a:p>
        </p:txBody>
      </p:sp>
    </p:spTree>
    <p:extLst>
      <p:ext uri="{BB962C8B-B14F-4D97-AF65-F5344CB8AC3E}">
        <p14:creationId xmlns:p14="http://schemas.microsoft.com/office/powerpoint/2010/main" val="989075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Unprofessional Conduct</a:t>
            </a:r>
          </a:p>
        </p:txBody>
      </p:sp>
      <p:sp>
        <p:nvSpPr>
          <p:cNvPr id="3" name="Content Placeholder 2"/>
          <p:cNvSpPr>
            <a:spLocks noGrp="1"/>
          </p:cNvSpPr>
          <p:nvPr>
            <p:ph idx="1"/>
          </p:nvPr>
        </p:nvSpPr>
        <p:spPr/>
        <p:txBody>
          <a:bodyPr>
            <a:normAutofit fontScale="92500" lnSpcReduction="10000"/>
          </a:bodyPr>
          <a:lstStyle/>
          <a:p>
            <a:r>
              <a:rPr lang="en-US" dirty="0"/>
              <a:t>Disciplinary proceedings will commence for unprofessional conduct that includes, but is not limited to:</a:t>
            </a:r>
          </a:p>
          <a:p>
            <a:pPr lvl="1"/>
            <a:r>
              <a:rPr lang="en-US" dirty="0"/>
              <a:t>Inaccurate recording</a:t>
            </a:r>
          </a:p>
          <a:p>
            <a:pPr lvl="1"/>
            <a:r>
              <a:rPr lang="en-US" dirty="0"/>
              <a:t>Misappropriating supplies/equipment</a:t>
            </a:r>
          </a:p>
          <a:p>
            <a:pPr lvl="1"/>
            <a:r>
              <a:rPr lang="en-US" dirty="0"/>
              <a:t>Leaving a nursing assignment</a:t>
            </a:r>
          </a:p>
          <a:p>
            <a:pPr lvl="1"/>
            <a:r>
              <a:rPr lang="en-US" dirty="0"/>
              <a:t>Stealing from a patient</a:t>
            </a:r>
          </a:p>
          <a:p>
            <a:pPr lvl="1"/>
            <a:r>
              <a:rPr lang="en-US" dirty="0"/>
              <a:t>Violating integrity of medication or information technology system</a:t>
            </a:r>
          </a:p>
          <a:p>
            <a:pPr lvl="1"/>
            <a:r>
              <a:rPr lang="en-US" dirty="0"/>
              <a:t>Practicing with a delinquent license</a:t>
            </a:r>
          </a:p>
          <a:p>
            <a:pPr lvl="1"/>
            <a:r>
              <a:rPr lang="en-US" dirty="0"/>
              <a:t>Acts of negligence</a:t>
            </a:r>
          </a:p>
          <a:p>
            <a:pPr lvl="1"/>
            <a:r>
              <a:rPr lang="en-US" dirty="0"/>
              <a:t>Submitting a false attendance of CEUs</a:t>
            </a:r>
          </a:p>
          <a:p>
            <a:pPr lvl="1"/>
            <a:r>
              <a:rPr lang="en-US" dirty="0"/>
              <a:t>Sexual misconduct</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19</a:t>
            </a:fld>
            <a:endParaRPr lang="en-GB" altLang="en-US" dirty="0">
              <a:latin typeface="Arial" panose="020B0604020202020204" pitchFamily="34" charset="0"/>
            </a:endParaRPr>
          </a:p>
        </p:txBody>
      </p:sp>
    </p:spTree>
    <p:extLst>
      <p:ext uri="{BB962C8B-B14F-4D97-AF65-F5344CB8AC3E}">
        <p14:creationId xmlns:p14="http://schemas.microsoft.com/office/powerpoint/2010/main" val="280288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a:t>
            </a:r>
          </a:p>
        </p:txBody>
      </p:sp>
      <p:sp>
        <p:nvSpPr>
          <p:cNvPr id="3" name="Content Placeholder 2"/>
          <p:cNvSpPr>
            <a:spLocks noGrp="1"/>
          </p:cNvSpPr>
          <p:nvPr>
            <p:ph idx="1"/>
          </p:nvPr>
        </p:nvSpPr>
        <p:spPr/>
        <p:txBody>
          <a:bodyPr/>
          <a:lstStyle/>
          <a:p>
            <a:r>
              <a:rPr lang="en-US" dirty="0"/>
              <a:t>As of April 2013, the Florida Board of Nursing adopted a new rule: 64B9-5.013 stating that:</a:t>
            </a:r>
          </a:p>
          <a:p>
            <a:pPr lvl="1"/>
            <a:r>
              <a:rPr lang="en-US" dirty="0"/>
              <a:t>Licensed practical nurses,</a:t>
            </a:r>
          </a:p>
          <a:p>
            <a:pPr lvl="1"/>
            <a:r>
              <a:rPr lang="en-US" dirty="0"/>
              <a:t>Registered nurses,</a:t>
            </a:r>
          </a:p>
          <a:p>
            <a:pPr lvl="1"/>
            <a:r>
              <a:rPr lang="en-US" dirty="0"/>
              <a:t>Clinical nurse specialists, and</a:t>
            </a:r>
          </a:p>
          <a:p>
            <a:pPr lvl="1"/>
            <a:r>
              <a:rPr lang="en-US" dirty="0"/>
              <a:t>Advanced registered nurse </a:t>
            </a:r>
            <a:r>
              <a:rPr lang="en-US" dirty="0" err="1"/>
              <a:t>practictioners</a:t>
            </a:r>
            <a:endParaRPr lang="en-US" dirty="0"/>
          </a:p>
          <a:p>
            <a:r>
              <a:rPr lang="en-US" dirty="0"/>
              <a:t>Are required to take an additional 2 hour CEU for license renewal about laws and rules that govern the practice of nursing in Florida.</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a:t>
            </a:fld>
            <a:endParaRPr lang="en-GB" altLang="en-US" dirty="0">
              <a:latin typeface="Arial" panose="020B0604020202020204" pitchFamily="34" charset="0"/>
            </a:endParaRPr>
          </a:p>
        </p:txBody>
      </p:sp>
    </p:spTree>
    <p:extLst>
      <p:ext uri="{BB962C8B-B14F-4D97-AF65-F5344CB8AC3E}">
        <p14:creationId xmlns:p14="http://schemas.microsoft.com/office/powerpoint/2010/main" val="2679875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Impaired Practitioners</a:t>
            </a:r>
          </a:p>
        </p:txBody>
      </p:sp>
      <p:sp>
        <p:nvSpPr>
          <p:cNvPr id="3" name="Content Placeholder 2"/>
          <p:cNvSpPr>
            <a:spLocks noGrp="1"/>
          </p:cNvSpPr>
          <p:nvPr>
            <p:ph idx="1"/>
          </p:nvPr>
        </p:nvSpPr>
        <p:spPr/>
        <p:txBody>
          <a:bodyPr>
            <a:normAutofit/>
          </a:bodyPr>
          <a:lstStyle/>
          <a:p>
            <a:r>
              <a:rPr lang="en-US" dirty="0"/>
              <a:t>The BON enforces the “3 strikes your out” policy regarding the diversion of drugs rom patients to personal use</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20</a:t>
            </a:fld>
            <a:endParaRPr lang="en-GB" altLang="en-US" dirty="0">
              <a:latin typeface="Arial" panose="020B0604020202020204" pitchFamily="34" charset="0"/>
            </a:endParaRPr>
          </a:p>
        </p:txBody>
      </p:sp>
      <p:pic>
        <p:nvPicPr>
          <p:cNvPr id="1030" name="Picture 6" descr="http://images.huffingtonpost.com/2015-07-31-1438362465-1604460-No3strik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3077588"/>
            <a:ext cx="3667125" cy="3234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5648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Impaired Practitioners</a:t>
            </a:r>
          </a:p>
        </p:txBody>
      </p:sp>
      <p:sp>
        <p:nvSpPr>
          <p:cNvPr id="3" name="Content Placeholder 2"/>
          <p:cNvSpPr>
            <a:spLocks noGrp="1"/>
          </p:cNvSpPr>
          <p:nvPr>
            <p:ph idx="1"/>
          </p:nvPr>
        </p:nvSpPr>
        <p:spPr/>
        <p:txBody>
          <a:bodyPr>
            <a:normAutofit fontScale="92500" lnSpcReduction="10000"/>
          </a:bodyPr>
          <a:lstStyle/>
          <a:p>
            <a:r>
              <a:rPr lang="en-US" dirty="0"/>
              <a:t>If the BON or DOH receives sufficient legal written or oral complaint alleging misuse or abuse which could affect the ability to practice and no other complaint other than the impairment exists then the BON may not take disciplinary action if:</a:t>
            </a:r>
          </a:p>
          <a:p>
            <a:pPr lvl="1"/>
            <a:r>
              <a:rPr lang="en-US" dirty="0"/>
              <a:t>The licensee acknowledges the impairment problem</a:t>
            </a:r>
          </a:p>
          <a:p>
            <a:pPr lvl="1"/>
            <a:r>
              <a:rPr lang="en-US" dirty="0"/>
              <a:t>The licensee voluntarily enrolled in an appropriate, approved treatment program</a:t>
            </a:r>
          </a:p>
          <a:p>
            <a:pPr lvl="1"/>
            <a:r>
              <a:rPr lang="en-US" dirty="0"/>
              <a:t>The licensee has voluntarily withdrawn from practice or limited the scope of practice as required by the consultant, in each case, until such time as the board is satisfied the licensee has successfully completed an approved treatment program</a:t>
            </a:r>
          </a:p>
          <a:p>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21</a:t>
            </a:fld>
            <a:endParaRPr lang="en-GB" altLang="en-US" dirty="0">
              <a:latin typeface="Arial" panose="020B0604020202020204" pitchFamily="34" charset="0"/>
            </a:endParaRPr>
          </a:p>
        </p:txBody>
      </p:sp>
    </p:spTree>
    <p:extLst>
      <p:ext uri="{BB962C8B-B14F-4D97-AF65-F5344CB8AC3E}">
        <p14:creationId xmlns:p14="http://schemas.microsoft.com/office/powerpoint/2010/main" val="4015412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Code of Ethics</a:t>
            </a:r>
          </a:p>
        </p:txBody>
      </p:sp>
      <p:sp>
        <p:nvSpPr>
          <p:cNvPr id="3" name="Content Placeholder 2"/>
          <p:cNvSpPr>
            <a:spLocks noGrp="1"/>
          </p:cNvSpPr>
          <p:nvPr>
            <p:ph idx="1"/>
          </p:nvPr>
        </p:nvSpPr>
        <p:spPr/>
        <p:txBody>
          <a:bodyPr/>
          <a:lstStyle/>
          <a:p>
            <a:r>
              <a:rPr lang="en-US" dirty="0"/>
              <a:t>Provision 1: The nurse practices with compassion and respect for inherent dignity, worth and unique attributes of every person.</a:t>
            </a:r>
          </a:p>
          <a:p>
            <a:r>
              <a:rPr lang="en-US" dirty="0"/>
              <a:t>Provision 2: The nurse’s primary commitment is to the patient, whether an individual, family group, community or population.</a:t>
            </a:r>
          </a:p>
          <a:p>
            <a:r>
              <a:rPr lang="en-US" dirty="0"/>
              <a:t>Provision 3: The nurse promotes, advocates for, and protects the rights, health, and safety of the patient.</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22</a:t>
            </a:fld>
            <a:endParaRPr lang="en-GB" altLang="en-US" dirty="0">
              <a:latin typeface="Arial" panose="020B0604020202020204" pitchFamily="34" charset="0"/>
            </a:endParaRPr>
          </a:p>
        </p:txBody>
      </p:sp>
    </p:spTree>
    <p:extLst>
      <p:ext uri="{BB962C8B-B14F-4D97-AF65-F5344CB8AC3E}">
        <p14:creationId xmlns:p14="http://schemas.microsoft.com/office/powerpoint/2010/main" val="1447828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Code of Ethics</a:t>
            </a:r>
          </a:p>
        </p:txBody>
      </p:sp>
      <p:sp>
        <p:nvSpPr>
          <p:cNvPr id="3" name="Content Placeholder 2"/>
          <p:cNvSpPr>
            <a:spLocks noGrp="1"/>
          </p:cNvSpPr>
          <p:nvPr>
            <p:ph idx="1"/>
          </p:nvPr>
        </p:nvSpPr>
        <p:spPr/>
        <p:txBody>
          <a:bodyPr>
            <a:normAutofit lnSpcReduction="10000"/>
          </a:bodyPr>
          <a:lstStyle/>
          <a:p>
            <a:r>
              <a:rPr lang="en-US" dirty="0"/>
              <a:t>Provision 4: The nurse has authority, accountability, and responsibility for nursing practice: makes decisions; and takes action consistent with the obligation to promote health and to provide optimal care.</a:t>
            </a:r>
          </a:p>
          <a:p>
            <a:r>
              <a:rPr lang="en-US" dirty="0"/>
              <a:t>Provision 5: The nurse owes the same duties to self as to others, including the responsibility to promote health and safety, preserve wholeness of character and integrity, maintain competence, and continue personal and professional growth.</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23</a:t>
            </a:fld>
            <a:endParaRPr lang="en-GB" altLang="en-US" dirty="0">
              <a:latin typeface="Arial" panose="020B0604020202020204" pitchFamily="34" charset="0"/>
            </a:endParaRPr>
          </a:p>
        </p:txBody>
      </p:sp>
    </p:spTree>
    <p:extLst>
      <p:ext uri="{BB962C8B-B14F-4D97-AF65-F5344CB8AC3E}">
        <p14:creationId xmlns:p14="http://schemas.microsoft.com/office/powerpoint/2010/main" val="955187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Code of Ethics</a:t>
            </a:r>
          </a:p>
        </p:txBody>
      </p:sp>
      <p:sp>
        <p:nvSpPr>
          <p:cNvPr id="3" name="Content Placeholder 2"/>
          <p:cNvSpPr>
            <a:spLocks noGrp="1"/>
          </p:cNvSpPr>
          <p:nvPr>
            <p:ph idx="1"/>
          </p:nvPr>
        </p:nvSpPr>
        <p:spPr/>
        <p:txBody>
          <a:bodyPr/>
          <a:lstStyle/>
          <a:p>
            <a:r>
              <a:rPr lang="en-US" dirty="0"/>
              <a:t>Provision 6: The nurse, through individual and collective efforts, establishes, maintains, and improves the ethical environment of the work settings and conditions of employment that are conducive to safe, quality health care.</a:t>
            </a:r>
          </a:p>
          <a:p>
            <a:r>
              <a:rPr lang="en-US" dirty="0"/>
              <a:t>Provision 7: The nurse, in all roles and settings, advances the profession through research and scholarly inquiry, professional standards development, and the generation of both nursing and health policy.</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24</a:t>
            </a:fld>
            <a:endParaRPr lang="en-GB" altLang="en-US" dirty="0">
              <a:latin typeface="Arial" panose="020B0604020202020204" pitchFamily="34" charset="0"/>
            </a:endParaRPr>
          </a:p>
        </p:txBody>
      </p:sp>
    </p:spTree>
    <p:extLst>
      <p:ext uri="{BB962C8B-B14F-4D97-AF65-F5344CB8AC3E}">
        <p14:creationId xmlns:p14="http://schemas.microsoft.com/office/powerpoint/2010/main" val="38047929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 Code of Ethics</a:t>
            </a:r>
          </a:p>
        </p:txBody>
      </p:sp>
      <p:sp>
        <p:nvSpPr>
          <p:cNvPr id="3" name="Content Placeholder 2"/>
          <p:cNvSpPr>
            <a:spLocks noGrp="1"/>
          </p:cNvSpPr>
          <p:nvPr>
            <p:ph idx="1"/>
          </p:nvPr>
        </p:nvSpPr>
        <p:spPr/>
        <p:txBody>
          <a:bodyPr/>
          <a:lstStyle/>
          <a:p>
            <a:r>
              <a:rPr lang="en-US" dirty="0"/>
              <a:t>Provision 8: The nurse collaborates with other health professionals and the public to protect human rights, promote health diplomacy, and reduce health disparities.</a:t>
            </a:r>
          </a:p>
          <a:p>
            <a:r>
              <a:rPr lang="en-US" dirty="0"/>
              <a:t>Provision 9: The profession of nursing, collectively through its professional organizations, must articulate nursing values, maintain the integrity of the profession, and integrate principles of social justice into nursing and health policy.</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25</a:t>
            </a:fld>
            <a:endParaRPr lang="en-GB" altLang="en-US" dirty="0">
              <a:latin typeface="Arial" panose="020B0604020202020204" pitchFamily="34" charset="0"/>
            </a:endParaRPr>
          </a:p>
        </p:txBody>
      </p:sp>
    </p:spTree>
    <p:extLst>
      <p:ext uri="{BB962C8B-B14F-4D97-AF65-F5344CB8AC3E}">
        <p14:creationId xmlns:p14="http://schemas.microsoft.com/office/powerpoint/2010/main" val="3439479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American Nurses Association. (2017). Code of Ethics. </a:t>
            </a:r>
            <a:r>
              <a:rPr lang="en-US" dirty="0">
                <a:hlinkClick r:id="rId2"/>
              </a:rPr>
              <a:t>http://www.nursingworld.org/codeofethics</a:t>
            </a:r>
            <a:endParaRPr lang="en-US" dirty="0"/>
          </a:p>
          <a:p>
            <a:r>
              <a:rPr lang="en-US" dirty="0"/>
              <a:t>Florida Board of Nursing. (2017). Nurse Practice Act Florida Statutes. </a:t>
            </a:r>
            <a:r>
              <a:rPr lang="en-US" dirty="0">
                <a:hlinkClick r:id="rId3"/>
              </a:rPr>
              <a:t>http://floridasnursing.gov/resources/</a:t>
            </a:r>
            <a:endParaRPr lang="en-US" dirty="0"/>
          </a:p>
          <a:p>
            <a:r>
              <a:rPr lang="en-US" dirty="0"/>
              <a:t>Florida Board of Nursing. (2017). Licensure. </a:t>
            </a:r>
            <a:r>
              <a:rPr lang="en-US" dirty="0">
                <a:hlinkClick r:id="rId4"/>
              </a:rPr>
              <a:t>http://floridasnursing.gov/licensing/</a:t>
            </a:r>
            <a:endParaRPr lang="en-US" dirty="0"/>
          </a:p>
          <a:p>
            <a:r>
              <a:rPr lang="en-US" dirty="0"/>
              <a:t>Florida Board of Nursing. (2017). Renewals. </a:t>
            </a:r>
            <a:r>
              <a:rPr lang="en-US" dirty="0">
                <a:hlinkClick r:id="rId5"/>
              </a:rPr>
              <a:t>http://floridasnursing.gov/renewals/</a:t>
            </a:r>
            <a:r>
              <a:rPr lang="en-US" dirty="0"/>
              <a:t> </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26</a:t>
            </a:fld>
            <a:endParaRPr lang="en-GB" altLang="en-US" dirty="0">
              <a:latin typeface="Arial" panose="020B0604020202020204" pitchFamily="34" charset="0"/>
            </a:endParaRPr>
          </a:p>
        </p:txBody>
      </p:sp>
    </p:spTree>
    <p:extLst>
      <p:ext uri="{BB962C8B-B14F-4D97-AF65-F5344CB8AC3E}">
        <p14:creationId xmlns:p14="http://schemas.microsoft.com/office/powerpoint/2010/main" val="49141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Agencies</a:t>
            </a:r>
          </a:p>
        </p:txBody>
      </p:sp>
      <p:sp>
        <p:nvSpPr>
          <p:cNvPr id="3" name="Content Placeholder 2"/>
          <p:cNvSpPr>
            <a:spLocks noGrp="1"/>
          </p:cNvSpPr>
          <p:nvPr>
            <p:ph idx="1"/>
          </p:nvPr>
        </p:nvSpPr>
        <p:spPr/>
        <p:txBody>
          <a:bodyPr>
            <a:normAutofit lnSpcReduction="10000"/>
          </a:bodyPr>
          <a:lstStyle/>
          <a:p>
            <a:r>
              <a:rPr lang="en-US" dirty="0"/>
              <a:t>Department of health (DOH)</a:t>
            </a:r>
          </a:p>
          <a:p>
            <a:pPr lvl="1"/>
            <a:r>
              <a:rPr lang="en-US" dirty="0"/>
              <a:t>Oversees the nursing profession</a:t>
            </a:r>
          </a:p>
          <a:p>
            <a:pPr lvl="1"/>
            <a:r>
              <a:rPr lang="en-US" dirty="0"/>
              <a:t>Develops and adopts the long-range plans for the governing of licensed and unlicensed professionals</a:t>
            </a:r>
          </a:p>
          <a:p>
            <a:pPr lvl="1"/>
            <a:r>
              <a:rPr lang="en-US" dirty="0"/>
              <a:t>Monitors compliance to the plans and annually updates the plans</a:t>
            </a:r>
          </a:p>
          <a:p>
            <a:r>
              <a:rPr lang="en-US" dirty="0"/>
              <a:t>Board of Nursing (BON)</a:t>
            </a:r>
          </a:p>
          <a:p>
            <a:pPr lvl="1"/>
            <a:r>
              <a:rPr lang="en-US" dirty="0"/>
              <a:t>Enacts and enforces the NPA through:</a:t>
            </a:r>
          </a:p>
          <a:p>
            <a:pPr lvl="2"/>
            <a:r>
              <a:rPr lang="en-US" dirty="0"/>
              <a:t>Licensing, monitoring, disciplinary actions, education and rehabilitation</a:t>
            </a:r>
          </a:p>
          <a:p>
            <a:pPr lvl="2"/>
            <a:r>
              <a:rPr lang="en-US" dirty="0"/>
              <a:t>Assuring each nurses competence in providing healthcare services for the people of Florida</a:t>
            </a:r>
          </a:p>
          <a:p>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3</a:t>
            </a:fld>
            <a:endParaRPr lang="en-GB" altLang="en-US" dirty="0">
              <a:latin typeface="Arial" panose="020B0604020202020204" pitchFamily="34" charset="0"/>
            </a:endParaRPr>
          </a:p>
        </p:txBody>
      </p:sp>
    </p:spTree>
    <p:extLst>
      <p:ext uri="{BB962C8B-B14F-4D97-AF65-F5344CB8AC3E}">
        <p14:creationId xmlns:p14="http://schemas.microsoft.com/office/powerpoint/2010/main" val="4290166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Florida Agencies (Cont.)</a:t>
            </a:r>
          </a:p>
        </p:txBody>
      </p:sp>
      <p:sp>
        <p:nvSpPr>
          <p:cNvPr id="3" name="Content Placeholder 2"/>
          <p:cNvSpPr>
            <a:spLocks noGrp="1"/>
          </p:cNvSpPr>
          <p:nvPr>
            <p:ph idx="1"/>
          </p:nvPr>
        </p:nvSpPr>
        <p:spPr/>
        <p:txBody>
          <a:bodyPr/>
          <a:lstStyle/>
          <a:p>
            <a:r>
              <a:rPr lang="en-US" dirty="0"/>
              <a:t>The Florida Center for Nursing</a:t>
            </a:r>
          </a:p>
          <a:p>
            <a:pPr lvl="1"/>
            <a:r>
              <a:rPr lang="en-US" dirty="0"/>
              <a:t>State workforce center for nursing that monitors nursing supply and demand by:</a:t>
            </a:r>
          </a:p>
          <a:p>
            <a:pPr lvl="2"/>
            <a:r>
              <a:rPr lang="en-US" dirty="0"/>
              <a:t>Develops the strategic plan for nursing manpower</a:t>
            </a:r>
          </a:p>
          <a:p>
            <a:pPr lvl="2"/>
            <a:r>
              <a:rPr lang="en-US" dirty="0"/>
              <a:t>Enhances and promotes recognition, reward and renewal activities for nurses</a:t>
            </a:r>
          </a:p>
          <a:p>
            <a:pPr lvl="2"/>
            <a:r>
              <a:rPr lang="en-US" dirty="0"/>
              <a:t>Proposes and creates additional reward, recognition and renewal activities for nurses</a:t>
            </a:r>
          </a:p>
          <a:p>
            <a:pPr lvl="2"/>
            <a:r>
              <a:rPr lang="en-US" dirty="0"/>
              <a:t>Promotes positive image building for nursing</a:t>
            </a:r>
          </a:p>
          <a:p>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4</a:t>
            </a:fld>
            <a:endParaRPr lang="en-GB" altLang="en-US" dirty="0">
              <a:latin typeface="Arial" panose="020B0604020202020204" pitchFamily="34" charset="0"/>
            </a:endParaRPr>
          </a:p>
        </p:txBody>
      </p:sp>
    </p:spTree>
    <p:extLst>
      <p:ext uri="{BB962C8B-B14F-4D97-AF65-F5344CB8AC3E}">
        <p14:creationId xmlns:p14="http://schemas.microsoft.com/office/powerpoint/2010/main" val="2573320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these agencies do?</a:t>
            </a:r>
          </a:p>
        </p:txBody>
      </p:sp>
      <p:sp>
        <p:nvSpPr>
          <p:cNvPr id="3" name="Content Placeholder 2"/>
          <p:cNvSpPr>
            <a:spLocks noGrp="1"/>
          </p:cNvSpPr>
          <p:nvPr>
            <p:ph idx="1"/>
          </p:nvPr>
        </p:nvSpPr>
        <p:spPr/>
        <p:txBody>
          <a:bodyPr/>
          <a:lstStyle/>
          <a:p>
            <a:r>
              <a:rPr lang="en-US" dirty="0"/>
              <a:t>Ensures the safety of the public by setting minimum standards of care provided by individuals in the nursing and nursing assisting professions. </a:t>
            </a:r>
          </a:p>
          <a:p>
            <a:r>
              <a:rPr lang="en-US" dirty="0"/>
              <a:t>These standards can be found in the Nurse Practice Act (NPA)</a:t>
            </a:r>
          </a:p>
          <a:p>
            <a:pPr lvl="1"/>
            <a:r>
              <a:rPr lang="en-US" dirty="0"/>
              <a:t>The DOH &amp; BON govern the statutes found in the NPA</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5</a:t>
            </a:fld>
            <a:endParaRPr lang="en-GB" altLang="en-US" dirty="0">
              <a:latin typeface="Arial" panose="020B0604020202020204" pitchFamily="34" charset="0"/>
            </a:endParaRPr>
          </a:p>
        </p:txBody>
      </p:sp>
    </p:spTree>
    <p:extLst>
      <p:ext uri="{BB962C8B-B14F-4D97-AF65-F5344CB8AC3E}">
        <p14:creationId xmlns:p14="http://schemas.microsoft.com/office/powerpoint/2010/main" val="4293179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Nurse Practice Act</a:t>
            </a:r>
          </a:p>
        </p:txBody>
      </p:sp>
      <p:sp>
        <p:nvSpPr>
          <p:cNvPr id="3" name="Content Placeholder 2"/>
          <p:cNvSpPr>
            <a:spLocks noGrp="1"/>
          </p:cNvSpPr>
          <p:nvPr>
            <p:ph idx="1"/>
          </p:nvPr>
        </p:nvSpPr>
        <p:spPr/>
        <p:txBody>
          <a:bodyPr/>
          <a:lstStyle/>
          <a:p>
            <a:r>
              <a:rPr lang="en-US" dirty="0"/>
              <a:t>The NPA covers:</a:t>
            </a:r>
          </a:p>
          <a:p>
            <a:pPr lvl="1"/>
            <a:r>
              <a:rPr lang="en-US" dirty="0"/>
              <a:t>Laws and rules of nursing in State of Florida</a:t>
            </a:r>
          </a:p>
          <a:p>
            <a:pPr lvl="1"/>
            <a:r>
              <a:rPr lang="en-US" dirty="0"/>
              <a:t>Specifics for licensure information, continuing education requirements</a:t>
            </a:r>
          </a:p>
          <a:p>
            <a:pPr lvl="1"/>
            <a:r>
              <a:rPr lang="en-US" dirty="0"/>
              <a:t>Scope of practice for all licenses</a:t>
            </a:r>
          </a:p>
          <a:p>
            <a:pPr lvl="2"/>
            <a:r>
              <a:rPr lang="en-US" dirty="0"/>
              <a:t>Including advanced and specialized credentialing</a:t>
            </a:r>
          </a:p>
          <a:p>
            <a:pPr lvl="1"/>
            <a:r>
              <a:rPr lang="en-US" dirty="0"/>
              <a:t>Nursing school programs</a:t>
            </a:r>
          </a:p>
          <a:p>
            <a:pPr lvl="2"/>
            <a:r>
              <a:rPr lang="en-US" dirty="0"/>
              <a:t>Curriculum and clinical expectations</a:t>
            </a:r>
          </a:p>
          <a:p>
            <a:pPr lvl="2"/>
            <a:r>
              <a:rPr lang="en-US" dirty="0"/>
              <a:t>Faculty requirements</a:t>
            </a:r>
          </a:p>
          <a:p>
            <a:pPr lvl="2"/>
            <a:r>
              <a:rPr lang="en-US" dirty="0"/>
              <a:t>Approval process for the education program</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6</a:t>
            </a:fld>
            <a:endParaRPr lang="en-GB" altLang="en-US" dirty="0">
              <a:latin typeface="Arial" panose="020B0604020202020204" pitchFamily="34" charset="0"/>
            </a:endParaRPr>
          </a:p>
        </p:txBody>
      </p:sp>
    </p:spTree>
    <p:extLst>
      <p:ext uri="{BB962C8B-B14F-4D97-AF65-F5344CB8AC3E}">
        <p14:creationId xmlns:p14="http://schemas.microsoft.com/office/powerpoint/2010/main" val="2288773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Nurse Practice Act </a:t>
            </a:r>
          </a:p>
        </p:txBody>
      </p:sp>
      <p:sp>
        <p:nvSpPr>
          <p:cNvPr id="3" name="Content Placeholder 2"/>
          <p:cNvSpPr>
            <a:spLocks noGrp="1"/>
          </p:cNvSpPr>
          <p:nvPr>
            <p:ph idx="1"/>
          </p:nvPr>
        </p:nvSpPr>
        <p:spPr/>
        <p:txBody>
          <a:bodyPr>
            <a:normAutofit/>
          </a:bodyPr>
          <a:lstStyle/>
          <a:p>
            <a:r>
              <a:rPr lang="en-US" dirty="0"/>
              <a:t>The NPA covers (cont.):</a:t>
            </a:r>
          </a:p>
          <a:p>
            <a:pPr lvl="1"/>
            <a:r>
              <a:rPr lang="en-US" dirty="0"/>
              <a:t>Identification for grounds for disciplinary actions &amp; penalties that may incur</a:t>
            </a:r>
          </a:p>
          <a:p>
            <a:pPr lvl="1"/>
            <a:r>
              <a:rPr lang="en-US" dirty="0"/>
              <a:t>Delegation process and what tasks can be delegated from nurse to nurse and unlicensed personnel</a:t>
            </a:r>
          </a:p>
          <a:p>
            <a:pPr lvl="1"/>
            <a:r>
              <a:rPr lang="en-US" dirty="0"/>
              <a:t>Creates and empowers the BON to oversee the licensees in the State of Florida</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7</a:t>
            </a:fld>
            <a:endParaRPr lang="en-GB" altLang="en-US" dirty="0">
              <a:latin typeface="Arial" panose="020B0604020202020204" pitchFamily="34" charset="0"/>
            </a:endParaRPr>
          </a:p>
        </p:txBody>
      </p:sp>
    </p:spTree>
    <p:extLst>
      <p:ext uri="{BB962C8B-B14F-4D97-AF65-F5344CB8AC3E}">
        <p14:creationId xmlns:p14="http://schemas.microsoft.com/office/powerpoint/2010/main" val="236502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Licensure in Florida</a:t>
            </a:r>
          </a:p>
        </p:txBody>
      </p:sp>
      <p:sp>
        <p:nvSpPr>
          <p:cNvPr id="3" name="Content Placeholder 2"/>
          <p:cNvSpPr>
            <a:spLocks noGrp="1"/>
          </p:cNvSpPr>
          <p:nvPr>
            <p:ph idx="1"/>
          </p:nvPr>
        </p:nvSpPr>
        <p:spPr/>
        <p:txBody>
          <a:bodyPr/>
          <a:lstStyle/>
          <a:p>
            <a:r>
              <a:rPr lang="en-US" dirty="0"/>
              <a:t>Initial licensure </a:t>
            </a:r>
          </a:p>
          <a:p>
            <a:pPr lvl="1"/>
            <a:r>
              <a:rPr lang="en-US" dirty="0"/>
              <a:t>May sit for licensure exam (NCLEX) if:</a:t>
            </a:r>
          </a:p>
          <a:p>
            <a:pPr lvl="2"/>
            <a:r>
              <a:rPr lang="en-US" dirty="0"/>
              <a:t>Completed the application form and remitted fees required for testing and licensure</a:t>
            </a:r>
          </a:p>
          <a:p>
            <a:pPr lvl="2"/>
            <a:r>
              <a:rPr lang="en-US" dirty="0"/>
              <a:t>Completes fingerprints and </a:t>
            </a:r>
            <a:r>
              <a:rPr lang="en-US"/>
              <a:t>background check that </a:t>
            </a:r>
            <a:r>
              <a:rPr lang="en-US" dirty="0"/>
              <a:t>meets Florida’s standards</a:t>
            </a:r>
          </a:p>
          <a:p>
            <a:pPr lvl="2"/>
            <a:r>
              <a:rPr lang="en-US" dirty="0"/>
              <a:t>In good mental and physical health</a:t>
            </a:r>
          </a:p>
          <a:p>
            <a:pPr lvl="2"/>
            <a:r>
              <a:rPr lang="en-US" dirty="0"/>
              <a:t>Earned a high school diploma or equivalent and completed requirements for graduation from an approved program or a pre-licensure program</a:t>
            </a:r>
          </a:p>
          <a:p>
            <a:pPr lvl="1"/>
            <a:endParaRPr lang="en-US" dirty="0"/>
          </a:p>
          <a:p>
            <a:pPr marL="457200" lvl="1" indent="0">
              <a:buNone/>
            </a:pPr>
            <a:endParaRPr lang="en-US" dirty="0"/>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8</a:t>
            </a:fld>
            <a:endParaRPr lang="en-GB" altLang="en-US" dirty="0">
              <a:latin typeface="Arial" panose="020B0604020202020204" pitchFamily="34" charset="0"/>
            </a:endParaRPr>
          </a:p>
        </p:txBody>
      </p:sp>
    </p:spTree>
    <p:extLst>
      <p:ext uri="{BB962C8B-B14F-4D97-AF65-F5344CB8AC3E}">
        <p14:creationId xmlns:p14="http://schemas.microsoft.com/office/powerpoint/2010/main" val="31007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Licensure in Florida</a:t>
            </a:r>
          </a:p>
        </p:txBody>
      </p:sp>
      <p:sp>
        <p:nvSpPr>
          <p:cNvPr id="3" name="Content Placeholder 2"/>
          <p:cNvSpPr>
            <a:spLocks noGrp="1"/>
          </p:cNvSpPr>
          <p:nvPr>
            <p:ph idx="1"/>
          </p:nvPr>
        </p:nvSpPr>
        <p:spPr/>
        <p:txBody>
          <a:bodyPr/>
          <a:lstStyle/>
          <a:p>
            <a:r>
              <a:rPr lang="en-US" dirty="0"/>
              <a:t>Licensure by endorsement</a:t>
            </a:r>
          </a:p>
          <a:p>
            <a:pPr lvl="1"/>
            <a:r>
              <a:rPr lang="en-US" dirty="0"/>
              <a:t>License given to nurses who are practicing in another state and want a Florida license</a:t>
            </a:r>
          </a:p>
          <a:p>
            <a:pPr lvl="1"/>
            <a:r>
              <a:rPr lang="en-US" dirty="0"/>
              <a:t>Following requirements must be met in order to be issued an endorsed licensed:</a:t>
            </a:r>
          </a:p>
          <a:p>
            <a:pPr lvl="2"/>
            <a:r>
              <a:rPr lang="en-US" dirty="0"/>
              <a:t>Hold a valid license in another state where the requirements for licensure were substantially equivalent to or more stringent than those existing in Florida at the time of initial license</a:t>
            </a:r>
          </a:p>
          <a:p>
            <a:pPr lvl="2"/>
            <a:r>
              <a:rPr lang="en-US" dirty="0"/>
              <a:t>Has actively practiced in the previous state for 2 of the 3 preceding years prior to request for licensure in Florida</a:t>
            </a:r>
          </a:p>
          <a:p>
            <a:pPr lvl="2"/>
            <a:r>
              <a:rPr lang="en-US" dirty="0"/>
              <a:t>Completes fingerprints and background check</a:t>
            </a:r>
          </a:p>
        </p:txBody>
      </p:sp>
      <p:sp>
        <p:nvSpPr>
          <p:cNvPr id="4" name="Slide Number Placeholder 3"/>
          <p:cNvSpPr>
            <a:spLocks noGrp="1"/>
          </p:cNvSpPr>
          <p:nvPr>
            <p:ph type="sldNum" sz="quarter" idx="12"/>
          </p:nvPr>
        </p:nvSpPr>
        <p:spPr/>
        <p:txBody>
          <a:bodyPr/>
          <a:lstStyle/>
          <a:p>
            <a:r>
              <a:rPr lang="en-GB" altLang="en-US">
                <a:latin typeface="Arial" panose="020B0604020202020204" pitchFamily="34" charset="0"/>
              </a:rPr>
              <a:t> </a:t>
            </a:r>
            <a:fld id="{1C8FF7FE-CB8A-43FF-8CFA-683168999D7B}" type="slidenum">
              <a:rPr lang="en-GB" altLang="en-US" smtClean="0">
                <a:latin typeface="Arial" panose="020B0604020202020204" pitchFamily="34" charset="0"/>
              </a:rPr>
              <a:pPr/>
              <a:t>9</a:t>
            </a:fld>
            <a:endParaRPr lang="en-GB" altLang="en-US" dirty="0">
              <a:latin typeface="Arial" panose="020B0604020202020204" pitchFamily="34" charset="0"/>
            </a:endParaRPr>
          </a:p>
        </p:txBody>
      </p:sp>
    </p:spTree>
    <p:extLst>
      <p:ext uri="{BB962C8B-B14F-4D97-AF65-F5344CB8AC3E}">
        <p14:creationId xmlns:p14="http://schemas.microsoft.com/office/powerpoint/2010/main" val="34068561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CF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F Theme" id="{50F5F743-8B28-4D73-9FED-0EE5627E9E4B}" vid="{F3441658-5968-45CD-A042-F9E74C06BE3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3532</TotalTime>
  <Words>1585</Words>
  <Application>Microsoft Office PowerPoint</Application>
  <PresentationFormat>On-screen Show (4:3)</PresentationFormat>
  <Paragraphs>188</Paragraphs>
  <Slides>26</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26</vt:i4>
      </vt:variant>
    </vt:vector>
  </HeadingPairs>
  <TitlesOfParts>
    <vt:vector size="37" baseType="lpstr">
      <vt:lpstr>Arial</vt:lpstr>
      <vt:lpstr>Calibri</vt:lpstr>
      <vt:lpstr>Helvetica</vt:lpstr>
      <vt:lpstr>Helvetica Neue</vt:lpstr>
      <vt:lpstr>Helvetica Neue Medium</vt:lpstr>
      <vt:lpstr>Times New Roman</vt:lpstr>
      <vt:lpstr>Wingdings</vt:lpstr>
      <vt:lpstr>Wingdings 2</vt:lpstr>
      <vt:lpstr>Wingdings 3</vt:lpstr>
      <vt:lpstr>Office Theme</vt:lpstr>
      <vt:lpstr>UCF Theme</vt:lpstr>
      <vt:lpstr>Florida Laws &amp; Regulations</vt:lpstr>
      <vt:lpstr>Introduction </vt:lpstr>
      <vt:lpstr>Florida Agencies</vt:lpstr>
      <vt:lpstr>Florida Agencies (Cont.)</vt:lpstr>
      <vt:lpstr>What do these agencies do?</vt:lpstr>
      <vt:lpstr>Nurse Practice Act</vt:lpstr>
      <vt:lpstr>Nurse Practice Act </vt:lpstr>
      <vt:lpstr>Licensure in Florida</vt:lpstr>
      <vt:lpstr>Licensure in Florida</vt:lpstr>
      <vt:lpstr>License Renewal</vt:lpstr>
      <vt:lpstr>CEUs &amp; CE Broker</vt:lpstr>
      <vt:lpstr>Additional CEUs</vt:lpstr>
      <vt:lpstr>Scope of Practice of an RN</vt:lpstr>
      <vt:lpstr>Scope of Practice of the RN</vt:lpstr>
      <vt:lpstr>Florida BON Actions</vt:lpstr>
      <vt:lpstr>Citations</vt:lpstr>
      <vt:lpstr>Citations</vt:lpstr>
      <vt:lpstr>Grounds for Discipline</vt:lpstr>
      <vt:lpstr>Unprofessional Conduct</vt:lpstr>
      <vt:lpstr>Impaired Practitioners</vt:lpstr>
      <vt:lpstr>Impaired Practitioners</vt:lpstr>
      <vt:lpstr>ANA Code of Ethics</vt:lpstr>
      <vt:lpstr>ANA Code of Ethics</vt:lpstr>
      <vt:lpstr>ANA Code of Ethics</vt:lpstr>
      <vt:lpstr>ANA Code of Ethics</vt:lpstr>
      <vt:lpstr>References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CarolynKruse</dc:creator>
  <cp:lastModifiedBy>Charlotte Neubauer</cp:lastModifiedBy>
  <cp:revision>362</cp:revision>
  <cp:lastPrinted>2016-10-23T20:37:00Z</cp:lastPrinted>
  <dcterms:created xsi:type="dcterms:W3CDTF">2011-09-15T15:59:31Z</dcterms:created>
  <dcterms:modified xsi:type="dcterms:W3CDTF">2020-02-27T12:53:10Z</dcterms:modified>
</cp:coreProperties>
</file>