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handoutMasterIdLst>
    <p:handoutMasterId r:id="rId56"/>
  </p:handoutMasterIdLst>
  <p:sldIdLst>
    <p:sldId id="348" r:id="rId2"/>
    <p:sldId id="349" r:id="rId3"/>
    <p:sldId id="352" r:id="rId4"/>
    <p:sldId id="353" r:id="rId5"/>
    <p:sldId id="354" r:id="rId6"/>
    <p:sldId id="355" r:id="rId7"/>
    <p:sldId id="356" r:id="rId8"/>
    <p:sldId id="357" r:id="rId9"/>
    <p:sldId id="358" r:id="rId10"/>
    <p:sldId id="351" r:id="rId11"/>
    <p:sldId id="362" r:id="rId12"/>
    <p:sldId id="363" r:id="rId13"/>
    <p:sldId id="364" r:id="rId14"/>
    <p:sldId id="365" r:id="rId15"/>
    <p:sldId id="359" r:id="rId16"/>
    <p:sldId id="366" r:id="rId17"/>
    <p:sldId id="367" r:id="rId18"/>
    <p:sldId id="368" r:id="rId19"/>
    <p:sldId id="360" r:id="rId20"/>
    <p:sldId id="369" r:id="rId21"/>
    <p:sldId id="370" r:id="rId22"/>
    <p:sldId id="376" r:id="rId23"/>
    <p:sldId id="371" r:id="rId24"/>
    <p:sldId id="378" r:id="rId25"/>
    <p:sldId id="379" r:id="rId26"/>
    <p:sldId id="380" r:id="rId27"/>
    <p:sldId id="377" r:id="rId28"/>
    <p:sldId id="381" r:id="rId29"/>
    <p:sldId id="361" r:id="rId30"/>
    <p:sldId id="372" r:id="rId31"/>
    <p:sldId id="383" r:id="rId32"/>
    <p:sldId id="382" r:id="rId33"/>
    <p:sldId id="384" r:id="rId34"/>
    <p:sldId id="373" r:id="rId35"/>
    <p:sldId id="385" r:id="rId36"/>
    <p:sldId id="387" r:id="rId37"/>
    <p:sldId id="386" r:id="rId38"/>
    <p:sldId id="388" r:id="rId39"/>
    <p:sldId id="389" r:id="rId40"/>
    <p:sldId id="391" r:id="rId41"/>
    <p:sldId id="390" r:id="rId42"/>
    <p:sldId id="392" r:id="rId43"/>
    <p:sldId id="374" r:id="rId44"/>
    <p:sldId id="393" r:id="rId45"/>
    <p:sldId id="394" r:id="rId46"/>
    <p:sldId id="395" r:id="rId47"/>
    <p:sldId id="396" r:id="rId48"/>
    <p:sldId id="397" r:id="rId49"/>
    <p:sldId id="375" r:id="rId50"/>
    <p:sldId id="398" r:id="rId51"/>
    <p:sldId id="399" r:id="rId52"/>
    <p:sldId id="400" r:id="rId53"/>
    <p:sldId id="401"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92" autoAdjust="0"/>
    <p:restoredTop sz="95122" autoAdjust="0"/>
  </p:normalViewPr>
  <p:slideViewPr>
    <p:cSldViewPr>
      <p:cViewPr varScale="1">
        <p:scale>
          <a:sx n="88" d="100"/>
          <a:sy n="88" d="100"/>
        </p:scale>
        <p:origin x="1080" y="78"/>
      </p:cViewPr>
      <p:guideLst>
        <p:guide orient="horz" pos="2160"/>
        <p:guide pos="2880"/>
      </p:guideLst>
    </p:cSldViewPr>
  </p:slideViewPr>
  <p:outlineViewPr>
    <p:cViewPr>
      <p:scale>
        <a:sx n="33" d="100"/>
        <a:sy n="33" d="100"/>
      </p:scale>
      <p:origin x="0" y="4725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8/1/2017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8/1/2017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18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pic>
        <p:nvPicPr>
          <p:cNvPr id="17" name="Picture 1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1200" y="6477000"/>
            <a:ext cx="918000" cy="279915"/>
          </a:xfrm>
          <a:prstGeom prst="rect">
            <a:avLst/>
          </a:prstGeom>
        </p:spPr>
      </p:pic>
      <p:pic>
        <p:nvPicPr>
          <p:cNvPr id="14" name="Picture 13" descr="1d026244feaf06692eabcfef98.jpg"/>
          <p:cNvPicPr>
            <a:picLocks noChangeAspect="1"/>
          </p:cNvPicPr>
          <p:nvPr userDrawn="1"/>
        </p:nvPicPr>
        <p:blipFill>
          <a:blip r:embed="rId3"/>
          <a:stretch>
            <a:fillRect/>
          </a:stretch>
        </p:blipFill>
        <p:spPr>
          <a:xfrm>
            <a:off x="533400" y="1600200"/>
            <a:ext cx="3571875" cy="4572000"/>
          </a:xfrm>
          <a:prstGeom prst="rect">
            <a:avLst/>
          </a:prstGeom>
          <a:ln>
            <a:solidFill>
              <a:srgbClr val="3C1581"/>
            </a:solidFill>
          </a:ln>
        </p:spPr>
      </p:pic>
      <p:sp>
        <p:nvSpPr>
          <p:cNvPr id="12" name="TextBox 11"/>
          <p:cNvSpPr txBox="1"/>
          <p:nvPr userDrawn="1"/>
        </p:nvSpPr>
        <p:spPr>
          <a:xfrm>
            <a:off x="1981200" y="6457890"/>
            <a:ext cx="716280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000" b="0" dirty="0" smtClean="0">
                <a:ea typeface="Verdana" panose="020B0604030504040204" pitchFamily="34" charset="0"/>
                <a:cs typeface="Verdana" panose="020B0604030504040204" pitchFamily="34" charset="0"/>
              </a:rPr>
              <a:t>Copyright © 2018,</a:t>
            </a:r>
            <a:r>
              <a:rPr lang="en-US" altLang="en-US" sz="1000" b="0" baseline="0" dirty="0" smtClean="0">
                <a:ea typeface="Verdana" panose="020B0604030504040204" pitchFamily="34" charset="0"/>
                <a:cs typeface="Verdana" panose="020B0604030504040204" pitchFamily="34" charset="0"/>
              </a:rPr>
              <a:t> 2013, 2009 </a:t>
            </a:r>
            <a:r>
              <a:rPr lang="en-US" altLang="en-US" sz="1000" b="0" dirty="0" smtClean="0">
                <a:ea typeface="Verdana" panose="020B0604030504040204" pitchFamily="34" charset="0"/>
                <a:cs typeface="Verdana" panose="020B0604030504040204" pitchFamily="34" charset="0"/>
              </a:rPr>
              <a:t>Pearson Education, Inc.</a:t>
            </a:r>
            <a:r>
              <a:rPr lang="en-US" altLang="en-US" sz="1000" b="0" baseline="0" dirty="0" smtClean="0">
                <a:ea typeface="Verdana" panose="020B0604030504040204" pitchFamily="34" charset="0"/>
                <a:cs typeface="Verdana" panose="020B0604030504040204" pitchFamily="34" charset="0"/>
              </a:rPr>
              <a:t> </a:t>
            </a:r>
            <a:r>
              <a:rPr lang="en-US" altLang="en-US" sz="1000" b="0" dirty="0" smtClean="0">
                <a:ea typeface="Verdana" panose="020B0604030504040204" pitchFamily="34" charset="0"/>
                <a:cs typeface="Verdana" panose="020B0604030504040204" pitchFamily="34" charset="0"/>
              </a:rPr>
              <a:t>All Rights Reserved</a:t>
            </a:r>
          </a:p>
        </p:txBody>
      </p:sp>
    </p:spTree>
    <p:extLst>
      <p:ext uri="{BB962C8B-B14F-4D97-AF65-F5344CB8AC3E}">
        <p14:creationId xmlns:p14="http://schemas.microsoft.com/office/powerpoint/2010/main" val="298106283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a:prstGeom prst="rect">
            <a:avLst/>
          </a:prstGeom>
        </p:spPr>
        <p:txBody>
          <a:bodyPr/>
          <a:lstStyle/>
          <a:p>
            <a:endParaRPr lang="en-US" dirty="0"/>
          </a:p>
        </p:txBody>
      </p:sp>
    </p:spTree>
    <p:extLst>
      <p:ext uri="{BB962C8B-B14F-4D97-AF65-F5344CB8AC3E}">
        <p14:creationId xmlns:p14="http://schemas.microsoft.com/office/powerpoint/2010/main" val="121090934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457200" indent="-457200">
              <a:buClr>
                <a:srgbClr val="007FA3"/>
              </a:buClr>
              <a:buSzPct val="100000"/>
              <a:buFont typeface="+mj-lt"/>
              <a:buAutoNum type="arabicPeriod"/>
              <a:defRPr/>
            </a:lvl1pPr>
            <a:lvl2pPr marL="800100" indent="-342900">
              <a:buClr>
                <a:srgbClr val="007FA3"/>
              </a:buClr>
              <a:buFont typeface="+mj-lt"/>
              <a:buAutoNum type="arabicPeriod"/>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a:prstGeom prst="rect">
            <a:avLst/>
          </a:prstGeom>
        </p:spPr>
        <p:txBody>
          <a:bodyPr/>
          <a:lstStyle/>
          <a:p>
            <a:endParaRPr lang="en-US" dirty="0"/>
          </a:p>
        </p:txBody>
      </p:sp>
    </p:spTree>
    <p:extLst>
      <p:ext uri="{BB962C8B-B14F-4D97-AF65-F5344CB8AC3E}">
        <p14:creationId xmlns:p14="http://schemas.microsoft.com/office/powerpoint/2010/main" val="16858234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3061228"/>
          </a:xfrm>
        </p:spPr>
        <p:txBody>
          <a:bodyPr/>
          <a:lstStyle>
            <a:lvl1pPr algn="ctr">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3429000"/>
            <a:ext cx="8229600" cy="2697163"/>
          </a:xfrm>
        </p:spPr>
        <p:txBody>
          <a:bodyPr/>
          <a:lstStyle>
            <a:lvl1pPr marL="0" indent="0" algn="ctr">
              <a:buClr>
                <a:srgbClr val="007FA3"/>
              </a:buClr>
              <a:buSzPct val="100000"/>
              <a:buNone/>
              <a:defRPr sz="2800"/>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p:txBody>
      </p:sp>
      <p:sp>
        <p:nvSpPr>
          <p:cNvPr id="6" name="Footer Placeholder 4"/>
          <p:cNvSpPr>
            <a:spLocks noGrp="1"/>
          </p:cNvSpPr>
          <p:nvPr>
            <p:ph type="ftr" sz="quarter" idx="11"/>
          </p:nvPr>
        </p:nvSpPr>
        <p:spPr>
          <a:xfrm>
            <a:off x="93969" y="6172200"/>
            <a:ext cx="8595360" cy="235463"/>
          </a:xfrm>
          <a:prstGeom prst="rect">
            <a:avLst/>
          </a:prstGeom>
        </p:spPr>
        <p:txBody>
          <a:bodyPr/>
          <a:lstStyle/>
          <a:p>
            <a:endParaRPr lang="en-US" dirty="0"/>
          </a:p>
        </p:txBody>
      </p:sp>
    </p:spTree>
    <p:extLst>
      <p:ext uri="{BB962C8B-B14F-4D97-AF65-F5344CB8AC3E}">
        <p14:creationId xmlns:p14="http://schemas.microsoft.com/office/powerpoint/2010/main" val="329937114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19456"/>
            <a:ext cx="8229600" cy="1066800"/>
          </a:xfrm>
        </p:spPr>
        <p:txBody>
          <a:bodyPr anchor="t"/>
          <a:lstStyle>
            <a:lvl1pPr>
              <a:defRPr sz="3400">
                <a:solidFill>
                  <a:srgbClr val="007FA3"/>
                </a:solidFill>
              </a:defRPr>
            </a:lvl1pPr>
          </a:lstStyle>
          <a:p>
            <a:r>
              <a:rPr lang="en-US" dirty="0" smtClean="0"/>
              <a:t>Click to add figure number and title</a:t>
            </a:r>
            <a:endParaRPr lang="en-US" dirty="0"/>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16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add caption</a:t>
            </a:r>
            <a:endParaRPr lang="en-US" dirty="0"/>
          </a:p>
        </p:txBody>
      </p:sp>
      <p:sp>
        <p:nvSpPr>
          <p:cNvPr id="12" name="TextBox 11"/>
          <p:cNvSpPr txBox="1"/>
          <p:nvPr userDrawn="1"/>
        </p:nvSpPr>
        <p:spPr>
          <a:xfrm>
            <a:off x="1981200" y="6457890"/>
            <a:ext cx="7162800" cy="200055"/>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700" b="0" dirty="0" smtClean="0">
                <a:ea typeface="Verdana" panose="020B0604030504040204" pitchFamily="34" charset="0"/>
                <a:cs typeface="Verdana" panose="020B0604030504040204" pitchFamily="34" charset="0"/>
              </a:rPr>
              <a:t>Copyright © 2017,</a:t>
            </a:r>
            <a:r>
              <a:rPr lang="en-US" altLang="en-US" sz="700" b="0" baseline="0" dirty="0" smtClean="0">
                <a:ea typeface="Verdana" panose="020B0604030504040204" pitchFamily="34" charset="0"/>
                <a:cs typeface="Verdana" panose="020B0604030504040204" pitchFamily="34" charset="0"/>
              </a:rPr>
              <a:t> </a:t>
            </a:r>
            <a:r>
              <a:rPr lang="en-US" altLang="en-US" sz="700" b="0" dirty="0" smtClean="0">
                <a:ea typeface="Verdana" panose="020B0604030504040204" pitchFamily="34" charset="0"/>
                <a:cs typeface="Verdana" panose="020B0604030504040204" pitchFamily="34" charset="0"/>
              </a:rPr>
              <a:t>Pearson Education, Inc.</a:t>
            </a:r>
            <a:r>
              <a:rPr lang="en-US" altLang="en-US" sz="700" b="0" baseline="0" dirty="0" smtClean="0">
                <a:ea typeface="Verdana" panose="020B0604030504040204" pitchFamily="34" charset="0"/>
                <a:cs typeface="Verdana" panose="020B0604030504040204" pitchFamily="34" charset="0"/>
              </a:rPr>
              <a:t> </a:t>
            </a:r>
            <a:r>
              <a:rPr lang="en-US" altLang="en-US" sz="700" b="0" dirty="0" smtClean="0">
                <a:ea typeface="Verdana" panose="020B0604030504040204" pitchFamily="34" charset="0"/>
                <a:cs typeface="Verdana" panose="020B0604030504040204" pitchFamily="34" charset="0"/>
              </a:rPr>
              <a:t>All Rights Reserved</a:t>
            </a:r>
          </a:p>
        </p:txBody>
      </p:sp>
      <p:pic>
        <p:nvPicPr>
          <p:cNvPr id="6" name="Picture 5"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1200" y="6477000"/>
            <a:ext cx="918000" cy="279915"/>
          </a:xfrm>
          <a:prstGeom prst="rect">
            <a:avLst/>
          </a:prstGeom>
        </p:spPr>
      </p:pic>
    </p:spTree>
    <p:extLst>
      <p:ext uri="{BB962C8B-B14F-4D97-AF65-F5344CB8AC3E}">
        <p14:creationId xmlns:p14="http://schemas.microsoft.com/office/powerpoint/2010/main" val="220379609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5419344"/>
            <a:ext cx="8229600" cy="829056"/>
          </a:xfrm>
        </p:spPr>
        <p:txBody>
          <a:bodyPr anchor="b" anchorCtr="0"/>
          <a:lstStyle>
            <a:lvl1pPr>
              <a:defRPr sz="1600" b="0">
                <a:solidFill>
                  <a:schemeClr val="tx1"/>
                </a:solidFill>
                <a:latin typeface="Arial"/>
                <a:cs typeface="Arial"/>
              </a:defRPr>
            </a:lvl1pPr>
          </a:lstStyle>
          <a:p>
            <a:r>
              <a:rPr lang="en-US" dirty="0" smtClean="0"/>
              <a:t>Click to add figure number and title</a:t>
            </a:r>
            <a:endParaRPr lang="en-US" dirty="0"/>
          </a:p>
        </p:txBody>
      </p:sp>
      <p:pic>
        <p:nvPicPr>
          <p:cNvPr id="6" name="Picture 5"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1200" y="6477000"/>
            <a:ext cx="918000" cy="279915"/>
          </a:xfrm>
          <a:prstGeom prst="rect">
            <a:avLst/>
          </a:prstGeom>
        </p:spPr>
      </p:pic>
      <p:sp>
        <p:nvSpPr>
          <p:cNvPr id="7" name="TextBox 6"/>
          <p:cNvSpPr txBox="1"/>
          <p:nvPr userDrawn="1"/>
        </p:nvSpPr>
        <p:spPr>
          <a:xfrm>
            <a:off x="1981200" y="6457890"/>
            <a:ext cx="716280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000" b="0" dirty="0" smtClean="0">
                <a:ea typeface="Verdana" panose="020B0604030504040204" pitchFamily="34" charset="0"/>
                <a:cs typeface="Verdana" panose="020B0604030504040204" pitchFamily="34" charset="0"/>
              </a:rPr>
              <a:t>Copyright © 2018,</a:t>
            </a:r>
            <a:r>
              <a:rPr lang="en-US" altLang="en-US" sz="1000" b="0" baseline="0" dirty="0" smtClean="0">
                <a:ea typeface="Verdana" panose="020B0604030504040204" pitchFamily="34" charset="0"/>
                <a:cs typeface="Verdana" panose="020B0604030504040204" pitchFamily="34" charset="0"/>
              </a:rPr>
              <a:t> 2013, 2009 </a:t>
            </a:r>
            <a:r>
              <a:rPr lang="en-US" altLang="en-US" sz="1000" b="0" dirty="0" smtClean="0">
                <a:ea typeface="Verdana" panose="020B0604030504040204" pitchFamily="34" charset="0"/>
                <a:cs typeface="Verdana" panose="020B0604030504040204" pitchFamily="34" charset="0"/>
              </a:rPr>
              <a:t>Pearson Education, Inc.</a:t>
            </a:r>
            <a:r>
              <a:rPr lang="en-US" altLang="en-US" sz="1000" b="0" baseline="0" dirty="0" smtClean="0">
                <a:ea typeface="Verdana" panose="020B0604030504040204" pitchFamily="34" charset="0"/>
                <a:cs typeface="Verdana" panose="020B0604030504040204" pitchFamily="34" charset="0"/>
              </a:rPr>
              <a:t> </a:t>
            </a:r>
            <a:r>
              <a:rPr lang="en-US" altLang="en-US" sz="1000" b="0" dirty="0" smtClean="0">
                <a:ea typeface="Verdana" panose="020B0604030504040204" pitchFamily="34" charset="0"/>
                <a:cs typeface="Verdana" panose="020B0604030504040204" pitchFamily="34" charset="0"/>
              </a:rPr>
              <a:t>All Rights Reserved</a:t>
            </a:r>
          </a:p>
        </p:txBody>
      </p:sp>
    </p:spTree>
    <p:extLst>
      <p:ext uri="{BB962C8B-B14F-4D97-AF65-F5344CB8AC3E}">
        <p14:creationId xmlns:p14="http://schemas.microsoft.com/office/powerpoint/2010/main" val="220379609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smtClean="0"/>
              <a:t>Click to edit </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pic>
        <p:nvPicPr>
          <p:cNvPr id="9" name="Picture 8" descr="Pearson Logo"/>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301200" y="6477000"/>
            <a:ext cx="918000" cy="279915"/>
          </a:xfrm>
          <a:prstGeom prst="rect">
            <a:avLst/>
          </a:prstGeom>
        </p:spPr>
      </p:pic>
      <p:sp>
        <p:nvSpPr>
          <p:cNvPr id="6" name="TextBox 5"/>
          <p:cNvSpPr txBox="1"/>
          <p:nvPr userDrawn="1"/>
        </p:nvSpPr>
        <p:spPr>
          <a:xfrm>
            <a:off x="1981200" y="6457890"/>
            <a:ext cx="716280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000" b="0" dirty="0" smtClean="0">
                <a:ea typeface="Verdana" panose="020B0604030504040204" pitchFamily="34" charset="0"/>
                <a:cs typeface="Verdana" panose="020B0604030504040204" pitchFamily="34" charset="0"/>
              </a:rPr>
              <a:t>Copyright © 2018,</a:t>
            </a:r>
            <a:r>
              <a:rPr lang="en-US" altLang="en-US" sz="1000" b="0" baseline="0" dirty="0" smtClean="0">
                <a:ea typeface="Verdana" panose="020B0604030504040204" pitchFamily="34" charset="0"/>
                <a:cs typeface="Verdana" panose="020B0604030504040204" pitchFamily="34" charset="0"/>
              </a:rPr>
              <a:t> 2013, 2009 </a:t>
            </a:r>
            <a:r>
              <a:rPr lang="en-US" altLang="en-US" sz="1000" b="0" dirty="0" smtClean="0">
                <a:ea typeface="Verdana" panose="020B0604030504040204" pitchFamily="34" charset="0"/>
                <a:cs typeface="Verdana" panose="020B0604030504040204" pitchFamily="34" charset="0"/>
              </a:rPr>
              <a:t>Pearson Education, Inc.</a:t>
            </a:r>
            <a:r>
              <a:rPr lang="en-US" altLang="en-US" sz="1000" b="0" baseline="0" dirty="0" smtClean="0">
                <a:ea typeface="Verdana" panose="020B0604030504040204" pitchFamily="34" charset="0"/>
                <a:cs typeface="Verdana" panose="020B0604030504040204" pitchFamily="34" charset="0"/>
              </a:rPr>
              <a:t> </a:t>
            </a:r>
            <a:r>
              <a:rPr lang="en-US" altLang="en-US" sz="1000" b="0" dirty="0" smtClean="0">
                <a:ea typeface="Verdana" panose="020B0604030504040204" pitchFamily="34" charset="0"/>
                <a:cs typeface="Verdana" panose="020B0604030504040204" pitchFamily="34" charset="0"/>
              </a:rPr>
              <a:t>All Rights Reserved</a:t>
            </a: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57" r:id="rId1"/>
    <p:sldLayoutId id="2147483650" r:id="rId2"/>
    <p:sldLayoutId id="2147483660" r:id="rId3"/>
    <p:sldLayoutId id="2147483659" r:id="rId4"/>
    <p:sldLayoutId id="2147483658" r:id="rId5"/>
    <p:sldLayoutId id="2147483661" r:id="rId6"/>
  </p:sldLayoutIdLst>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i="1" dirty="0" smtClean="0">
                <a:latin typeface="Arial"/>
                <a:cs typeface="Arial"/>
              </a:rPr>
              <a:t>Effective Leadership and Management in Nursing</a:t>
            </a:r>
            <a:r>
              <a:rPr lang="en-US" i="1" dirty="0" smtClean="0">
                <a:latin typeface="Arial"/>
                <a:cs typeface="Arial"/>
              </a:rPr>
              <a:t/>
            </a:r>
            <a:br>
              <a:rPr lang="en-US" i="1" dirty="0" smtClean="0">
                <a:latin typeface="Arial"/>
                <a:cs typeface="Arial"/>
              </a:rPr>
            </a:br>
            <a:r>
              <a:rPr lang="en-US" sz="2400" b="0" dirty="0" smtClean="0">
                <a:latin typeface="Arial"/>
                <a:cs typeface="Arial"/>
              </a:rPr>
              <a:t>Ninth Edition</a:t>
            </a:r>
            <a:endParaRPr lang="en-US" sz="2400" b="0" dirty="0">
              <a:latin typeface="Arial"/>
              <a:cs typeface="Arial"/>
            </a:endParaRPr>
          </a:p>
        </p:txBody>
      </p:sp>
      <p:sp>
        <p:nvSpPr>
          <p:cNvPr id="4" name="Text Placeholder 3"/>
          <p:cNvSpPr>
            <a:spLocks noGrp="1"/>
          </p:cNvSpPr>
          <p:nvPr>
            <p:ph type="body" sz="quarter" idx="14"/>
          </p:nvPr>
        </p:nvSpPr>
        <p:spPr/>
        <p:txBody>
          <a:bodyPr/>
          <a:lstStyle/>
          <a:p>
            <a:r>
              <a:rPr lang="en-US" sz="2800" dirty="0"/>
              <a:t>Chapter </a:t>
            </a:r>
            <a:r>
              <a:rPr lang="en-US" sz="2800" dirty="0" smtClean="0"/>
              <a:t>7</a:t>
            </a:r>
            <a:endParaRPr lang="en-US" sz="2800" dirty="0"/>
          </a:p>
          <a:p>
            <a:endParaRPr lang="en-US" sz="2800" dirty="0"/>
          </a:p>
        </p:txBody>
      </p:sp>
      <p:sp>
        <p:nvSpPr>
          <p:cNvPr id="5" name="Text Placeholder 4"/>
          <p:cNvSpPr>
            <a:spLocks noGrp="1"/>
          </p:cNvSpPr>
          <p:nvPr>
            <p:ph type="body" sz="quarter" idx="15"/>
          </p:nvPr>
        </p:nvSpPr>
        <p:spPr/>
        <p:txBody>
          <a:bodyPr/>
          <a:lstStyle/>
          <a:p>
            <a:r>
              <a:rPr lang="en-US" sz="2400"/>
              <a:t>Understanding Legal and Ethical Issues</a:t>
            </a:r>
          </a:p>
        </p:txBody>
      </p:sp>
    </p:spTree>
    <p:extLst>
      <p:ext uri="{BB962C8B-B14F-4D97-AF65-F5344CB8AC3E}">
        <p14:creationId xmlns:p14="http://schemas.microsoft.com/office/powerpoint/2010/main" val="57873468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Law and Ethics</a:t>
            </a:r>
          </a:p>
        </p:txBody>
      </p:sp>
      <p:sp>
        <p:nvSpPr>
          <p:cNvPr id="7171" name="Rectangle 3"/>
          <p:cNvSpPr>
            <a:spLocks noGrp="1" noChangeArrowheads="1"/>
          </p:cNvSpPr>
          <p:nvPr>
            <p:ph type="body" idx="1"/>
          </p:nvPr>
        </p:nvSpPr>
        <p:spPr/>
        <p:txBody>
          <a:bodyPr/>
          <a:lstStyle/>
          <a:p>
            <a:r>
              <a:rPr lang="en-US"/>
              <a:t>Laws</a:t>
            </a:r>
          </a:p>
          <a:p>
            <a:pPr lvl="1"/>
            <a:r>
              <a:rPr lang="en-US"/>
              <a:t>Rules of conduct</a:t>
            </a:r>
          </a:p>
          <a:p>
            <a:pPr lvl="1"/>
            <a:r>
              <a:rPr lang="en-US"/>
              <a:t>Established and enforced by authority</a:t>
            </a:r>
          </a:p>
          <a:p>
            <a:pPr lvl="1"/>
            <a:r>
              <a:rPr lang="en-US"/>
              <a:t>Prohibit extremes in behavior </a:t>
            </a:r>
          </a:p>
          <a:p>
            <a:r>
              <a:rPr lang="en-US"/>
              <a:t>Ethics</a:t>
            </a:r>
          </a:p>
          <a:p>
            <a:pPr lvl="1"/>
            <a:r>
              <a:rPr lang="en-US"/>
              <a:t>Science that deals with principles of right and wrong, good and bad</a:t>
            </a:r>
          </a:p>
          <a:p>
            <a:pPr lvl="1"/>
            <a:r>
              <a:rPr lang="en-US"/>
              <a:t>Governs our relationship with others</a:t>
            </a:r>
          </a:p>
          <a:p>
            <a:pPr lvl="1"/>
            <a:r>
              <a:rPr lang="en-US"/>
              <a:t>Based on personal beliefs and values that guide decision making</a:t>
            </a:r>
          </a:p>
          <a:p>
            <a:r>
              <a:rPr lang="en-US"/>
              <a:t>What is ethical may not be legal, and what is legal may not be ethical.</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Law and Ethics</a:t>
            </a:r>
          </a:p>
        </p:txBody>
      </p:sp>
      <p:sp>
        <p:nvSpPr>
          <p:cNvPr id="7171" name="Rectangle 3"/>
          <p:cNvSpPr>
            <a:spLocks noGrp="1" noChangeArrowheads="1"/>
          </p:cNvSpPr>
          <p:nvPr>
            <p:ph type="body" idx="1"/>
          </p:nvPr>
        </p:nvSpPr>
        <p:spPr/>
        <p:txBody>
          <a:bodyPr/>
          <a:lstStyle/>
          <a:p>
            <a:r>
              <a:rPr lang="en-US"/>
              <a:t>Code of Ethics of the American Nurses Association </a:t>
            </a:r>
          </a:p>
          <a:p>
            <a:pPr lvl="1"/>
            <a:r>
              <a:rPr lang="en-US"/>
              <a:t>Makes explicit the profession’s values and standards of conduct</a:t>
            </a:r>
          </a:p>
          <a:p>
            <a:pPr lvl="1"/>
            <a:r>
              <a:rPr lang="en-US"/>
              <a:t>Serves to inform the nurse and the public of the profession’s expectations in ethical matters </a:t>
            </a:r>
          </a:p>
          <a:p>
            <a:pPr lvl="1"/>
            <a:r>
              <a:rPr lang="en-US"/>
              <a:t>Provides a decision-making framework for solving ethical problems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Law and Ethics</a:t>
            </a:r>
          </a:p>
        </p:txBody>
      </p:sp>
      <p:sp>
        <p:nvSpPr>
          <p:cNvPr id="7171" name="Rectangle 3"/>
          <p:cNvSpPr>
            <a:spLocks noGrp="1" noChangeArrowheads="1"/>
          </p:cNvSpPr>
          <p:nvPr>
            <p:ph type="body" idx="1"/>
          </p:nvPr>
        </p:nvSpPr>
        <p:spPr/>
        <p:txBody>
          <a:bodyPr/>
          <a:lstStyle/>
          <a:p>
            <a:r>
              <a:rPr lang="en-US"/>
              <a:t>Code of Ethics for Nurses</a:t>
            </a:r>
          </a:p>
          <a:p>
            <a:pPr marL="800100" lvl="1" indent="-342900">
              <a:buFont typeface="+mj-lt"/>
              <a:buAutoNum type="arabicPeriod"/>
            </a:pPr>
            <a:r>
              <a:rPr lang="en-US"/>
              <a:t>The nurse, in all professional relationships, practices with compassion and respect for the inherent dignity, worth, and uniqueness of every individual, unrestricted by considerations of social or economic status, per­ sonal attributes, or the nature of health problems.</a:t>
            </a:r>
          </a:p>
          <a:p>
            <a:pPr marL="800100" lvl="1" indent="-342900">
              <a:buFont typeface="+mj-lt"/>
              <a:buAutoNum type="arabicPeriod"/>
            </a:pPr>
            <a:r>
              <a:rPr lang="en-US"/>
              <a:t>The nurse’s primary commitment is to the patient, whether an individual, family, group, or community.</a:t>
            </a:r>
          </a:p>
          <a:p>
            <a:pPr marL="800100" lvl="1" indent="-342900">
              <a:buFont typeface="+mj-lt"/>
              <a:buAutoNum type="arabicPeriod"/>
            </a:pPr>
            <a:r>
              <a:rPr lang="en-US"/>
              <a:t>The nurse promotes, advocates for, and strives to protect the health, safety, and rights of the patient.</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Law and Ethics</a:t>
            </a:r>
          </a:p>
        </p:txBody>
      </p:sp>
      <p:sp>
        <p:nvSpPr>
          <p:cNvPr id="7171" name="Rectangle 3"/>
          <p:cNvSpPr>
            <a:spLocks noGrp="1" noChangeArrowheads="1"/>
          </p:cNvSpPr>
          <p:nvPr>
            <p:ph type="body" idx="1"/>
          </p:nvPr>
        </p:nvSpPr>
        <p:spPr/>
        <p:txBody>
          <a:bodyPr/>
          <a:lstStyle/>
          <a:p>
            <a:r>
              <a:rPr lang="en-US"/>
              <a:t>Code of Ethics for Nurses</a:t>
            </a:r>
          </a:p>
          <a:p>
            <a:pPr marL="800100" lvl="1" indent="-342900">
              <a:buFont typeface="+mj-lt"/>
              <a:buAutoNum type="arabicPeriod" startAt="4"/>
            </a:pPr>
            <a:r>
              <a:rPr lang="en-US"/>
              <a:t>The nurse is responsible and accountable for individual nursing practice and determines the appropriate delegation of tasks consistent with the nurse’s obligation to provide optimum patient care.</a:t>
            </a:r>
          </a:p>
          <a:p>
            <a:pPr marL="800100" lvl="1" indent="-342900">
              <a:buFont typeface="+mj-lt"/>
              <a:buAutoNum type="arabicPeriod" startAt="4"/>
            </a:pPr>
            <a:r>
              <a:rPr lang="en-US"/>
              <a:t>The nurse owes the same duties to self as to others, including the responsibility to preserve integrity and safety, to maintain competence, and to continue personal and professional growth.</a:t>
            </a:r>
          </a:p>
          <a:p>
            <a:pPr marL="800100" lvl="1" indent="-342900">
              <a:buFont typeface="+mj-lt"/>
              <a:buAutoNum type="arabicPeriod" startAt="4"/>
            </a:pPr>
            <a:r>
              <a:rPr lang="en-US"/>
              <a:t>The nurse participates in establishing, maintaining, and improving healthcare environments and conditions of employment conducive to the provision of quality healthcare and consistent with the values of the profession through individual and collective action.</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Law and Ethics</a:t>
            </a:r>
          </a:p>
        </p:txBody>
      </p:sp>
      <p:sp>
        <p:nvSpPr>
          <p:cNvPr id="7171" name="Rectangle 3"/>
          <p:cNvSpPr>
            <a:spLocks noGrp="1" noChangeArrowheads="1"/>
          </p:cNvSpPr>
          <p:nvPr>
            <p:ph type="body" idx="1"/>
          </p:nvPr>
        </p:nvSpPr>
        <p:spPr/>
        <p:txBody>
          <a:bodyPr/>
          <a:lstStyle/>
          <a:p>
            <a:r>
              <a:rPr lang="en-US"/>
              <a:t>Code of Ethics for Nurses</a:t>
            </a:r>
          </a:p>
          <a:p>
            <a:pPr marL="800100" lvl="1" indent="-342900">
              <a:buFont typeface="+mj-lt"/>
              <a:buAutoNum type="arabicPeriod" startAt="7"/>
            </a:pPr>
            <a:r>
              <a:rPr lang="en-US"/>
              <a:t>The nurse participates in the advancement of the profession through contributions to practice, education, administration, and knowledge development.</a:t>
            </a:r>
          </a:p>
          <a:p>
            <a:pPr marL="800100" lvl="1" indent="-342900">
              <a:buFont typeface="+mj-lt"/>
              <a:buAutoNum type="arabicPeriod" startAt="7"/>
            </a:pPr>
            <a:r>
              <a:rPr lang="en-US"/>
              <a:t>The nurse collaborates with other health professionals and the public in promoting community, national, and international efforts to meet health needs.</a:t>
            </a:r>
          </a:p>
          <a:p>
            <a:pPr marL="800100" lvl="1" indent="-342900">
              <a:buFont typeface="+mj-lt"/>
              <a:buAutoNum type="arabicPeriod" startAt="7"/>
            </a:pPr>
            <a:r>
              <a:rPr lang="en-US"/>
              <a:t>The profession of nursing, as represented by associations and their members, is responsible for articulating nursing values, for maintaining the integrity of the profession and its practice, and for shaping social policy.</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Learning Outcome Two</a:t>
            </a:r>
          </a:p>
        </p:txBody>
      </p:sp>
      <p:sp>
        <p:nvSpPr>
          <p:cNvPr id="8195" name="Rectangle 3"/>
          <p:cNvSpPr>
            <a:spLocks noGrp="1" noChangeArrowheads="1"/>
          </p:cNvSpPr>
          <p:nvPr>
            <p:ph idx="1"/>
          </p:nvPr>
        </p:nvSpPr>
        <p:spPr/>
        <p:txBody>
          <a:bodyPr/>
          <a:lstStyle/>
          <a:p>
            <a:r>
              <a:rPr lang="en-US" dirty="0"/>
              <a:t>Analyze the ethical principles of autonomy, beneficence, </a:t>
            </a:r>
            <a:r>
              <a:rPr lang="en-US" dirty="0" err="1"/>
              <a:t>nonmaleficence</a:t>
            </a:r>
            <a:r>
              <a:rPr lang="en-US" dirty="0"/>
              <a:t>, and distributive justice</a:t>
            </a:r>
            <a:r>
              <a:rPr lang="en-US" dirty="0" smtClean="0"/>
              <a:t>.</a:t>
            </a:r>
            <a:endParaRPr lang="en-US" dirty="0"/>
          </a:p>
        </p:txBody>
      </p:sp>
    </p:spTree>
    <p:extLst>
      <p:ext uri="{BB962C8B-B14F-4D97-AF65-F5344CB8AC3E}">
        <p14:creationId xmlns:p14="http://schemas.microsoft.com/office/powerpoint/2010/main" val="384910367"/>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Ethical Decision Making</a:t>
            </a:r>
          </a:p>
        </p:txBody>
      </p:sp>
      <p:sp>
        <p:nvSpPr>
          <p:cNvPr id="7171" name="Rectangle 3"/>
          <p:cNvSpPr>
            <a:spLocks noGrp="1" noChangeArrowheads="1"/>
          </p:cNvSpPr>
          <p:nvPr>
            <p:ph type="body" idx="1"/>
          </p:nvPr>
        </p:nvSpPr>
        <p:spPr/>
        <p:txBody>
          <a:bodyPr/>
          <a:lstStyle/>
          <a:p>
            <a:r>
              <a:rPr lang="en-US"/>
              <a:t>Autonomy</a:t>
            </a:r>
          </a:p>
          <a:p>
            <a:pPr lvl="1"/>
            <a:r>
              <a:rPr lang="en-US"/>
              <a:t>Right of individuals to take action for themselves </a:t>
            </a:r>
          </a:p>
          <a:p>
            <a:pPr lvl="1"/>
            <a:r>
              <a:rPr lang="en-US"/>
              <a:t>To respect autonomy is to respect others. </a:t>
            </a:r>
          </a:p>
          <a:p>
            <a:pPr lvl="1"/>
            <a:r>
              <a:rPr lang="en-US"/>
              <a:t>People engaged in autonomous and self-determining actions must:</a:t>
            </a:r>
          </a:p>
          <a:p>
            <a:pPr lvl="2"/>
            <a:r>
              <a:rPr lang="en-US"/>
              <a:t>Have the capability of self-governance.</a:t>
            </a:r>
          </a:p>
          <a:p>
            <a:pPr lvl="2"/>
            <a:r>
              <a:rPr lang="en-US"/>
              <a:t>Operate from a stable and internalized set of principles.</a:t>
            </a:r>
          </a:p>
          <a:p>
            <a:pPr lvl="2"/>
            <a:r>
              <a:rPr lang="en-US"/>
              <a:t>View themselves as capable of implementing autonomous decisions. </a:t>
            </a:r>
          </a:p>
          <a:p>
            <a:pPr lvl="1"/>
            <a:endParaRPr lang="en-US"/>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Ethical Decision Making</a:t>
            </a:r>
          </a:p>
        </p:txBody>
      </p:sp>
      <p:sp>
        <p:nvSpPr>
          <p:cNvPr id="7171" name="Rectangle 3"/>
          <p:cNvSpPr>
            <a:spLocks noGrp="1" noChangeArrowheads="1"/>
          </p:cNvSpPr>
          <p:nvPr>
            <p:ph type="body" idx="1"/>
          </p:nvPr>
        </p:nvSpPr>
        <p:spPr/>
        <p:txBody>
          <a:bodyPr/>
          <a:lstStyle/>
          <a:p>
            <a:r>
              <a:rPr lang="en-US"/>
              <a:t>Beneficence and Nonmaleficence</a:t>
            </a:r>
          </a:p>
          <a:p>
            <a:pPr lvl="1"/>
            <a:r>
              <a:rPr lang="en-US"/>
              <a:t>Beneficence</a:t>
            </a:r>
          </a:p>
          <a:p>
            <a:pPr lvl="2"/>
            <a:r>
              <a:rPr lang="en-US"/>
              <a:t>Duty to help others by doing what is best for them</a:t>
            </a:r>
          </a:p>
          <a:p>
            <a:pPr lvl="1"/>
            <a:r>
              <a:rPr lang="en-US"/>
              <a:t>Nonmaleficence</a:t>
            </a:r>
          </a:p>
          <a:p>
            <a:pPr lvl="2"/>
            <a:r>
              <a:rPr lang="en-US"/>
              <a:t>To "do no harm"</a:t>
            </a:r>
          </a:p>
          <a:p>
            <a:pPr lvl="1"/>
            <a:r>
              <a:rPr lang="en-US"/>
              <a:t>In many instances, the demands of beneficence and the functions required in a healthcare setting come into conflict.</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Ethical Decision Making</a:t>
            </a:r>
          </a:p>
        </p:txBody>
      </p:sp>
      <p:sp>
        <p:nvSpPr>
          <p:cNvPr id="7171" name="Rectangle 3"/>
          <p:cNvSpPr>
            <a:spLocks noGrp="1" noChangeArrowheads="1"/>
          </p:cNvSpPr>
          <p:nvPr>
            <p:ph type="body" idx="1"/>
          </p:nvPr>
        </p:nvSpPr>
        <p:spPr/>
        <p:txBody>
          <a:bodyPr/>
          <a:lstStyle/>
          <a:p>
            <a:r>
              <a:rPr lang="en-US"/>
              <a:t>Distributive Justice</a:t>
            </a:r>
          </a:p>
          <a:p>
            <a:pPr lvl="1"/>
            <a:r>
              <a:rPr lang="en-US"/>
              <a:t>Giving a person that which he or she deserves </a:t>
            </a:r>
          </a:p>
          <a:p>
            <a:pPr lvl="1"/>
            <a:r>
              <a:rPr lang="en-US"/>
              <a:t>Benefits and burdens ought to be distributed equally and fairly </a:t>
            </a:r>
          </a:p>
          <a:p>
            <a:pPr lvl="1"/>
            <a:r>
              <a:rPr lang="en-US"/>
              <a:t>Allocation</a:t>
            </a:r>
          </a:p>
          <a:p>
            <a:pPr lvl="2"/>
            <a:r>
              <a:rPr lang="en-US"/>
              <a:t>Macroallocation</a:t>
            </a:r>
          </a:p>
          <a:p>
            <a:pPr lvl="2"/>
            <a:r>
              <a:rPr lang="en-US"/>
              <a:t>Decision society makes regarding how many resources will be devoted to a particular effort</a:t>
            </a:r>
          </a:p>
          <a:p>
            <a:pPr lvl="1"/>
            <a:r>
              <a:rPr lang="en-US"/>
              <a:t>Rationing</a:t>
            </a:r>
          </a:p>
          <a:p>
            <a:pPr lvl="2"/>
            <a:r>
              <a:rPr lang="en-US"/>
              <a:t>Microallocation</a:t>
            </a:r>
          </a:p>
          <a:p>
            <a:pPr lvl="2"/>
            <a:r>
              <a:rPr lang="en-US"/>
              <a:t>Decision regarding who gets the service or supply and who does not</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Learning Outcome Three</a:t>
            </a:r>
          </a:p>
        </p:txBody>
      </p:sp>
      <p:sp>
        <p:nvSpPr>
          <p:cNvPr id="8195" name="Rectangle 3"/>
          <p:cNvSpPr>
            <a:spLocks noGrp="1" noChangeArrowheads="1"/>
          </p:cNvSpPr>
          <p:nvPr>
            <p:ph idx="1"/>
          </p:nvPr>
        </p:nvSpPr>
        <p:spPr/>
        <p:txBody>
          <a:bodyPr/>
          <a:lstStyle/>
          <a:p>
            <a:r>
              <a:rPr lang="en-US" dirty="0"/>
              <a:t>Examine the sources of law, types of law, and liability in the legal system</a:t>
            </a:r>
            <a:r>
              <a:rPr lang="en-US" dirty="0" smtClean="0"/>
              <a:t>.</a:t>
            </a:r>
            <a:endParaRPr lang="en-US" dirty="0"/>
          </a:p>
        </p:txBody>
      </p:sp>
    </p:spTree>
    <p:extLst>
      <p:ext uri="{BB962C8B-B14F-4D97-AF65-F5344CB8AC3E}">
        <p14:creationId xmlns:p14="http://schemas.microsoft.com/office/powerpoint/2010/main" val="1715672493"/>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Learning Outcomes</a:t>
            </a:r>
          </a:p>
        </p:txBody>
      </p:sp>
      <p:sp>
        <p:nvSpPr>
          <p:cNvPr id="5123" name="Content Placeholder 2"/>
          <p:cNvSpPr>
            <a:spLocks noGrp="1"/>
          </p:cNvSpPr>
          <p:nvPr>
            <p:ph idx="1"/>
          </p:nvPr>
        </p:nvSpPr>
        <p:spPr/>
        <p:txBody>
          <a:bodyPr/>
          <a:lstStyle/>
          <a:p>
            <a:pPr marL="457200" indent="-457200">
              <a:buFont typeface="+mj-lt"/>
              <a:buAutoNum type="arabicPeriod"/>
            </a:pPr>
            <a:r>
              <a:rPr lang="en-US" dirty="0" smtClean="0"/>
              <a:t>Differentiate between law and ethics.</a:t>
            </a:r>
          </a:p>
          <a:p>
            <a:pPr marL="457200" indent="-457200">
              <a:buFont typeface="+mj-lt"/>
              <a:buAutoNum type="arabicPeriod"/>
            </a:pPr>
            <a:r>
              <a:rPr lang="en-US" dirty="0" smtClean="0"/>
              <a:t>Analyze the ethical principles of autonomy, beneficence, </a:t>
            </a:r>
            <a:r>
              <a:rPr lang="en-US" dirty="0" err="1" smtClean="0"/>
              <a:t>nonmaleficence</a:t>
            </a:r>
            <a:r>
              <a:rPr lang="en-US" dirty="0" smtClean="0"/>
              <a:t>, and distributive justice.</a:t>
            </a:r>
          </a:p>
          <a:p>
            <a:pPr marL="457200" indent="-457200">
              <a:buFont typeface="+mj-lt"/>
              <a:buAutoNum type="arabicPeriod"/>
            </a:pPr>
            <a:r>
              <a:rPr lang="en-US" dirty="0" smtClean="0"/>
              <a:t>Examine the sources of law, types of law, and liability in the legal system.</a:t>
            </a:r>
          </a:p>
          <a:p>
            <a:pPr marL="457200" indent="-457200">
              <a:buFont typeface="+mj-lt"/>
              <a:buAutoNum type="arabicPeriod"/>
            </a:pPr>
            <a:r>
              <a:rPr lang="en-US" dirty="0" smtClean="0"/>
              <a:t>Explore legal issues in nursing involving licensure, patient care, management, and employment matters.</a:t>
            </a:r>
            <a:endParaRPr lang="en-US" dirty="0" smtClean="0">
              <a:cs typeface="Verdana" panose="020B0604030504040204" pitchFamily="34" charset="0"/>
            </a:endParaRPr>
          </a:p>
        </p:txBody>
      </p:sp>
    </p:spTree>
    <p:extLst>
      <p:ext uri="{BB962C8B-B14F-4D97-AF65-F5344CB8AC3E}">
        <p14:creationId xmlns:p14="http://schemas.microsoft.com/office/powerpoint/2010/main" val="300805118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The Legal System</a:t>
            </a:r>
          </a:p>
        </p:txBody>
      </p:sp>
      <p:sp>
        <p:nvSpPr>
          <p:cNvPr id="7171" name="Rectangle 3"/>
          <p:cNvSpPr>
            <a:spLocks noGrp="1" noChangeArrowheads="1"/>
          </p:cNvSpPr>
          <p:nvPr>
            <p:ph type="body" idx="1"/>
          </p:nvPr>
        </p:nvSpPr>
        <p:spPr/>
        <p:txBody>
          <a:bodyPr/>
          <a:lstStyle/>
          <a:p>
            <a:r>
              <a:rPr lang="en-US"/>
              <a:t>Sources of Law</a:t>
            </a:r>
          </a:p>
          <a:p>
            <a:pPr lvl="1"/>
            <a:r>
              <a:rPr lang="en-US"/>
              <a:t>Three branches of government</a:t>
            </a:r>
          </a:p>
          <a:p>
            <a:pPr lvl="2"/>
            <a:r>
              <a:rPr lang="en-US"/>
              <a:t>Legislative</a:t>
            </a:r>
          </a:p>
          <a:p>
            <a:pPr lvl="2"/>
            <a:r>
              <a:rPr lang="en-US"/>
              <a:t>Judicial</a:t>
            </a:r>
          </a:p>
          <a:p>
            <a:pPr lvl="2"/>
            <a:r>
              <a:rPr lang="en-US"/>
              <a:t>Executive </a:t>
            </a:r>
          </a:p>
          <a:p>
            <a:pPr lvl="1"/>
            <a:r>
              <a:rPr lang="en-US"/>
              <a:t>The Constitution is the supreme law of the land.</a:t>
            </a:r>
          </a:p>
          <a:p>
            <a:pPr lvl="1"/>
            <a:r>
              <a:rPr lang="en-US"/>
              <a:t>Influences of the three branches of government are reflected in statutory law, common law, and administrative law.</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The Legal System</a:t>
            </a:r>
          </a:p>
        </p:txBody>
      </p:sp>
      <p:sp>
        <p:nvSpPr>
          <p:cNvPr id="7171" name="Rectangle 3"/>
          <p:cNvSpPr>
            <a:spLocks noGrp="1" noChangeArrowheads="1"/>
          </p:cNvSpPr>
          <p:nvPr>
            <p:ph type="body" idx="1"/>
          </p:nvPr>
        </p:nvSpPr>
        <p:spPr/>
        <p:txBody>
          <a:bodyPr/>
          <a:lstStyle/>
          <a:p>
            <a:r>
              <a:rPr lang="en-US"/>
              <a:t>Sources of Law</a:t>
            </a:r>
          </a:p>
          <a:p>
            <a:pPr lvl="1"/>
            <a:r>
              <a:rPr lang="en-US"/>
              <a:t>Statutory law </a:t>
            </a:r>
          </a:p>
          <a:p>
            <a:pPr lvl="2"/>
            <a:r>
              <a:rPr lang="en-US"/>
              <a:t>Enacted by the legislative branch of government</a:t>
            </a:r>
          </a:p>
          <a:p>
            <a:pPr lvl="2"/>
            <a:r>
              <a:rPr lang="en-US"/>
              <a:t>Designed to declare, command, or prohibit something</a:t>
            </a:r>
          </a:p>
          <a:p>
            <a:pPr lvl="1"/>
            <a:r>
              <a:rPr lang="en-US"/>
              <a:t>Common law</a:t>
            </a:r>
          </a:p>
          <a:p>
            <a:pPr lvl="2"/>
            <a:r>
              <a:rPr lang="en-US"/>
              <a:t>Judge-made law</a:t>
            </a:r>
          </a:p>
          <a:p>
            <a:pPr lvl="2"/>
            <a:r>
              <a:rPr lang="en-US"/>
              <a:t>Establishes a custom or tradition by which other similar cases are judged</a:t>
            </a:r>
          </a:p>
          <a:p>
            <a:pPr lvl="3"/>
            <a:r>
              <a:rPr lang="en-US"/>
              <a:t>Referred to as legal precedent</a:t>
            </a:r>
          </a:p>
          <a:p>
            <a:pPr lvl="2"/>
            <a:r>
              <a:rPr lang="en-US"/>
              <a:t>Not absolute`</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The Legal System</a:t>
            </a:r>
          </a:p>
        </p:txBody>
      </p:sp>
      <p:sp>
        <p:nvSpPr>
          <p:cNvPr id="7171" name="Rectangle 3"/>
          <p:cNvSpPr>
            <a:spLocks noGrp="1" noChangeArrowheads="1"/>
          </p:cNvSpPr>
          <p:nvPr>
            <p:ph type="body" idx="1"/>
          </p:nvPr>
        </p:nvSpPr>
        <p:spPr/>
        <p:txBody>
          <a:bodyPr/>
          <a:lstStyle/>
          <a:p>
            <a:r>
              <a:rPr lang="en-US"/>
              <a:t>Sources of Law</a:t>
            </a:r>
          </a:p>
          <a:p>
            <a:pPr lvl="1"/>
            <a:r>
              <a:rPr lang="en-US"/>
              <a:t>Administrative law</a:t>
            </a:r>
          </a:p>
          <a:p>
            <a:pPr lvl="2"/>
            <a:r>
              <a:rPr lang="en-US"/>
              <a:t>Made by administrative agencies</a:t>
            </a:r>
          </a:p>
          <a:p>
            <a:pPr lvl="2"/>
            <a:r>
              <a:rPr lang="en-US"/>
              <a:t>Administrative agencies are granted authority to enact rules and regulations</a:t>
            </a:r>
          </a:p>
          <a:p>
            <a:pPr lvl="2"/>
            <a:r>
              <a:rPr lang="en-US"/>
              <a:t>Allows legislature to delegate to an administrative agency of experts in the field the authority to create rules and regulations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The Legal System</a:t>
            </a:r>
          </a:p>
        </p:txBody>
      </p:sp>
      <p:sp>
        <p:nvSpPr>
          <p:cNvPr id="7171" name="Rectangle 3"/>
          <p:cNvSpPr>
            <a:spLocks noGrp="1" noChangeArrowheads="1"/>
          </p:cNvSpPr>
          <p:nvPr>
            <p:ph type="body" idx="1"/>
          </p:nvPr>
        </p:nvSpPr>
        <p:spPr/>
        <p:txBody>
          <a:bodyPr/>
          <a:lstStyle/>
          <a:p>
            <a:r>
              <a:rPr lang="en-US"/>
              <a:t>Types of Law	</a:t>
            </a:r>
          </a:p>
          <a:p>
            <a:pPr lvl="1"/>
            <a:r>
              <a:rPr lang="en-US"/>
              <a:t>Public law</a:t>
            </a:r>
          </a:p>
          <a:p>
            <a:pPr lvl="2"/>
            <a:r>
              <a:rPr lang="en-US"/>
              <a:t>Constitutional law</a:t>
            </a:r>
          </a:p>
          <a:p>
            <a:pPr lvl="2"/>
            <a:r>
              <a:rPr lang="en-US"/>
              <a:t>Administrative law</a:t>
            </a:r>
          </a:p>
          <a:p>
            <a:pPr lvl="2"/>
            <a:r>
              <a:rPr lang="en-US"/>
              <a:t>Criminal law</a:t>
            </a:r>
          </a:p>
          <a:p>
            <a:pPr lvl="1"/>
            <a:r>
              <a:rPr lang="en-US"/>
              <a:t>Private law</a:t>
            </a:r>
          </a:p>
          <a:p>
            <a:pPr lvl="2"/>
            <a:r>
              <a:rPr lang="en-US"/>
              <a:t>Tort law</a:t>
            </a:r>
          </a:p>
          <a:p>
            <a:pPr lvl="2"/>
            <a:r>
              <a:rPr lang="en-US"/>
              <a:t>Contract law</a:t>
            </a:r>
          </a:p>
          <a:p>
            <a:pPr lvl="2"/>
            <a:r>
              <a:rPr lang="en-US"/>
              <a:t>Protecting and reporting law</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The Legal System</a:t>
            </a:r>
          </a:p>
        </p:txBody>
      </p:sp>
      <p:sp>
        <p:nvSpPr>
          <p:cNvPr id="7171" name="Rectangle 3"/>
          <p:cNvSpPr>
            <a:spLocks noGrp="1" noChangeArrowheads="1"/>
          </p:cNvSpPr>
          <p:nvPr>
            <p:ph type="body" idx="1"/>
          </p:nvPr>
        </p:nvSpPr>
        <p:spPr/>
        <p:txBody>
          <a:bodyPr/>
          <a:lstStyle/>
          <a:p>
            <a:r>
              <a:rPr lang="en-US"/>
              <a:t>Types of Law</a:t>
            </a:r>
          </a:p>
          <a:p>
            <a:pPr lvl="1"/>
            <a:r>
              <a:rPr lang="en-US"/>
              <a:t>Tort law</a:t>
            </a:r>
          </a:p>
          <a:p>
            <a:pPr lvl="2"/>
            <a:r>
              <a:rPr lang="en-US"/>
              <a:t>Unintentional</a:t>
            </a:r>
          </a:p>
          <a:p>
            <a:pPr lvl="3"/>
            <a:r>
              <a:rPr lang="en-US"/>
              <a:t>Negligence</a:t>
            </a:r>
          </a:p>
          <a:p>
            <a:pPr lvl="3"/>
            <a:r>
              <a:rPr lang="en-US"/>
              <a:t>Malpractice</a:t>
            </a:r>
          </a:p>
          <a:p>
            <a:pPr lvl="2"/>
            <a:r>
              <a:rPr lang="en-US"/>
              <a:t>Intentional</a:t>
            </a:r>
          </a:p>
          <a:p>
            <a:pPr lvl="3"/>
            <a:r>
              <a:rPr lang="en-US"/>
              <a:t>Intent to harm is present</a:t>
            </a:r>
          </a:p>
          <a:p>
            <a:pPr lvl="3"/>
            <a:endParaRPr lang="en-US"/>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The Legal System</a:t>
            </a:r>
          </a:p>
        </p:txBody>
      </p:sp>
      <p:sp>
        <p:nvSpPr>
          <p:cNvPr id="7171" name="Rectangle 3"/>
          <p:cNvSpPr>
            <a:spLocks noGrp="1" noChangeArrowheads="1"/>
          </p:cNvSpPr>
          <p:nvPr>
            <p:ph type="body" idx="1"/>
          </p:nvPr>
        </p:nvSpPr>
        <p:spPr/>
        <p:txBody>
          <a:bodyPr/>
          <a:lstStyle/>
          <a:p>
            <a:r>
              <a:rPr lang="en-US"/>
              <a:t>Types of Law</a:t>
            </a:r>
          </a:p>
          <a:p>
            <a:pPr lvl="1"/>
            <a:r>
              <a:rPr lang="en-US"/>
              <a:t>Negligence</a:t>
            </a:r>
          </a:p>
          <a:p>
            <a:pPr lvl="2"/>
            <a:r>
              <a:rPr lang="en-US"/>
              <a:t>Defined as the failure of an individual not to perform an act (omission) or to perform an act (commission) that a reasonable, prudent person would or would not perform in a similar set of circumstances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The Legal System</a:t>
            </a:r>
          </a:p>
        </p:txBody>
      </p:sp>
      <p:sp>
        <p:nvSpPr>
          <p:cNvPr id="7171" name="Rectangle 3"/>
          <p:cNvSpPr>
            <a:spLocks noGrp="1" noChangeArrowheads="1"/>
          </p:cNvSpPr>
          <p:nvPr>
            <p:ph type="body" idx="1"/>
          </p:nvPr>
        </p:nvSpPr>
        <p:spPr/>
        <p:txBody>
          <a:bodyPr/>
          <a:lstStyle/>
          <a:p>
            <a:r>
              <a:rPr lang="en-US"/>
              <a:t>Types of Law</a:t>
            </a:r>
          </a:p>
          <a:p>
            <a:pPr lvl="1"/>
            <a:r>
              <a:rPr lang="en-US"/>
              <a:t>Malpractice</a:t>
            </a:r>
          </a:p>
          <a:p>
            <a:pPr lvl="2"/>
            <a:r>
              <a:rPr lang="en-US"/>
              <a:t>Professional negligence</a:t>
            </a:r>
          </a:p>
          <a:p>
            <a:pPr lvl="2"/>
            <a:r>
              <a:rPr lang="en-US"/>
              <a:t>Evolves from negligence law and the premise that all individuals are responsible for the consequences of their actions or inactions</a:t>
            </a:r>
          </a:p>
          <a:p>
            <a:pPr lvl="2"/>
            <a:r>
              <a:rPr lang="en-US"/>
              <a:t>For malpractice to exist, four elements must be present: </a:t>
            </a:r>
          </a:p>
          <a:p>
            <a:pPr lvl="3"/>
            <a:r>
              <a:rPr lang="en-US"/>
              <a:t>Duty </a:t>
            </a:r>
          </a:p>
          <a:p>
            <a:pPr lvl="3"/>
            <a:r>
              <a:rPr lang="en-US"/>
              <a:t>Breach of duty </a:t>
            </a:r>
          </a:p>
          <a:p>
            <a:pPr lvl="3"/>
            <a:r>
              <a:rPr lang="en-US"/>
              <a:t>Causation </a:t>
            </a:r>
          </a:p>
          <a:p>
            <a:pPr lvl="3"/>
            <a:r>
              <a:rPr lang="en-US"/>
              <a:t>Injury</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The Legal System</a:t>
            </a:r>
          </a:p>
        </p:txBody>
      </p:sp>
      <p:sp>
        <p:nvSpPr>
          <p:cNvPr id="7171" name="Rectangle 3"/>
          <p:cNvSpPr>
            <a:spLocks noGrp="1" noChangeArrowheads="1"/>
          </p:cNvSpPr>
          <p:nvPr>
            <p:ph type="body" idx="1"/>
          </p:nvPr>
        </p:nvSpPr>
        <p:spPr/>
        <p:txBody>
          <a:bodyPr/>
          <a:lstStyle/>
          <a:p>
            <a:r>
              <a:rPr lang="en-US"/>
              <a:t>Liability</a:t>
            </a:r>
          </a:p>
          <a:p>
            <a:pPr lvl="1"/>
            <a:r>
              <a:rPr lang="en-US"/>
              <a:t>Personal liability</a:t>
            </a:r>
          </a:p>
          <a:p>
            <a:pPr lvl="2"/>
            <a:r>
              <a:rPr lang="en-US"/>
              <a:t>As individuals, nurses are responsible and accountable for their own actions or inactions.</a:t>
            </a:r>
          </a:p>
          <a:p>
            <a:pPr lvl="1"/>
            <a:r>
              <a:rPr lang="en-US"/>
              <a:t>Vicarious liability</a:t>
            </a:r>
          </a:p>
          <a:p>
            <a:pPr lvl="2"/>
            <a:r>
              <a:rPr lang="en-US"/>
              <a:t>Law ascribes negligence to certain parties who may not be negligent themselves but whose negligence is assumed because of association with the negligent person.</a:t>
            </a:r>
          </a:p>
          <a:p>
            <a:pPr lvl="2"/>
            <a:r>
              <a:rPr lang="en-US"/>
              <a:t>Based on the legal principle of respondeat superior</a:t>
            </a:r>
          </a:p>
          <a:p>
            <a:pPr lvl="3"/>
            <a:r>
              <a:rPr lang="en-US"/>
              <a:t>Means "let the master speak"</a:t>
            </a:r>
          </a:p>
          <a:p>
            <a:pPr lvl="1"/>
            <a:endParaRPr lang="en-US"/>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The Legal System</a:t>
            </a:r>
          </a:p>
        </p:txBody>
      </p:sp>
      <p:sp>
        <p:nvSpPr>
          <p:cNvPr id="7171" name="Rectangle 3"/>
          <p:cNvSpPr>
            <a:spLocks noGrp="1" noChangeArrowheads="1"/>
          </p:cNvSpPr>
          <p:nvPr>
            <p:ph type="body" idx="1"/>
          </p:nvPr>
        </p:nvSpPr>
        <p:spPr/>
        <p:txBody>
          <a:bodyPr/>
          <a:lstStyle/>
          <a:p>
            <a:r>
              <a:rPr lang="en-US"/>
              <a:t>Liability</a:t>
            </a:r>
          </a:p>
          <a:p>
            <a:pPr lvl="1"/>
            <a:r>
              <a:rPr lang="en-US"/>
              <a:t>Corporate liability</a:t>
            </a:r>
          </a:p>
          <a:p>
            <a:pPr lvl="2"/>
            <a:r>
              <a:rPr lang="en-US"/>
              <a:t>Organization is responsible for its own wrongful conduct. </a:t>
            </a:r>
          </a:p>
          <a:p>
            <a:pPr lvl="2"/>
            <a:r>
              <a:rPr lang="en-US"/>
              <a:t>Includes the following: </a:t>
            </a:r>
          </a:p>
          <a:p>
            <a:pPr lvl="3"/>
            <a:r>
              <a:rPr lang="en-US"/>
              <a:t>Duty to hire, supervise, and maintain qualified, competent, and adequate staff</a:t>
            </a:r>
          </a:p>
          <a:p>
            <a:pPr lvl="3"/>
            <a:r>
              <a:rPr lang="en-US"/>
              <a:t>Duty to provide, inspect, repair, and maintain reasonably adequate equipment </a:t>
            </a:r>
          </a:p>
          <a:p>
            <a:pPr lvl="3"/>
            <a:r>
              <a:rPr lang="en-US"/>
              <a:t>Duty to maintain safety in the physical environment</a:t>
            </a:r>
          </a:p>
          <a:p>
            <a:pPr lvl="2"/>
            <a:endParaRPr lang="en-US"/>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Learning Outcome Four</a:t>
            </a:r>
          </a:p>
        </p:txBody>
      </p:sp>
      <p:sp>
        <p:nvSpPr>
          <p:cNvPr id="8195" name="Rectangle 3"/>
          <p:cNvSpPr>
            <a:spLocks noGrp="1" noChangeArrowheads="1"/>
          </p:cNvSpPr>
          <p:nvPr>
            <p:ph idx="1"/>
          </p:nvPr>
        </p:nvSpPr>
        <p:spPr/>
        <p:txBody>
          <a:bodyPr/>
          <a:lstStyle/>
          <a:p>
            <a:r>
              <a:rPr lang="en-US" dirty="0"/>
              <a:t>Explore legal issues in nursing involving licensure, patient care, management, and employment matters.</a:t>
            </a:r>
            <a:endParaRPr lang="en-US" dirty="0">
              <a:cs typeface="Verdana" panose="020B0604030504040204" pitchFamily="34" charset="0"/>
            </a:endParaRPr>
          </a:p>
        </p:txBody>
      </p:sp>
    </p:spTree>
    <p:extLst>
      <p:ext uri="{BB962C8B-B14F-4D97-AF65-F5344CB8AC3E}">
        <p14:creationId xmlns:p14="http://schemas.microsoft.com/office/powerpoint/2010/main" val="1500557273"/>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Key Terms</a:t>
            </a:r>
          </a:p>
        </p:txBody>
      </p:sp>
      <p:sp>
        <p:nvSpPr>
          <p:cNvPr id="7" name="Content Placeholder 6"/>
          <p:cNvSpPr>
            <a:spLocks noGrp="1"/>
          </p:cNvSpPr>
          <p:nvPr>
            <p:ph idx="1"/>
          </p:nvPr>
        </p:nvSpPr>
        <p:spPr/>
        <p:txBody>
          <a:bodyPr/>
          <a:lstStyle/>
          <a:p>
            <a:r>
              <a:rPr lang="en-US"/>
              <a:t>administrative law</a:t>
            </a:r>
          </a:p>
          <a:p>
            <a:r>
              <a:rPr lang="en-US"/>
              <a:t>advance directive</a:t>
            </a:r>
          </a:p>
          <a:p>
            <a:r>
              <a:rPr lang="en-US"/>
              <a:t>allocation</a:t>
            </a:r>
          </a:p>
          <a:p>
            <a:r>
              <a:rPr lang="en-US"/>
              <a:t>autonomy</a:t>
            </a:r>
          </a:p>
          <a:p>
            <a:r>
              <a:rPr lang="en-US"/>
              <a:t>beneficence</a:t>
            </a:r>
          </a:p>
        </p:txBody>
      </p:sp>
      <p:sp>
        <p:nvSpPr>
          <p:cNvPr id="16" name="TextBox 15"/>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Legal Issues in Nursing</a:t>
            </a:r>
          </a:p>
        </p:txBody>
      </p:sp>
      <p:sp>
        <p:nvSpPr>
          <p:cNvPr id="7171" name="Rectangle 3"/>
          <p:cNvSpPr>
            <a:spLocks noGrp="1" noChangeArrowheads="1"/>
          </p:cNvSpPr>
          <p:nvPr>
            <p:ph type="body" idx="1"/>
          </p:nvPr>
        </p:nvSpPr>
        <p:spPr/>
        <p:txBody>
          <a:bodyPr/>
          <a:lstStyle/>
          <a:p>
            <a:r>
              <a:rPr lang="en-US"/>
              <a:t>Nursing Licensure</a:t>
            </a:r>
          </a:p>
          <a:p>
            <a:pPr lvl="1"/>
            <a:r>
              <a:rPr lang="en-US"/>
              <a:t>Licensure</a:t>
            </a:r>
          </a:p>
          <a:p>
            <a:pPr lvl="2"/>
            <a:r>
              <a:rPr lang="en-US"/>
              <a:t>Credential provided for by state statutes that authorizes qualified individuals to perform designated skills and services</a:t>
            </a:r>
          </a:p>
          <a:p>
            <a:pPr lvl="2"/>
            <a:r>
              <a:rPr lang="en-US"/>
              <a:t>Protects the use of the titles</a:t>
            </a:r>
          </a:p>
          <a:p>
            <a:pPr lvl="3"/>
            <a:r>
              <a:rPr lang="en-US"/>
              <a:t>Registered nurse</a:t>
            </a:r>
          </a:p>
          <a:p>
            <a:pPr lvl="3"/>
            <a:r>
              <a:rPr lang="en-US"/>
              <a:t>Practical nurse</a:t>
            </a:r>
          </a:p>
          <a:p>
            <a:pPr lvl="3"/>
            <a:r>
              <a:rPr lang="en-US"/>
              <a:t>Advanced practice nurse</a:t>
            </a:r>
          </a:p>
          <a:p>
            <a:pPr lvl="2"/>
            <a:r>
              <a:rPr lang="en-US"/>
              <a:t>Establishes standards for education, examination, and behavior </a:t>
            </a:r>
          </a:p>
          <a:p>
            <a:pPr lvl="2"/>
            <a:endParaRPr lang="en-US"/>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Legal Issues in Nursing</a:t>
            </a:r>
          </a:p>
        </p:txBody>
      </p:sp>
      <p:sp>
        <p:nvSpPr>
          <p:cNvPr id="7171" name="Rectangle 3"/>
          <p:cNvSpPr>
            <a:spLocks noGrp="1" noChangeArrowheads="1"/>
          </p:cNvSpPr>
          <p:nvPr>
            <p:ph type="body" idx="1"/>
          </p:nvPr>
        </p:nvSpPr>
        <p:spPr/>
        <p:txBody>
          <a:bodyPr/>
          <a:lstStyle/>
          <a:p>
            <a:r>
              <a:rPr lang="en-US"/>
              <a:t>Nursing Licensure</a:t>
            </a:r>
          </a:p>
          <a:p>
            <a:pPr lvl="1"/>
            <a:r>
              <a:rPr lang="en-US"/>
              <a:t>Licensure</a:t>
            </a:r>
          </a:p>
          <a:p>
            <a:pPr lvl="2"/>
            <a:r>
              <a:rPr lang="en-US"/>
              <a:t>Each state controls and maintains its own database of licensees.</a:t>
            </a:r>
          </a:p>
          <a:p>
            <a:pPr lvl="2"/>
            <a:r>
              <a:rPr lang="en-US"/>
              <a:t>To practice in a state other than the one in which the nurse is already licensed, an RN must apply for a reciprocal license from that state.</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Legal Issues in Nursing</a:t>
            </a:r>
          </a:p>
        </p:txBody>
      </p:sp>
      <p:sp>
        <p:nvSpPr>
          <p:cNvPr id="7171" name="Rectangle 3"/>
          <p:cNvSpPr>
            <a:spLocks noGrp="1" noChangeArrowheads="1"/>
          </p:cNvSpPr>
          <p:nvPr>
            <p:ph type="body" idx="1"/>
          </p:nvPr>
        </p:nvSpPr>
        <p:spPr/>
        <p:txBody>
          <a:bodyPr/>
          <a:lstStyle/>
          <a:p>
            <a:r>
              <a:rPr lang="en-US"/>
              <a:t>Nursing Licensure</a:t>
            </a:r>
          </a:p>
          <a:p>
            <a:pPr lvl="1"/>
            <a:r>
              <a:rPr lang="en-US"/>
              <a:t>Uniform Licensure Requirement</a:t>
            </a:r>
          </a:p>
          <a:p>
            <a:pPr lvl="2"/>
            <a:r>
              <a:rPr lang="en-US"/>
              <a:t>Remedy proposed by the National Council of State Boards of Nursing (NCSBN) </a:t>
            </a:r>
          </a:p>
          <a:p>
            <a:pPr lvl="2"/>
            <a:r>
              <a:rPr lang="en-US"/>
              <a:t>Would facilitate nurse mobility, and ensure public access to qualified practitioners</a:t>
            </a:r>
          </a:p>
          <a:p>
            <a:pPr lvl="1"/>
            <a:r>
              <a:rPr lang="en-US"/>
              <a:t>Multistate Licensure</a:t>
            </a:r>
          </a:p>
          <a:p>
            <a:pPr lvl="2"/>
            <a:r>
              <a:rPr lang="en-US"/>
              <a:t>Another initiative by the NCSBN </a:t>
            </a:r>
          </a:p>
          <a:p>
            <a:pPr lvl="2"/>
            <a:r>
              <a:rPr lang="en-US"/>
              <a:t>Allows practice in more than one state </a:t>
            </a:r>
          </a:p>
          <a:p>
            <a:pPr lvl="2"/>
            <a:r>
              <a:rPr lang="en-US"/>
              <a:t>Nurse is still responsible for meeting the standards set forth by the nurse practice acts in which he or she practices.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Legal Issues in Nursing</a:t>
            </a:r>
          </a:p>
        </p:txBody>
      </p:sp>
      <p:sp>
        <p:nvSpPr>
          <p:cNvPr id="7171" name="Rectangle 3"/>
          <p:cNvSpPr>
            <a:spLocks noGrp="1" noChangeArrowheads="1"/>
          </p:cNvSpPr>
          <p:nvPr>
            <p:ph type="body" idx="1"/>
          </p:nvPr>
        </p:nvSpPr>
        <p:spPr/>
        <p:txBody>
          <a:bodyPr/>
          <a:lstStyle/>
          <a:p>
            <a:r>
              <a:rPr lang="en-US"/>
              <a:t>Nursing Licensure</a:t>
            </a:r>
          </a:p>
          <a:p>
            <a:pPr lvl="1"/>
            <a:r>
              <a:rPr lang="en-US"/>
              <a:t>Model Nurse Practice Act</a:t>
            </a:r>
          </a:p>
          <a:p>
            <a:pPr lvl="2"/>
            <a:r>
              <a:rPr lang="en-US"/>
              <a:t>Defines nursing</a:t>
            </a:r>
          </a:p>
          <a:p>
            <a:pPr lvl="3"/>
            <a:r>
              <a:rPr lang="en-US"/>
              <a:t>Scope of practice</a:t>
            </a:r>
          </a:p>
          <a:p>
            <a:pPr lvl="3"/>
            <a:r>
              <a:rPr lang="en-US"/>
              <a:t>Titles</a:t>
            </a:r>
          </a:p>
          <a:p>
            <a:pPr lvl="3"/>
            <a:r>
              <a:rPr lang="en-US"/>
              <a:t>Advanced practice nursing standards</a:t>
            </a:r>
          </a:p>
          <a:p>
            <a:pPr lvl="3"/>
            <a:r>
              <a:rPr lang="en-US"/>
              <a:t>Educational requirements</a:t>
            </a:r>
          </a:p>
          <a:p>
            <a:pPr lvl="3"/>
            <a:r>
              <a:rPr lang="en-US"/>
              <a:t>Violations and penalties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Legal Issues in Nursing</a:t>
            </a:r>
          </a:p>
        </p:txBody>
      </p:sp>
      <p:sp>
        <p:nvSpPr>
          <p:cNvPr id="7171" name="Rectangle 3"/>
          <p:cNvSpPr>
            <a:spLocks noGrp="1" noChangeArrowheads="1"/>
          </p:cNvSpPr>
          <p:nvPr>
            <p:ph type="body" idx="1"/>
          </p:nvPr>
        </p:nvSpPr>
        <p:spPr/>
        <p:txBody>
          <a:bodyPr/>
          <a:lstStyle/>
          <a:p>
            <a:r>
              <a:rPr lang="en-US"/>
              <a:t>Patient Care Rights</a:t>
            </a:r>
          </a:p>
          <a:p>
            <a:pPr lvl="1"/>
            <a:r>
              <a:rPr lang="en-US"/>
              <a:t>Basic fundamental rights ascribed by the Constitution and courts of law</a:t>
            </a:r>
          </a:p>
          <a:p>
            <a:pPr lvl="2"/>
            <a:r>
              <a:rPr lang="en-US"/>
              <a:t>Right to privacy and confidentiality</a:t>
            </a:r>
          </a:p>
          <a:p>
            <a:pPr lvl="2"/>
            <a:r>
              <a:rPr lang="en-US"/>
              <a:t>Opportunity to make informed consent</a:t>
            </a:r>
          </a:p>
          <a:p>
            <a:pPr lvl="2"/>
            <a:r>
              <a:rPr lang="en-US"/>
              <a:t>Right to refuse treatment</a:t>
            </a:r>
          </a:p>
          <a:p>
            <a:pPr lvl="2"/>
            <a:r>
              <a:rPr lang="en-US"/>
              <a:t>Right to be free from restraint</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Legal Issues in Nursing</a:t>
            </a:r>
          </a:p>
        </p:txBody>
      </p:sp>
      <p:sp>
        <p:nvSpPr>
          <p:cNvPr id="7171" name="Rectangle 3"/>
          <p:cNvSpPr>
            <a:spLocks noGrp="1" noChangeArrowheads="1"/>
          </p:cNvSpPr>
          <p:nvPr>
            <p:ph type="body" idx="1"/>
          </p:nvPr>
        </p:nvSpPr>
        <p:spPr/>
        <p:txBody>
          <a:bodyPr/>
          <a:lstStyle/>
          <a:p>
            <a:r>
              <a:rPr lang="en-US"/>
              <a:t>Patient Care Rights</a:t>
            </a:r>
          </a:p>
          <a:p>
            <a:pPr lvl="1"/>
            <a:r>
              <a:rPr lang="en-US"/>
              <a:t>Privacy rights</a:t>
            </a:r>
          </a:p>
          <a:p>
            <a:pPr lvl="2"/>
            <a:r>
              <a:rPr lang="en-US"/>
              <a:t>Invasion of privacy</a:t>
            </a:r>
          </a:p>
          <a:p>
            <a:pPr lvl="3"/>
            <a:r>
              <a:rPr lang="en-US"/>
              <a:t>Violation of a person’s right to be left alone without being subjected to unwarranted or uninvited publicity and to make personal choices without interference.</a:t>
            </a:r>
          </a:p>
          <a:p>
            <a:pPr lvl="2"/>
            <a:r>
              <a:rPr lang="en-US"/>
              <a:t>Patients can sue for invasion of privacy when confidential information is revealed to any unauthorized person.</a:t>
            </a:r>
          </a:p>
          <a:p>
            <a:pPr lvl="2"/>
            <a:r>
              <a:rPr lang="en-US"/>
              <a:t>Nurses, as well as others, may not use photos, videos, or research data without the explicit permission of the involved patient.</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Legal Issues in Nursing</a:t>
            </a:r>
          </a:p>
        </p:txBody>
      </p:sp>
      <p:sp>
        <p:nvSpPr>
          <p:cNvPr id="7171" name="Rectangle 3"/>
          <p:cNvSpPr>
            <a:spLocks noGrp="1" noChangeArrowheads="1"/>
          </p:cNvSpPr>
          <p:nvPr>
            <p:ph type="body" idx="1"/>
          </p:nvPr>
        </p:nvSpPr>
        <p:spPr/>
        <p:txBody>
          <a:bodyPr/>
          <a:lstStyle/>
          <a:p>
            <a:r>
              <a:rPr lang="en-US"/>
              <a:t>Patient Care Rights</a:t>
            </a:r>
          </a:p>
          <a:p>
            <a:pPr lvl="1"/>
            <a:r>
              <a:rPr lang="en-US"/>
              <a:t>Privacy rights</a:t>
            </a:r>
          </a:p>
          <a:p>
            <a:pPr lvl="2"/>
            <a:r>
              <a:rPr lang="en-US"/>
              <a:t>Patients have the right to make informed choices.</a:t>
            </a:r>
          </a:p>
          <a:p>
            <a:pPr lvl="3"/>
            <a:r>
              <a:rPr lang="en-US"/>
              <a:t>Contraception use, abortion, and the right to refuse treatment</a:t>
            </a:r>
          </a:p>
          <a:p>
            <a:pPr lvl="2"/>
            <a:r>
              <a:rPr lang="en-US"/>
              <a:t>Nurses often serve as advocates to safeguard these rights. </a:t>
            </a:r>
          </a:p>
          <a:p>
            <a:pPr lvl="2"/>
            <a:r>
              <a:rPr lang="en-US"/>
              <a:t>Communication between providers requires a release from the patient.</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Legal Issues in Nursing</a:t>
            </a:r>
          </a:p>
        </p:txBody>
      </p:sp>
      <p:sp>
        <p:nvSpPr>
          <p:cNvPr id="7171" name="Rectangle 3"/>
          <p:cNvSpPr>
            <a:spLocks noGrp="1" noChangeArrowheads="1"/>
          </p:cNvSpPr>
          <p:nvPr>
            <p:ph type="body" idx="1"/>
          </p:nvPr>
        </p:nvSpPr>
        <p:spPr/>
        <p:txBody>
          <a:bodyPr/>
          <a:lstStyle/>
          <a:p>
            <a:r>
              <a:rPr lang="en-US"/>
              <a:t>Patient Care Rights</a:t>
            </a:r>
          </a:p>
          <a:p>
            <a:pPr lvl="1"/>
            <a:r>
              <a:rPr lang="en-US"/>
              <a:t>Confidentiality</a:t>
            </a:r>
          </a:p>
          <a:p>
            <a:pPr lvl="2"/>
            <a:r>
              <a:rPr lang="en-US"/>
              <a:t>Right to privacy of records</a:t>
            </a:r>
          </a:p>
          <a:p>
            <a:pPr lvl="2"/>
            <a:r>
              <a:rPr lang="en-US"/>
              <a:t>The privilege doctrine</a:t>
            </a:r>
          </a:p>
          <a:p>
            <a:pPr lvl="3"/>
            <a:r>
              <a:rPr lang="en-US"/>
              <a:t>People who have protected relationships cannot be forced to reveal communication unless the other person in the relationship agrees to it.</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Legal Issues in Nursing</a:t>
            </a:r>
          </a:p>
        </p:txBody>
      </p:sp>
      <p:sp>
        <p:nvSpPr>
          <p:cNvPr id="7171" name="Rectangle 3"/>
          <p:cNvSpPr>
            <a:spLocks noGrp="1" noChangeArrowheads="1"/>
          </p:cNvSpPr>
          <p:nvPr>
            <p:ph type="body" idx="1"/>
          </p:nvPr>
        </p:nvSpPr>
        <p:spPr/>
        <p:txBody>
          <a:bodyPr/>
          <a:lstStyle/>
          <a:p>
            <a:r>
              <a:rPr lang="en-US"/>
              <a:t>Patient Care Rights</a:t>
            </a:r>
          </a:p>
          <a:p>
            <a:pPr lvl="1"/>
            <a:r>
              <a:rPr lang="en-US"/>
              <a:t>Informed consent</a:t>
            </a:r>
          </a:p>
          <a:p>
            <a:pPr lvl="2"/>
            <a:r>
              <a:rPr lang="en-US"/>
              <a:t>Three basic requirements </a:t>
            </a:r>
          </a:p>
          <a:p>
            <a:pPr lvl="3"/>
            <a:r>
              <a:rPr lang="en-US"/>
              <a:t>Capacity</a:t>
            </a:r>
          </a:p>
          <a:p>
            <a:pPr lvl="4"/>
            <a:r>
              <a:rPr lang="en-US"/>
              <a:t>Determined by age and competence</a:t>
            </a:r>
          </a:p>
          <a:p>
            <a:pPr lvl="3"/>
            <a:r>
              <a:rPr lang="en-US"/>
              <a:t>Voluntariness</a:t>
            </a:r>
          </a:p>
          <a:p>
            <a:pPr lvl="4"/>
            <a:r>
              <a:rPr lang="en-US"/>
              <a:t>Exercise freedom of choice without force, fraud, deceit, duress, or any other form of coercion</a:t>
            </a:r>
          </a:p>
          <a:p>
            <a:pPr lvl="3"/>
            <a:r>
              <a:rPr lang="en-US"/>
              <a:t>Information</a:t>
            </a:r>
          </a:p>
          <a:p>
            <a:pPr lvl="4"/>
            <a:r>
              <a:rPr lang="en-US"/>
              <a:t>Must be supplied in a manner that is understandable to them</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Legal Issues in Nursing</a:t>
            </a:r>
          </a:p>
        </p:txBody>
      </p:sp>
      <p:sp>
        <p:nvSpPr>
          <p:cNvPr id="7171" name="Rectangle 3"/>
          <p:cNvSpPr>
            <a:spLocks noGrp="1" noChangeArrowheads="1"/>
          </p:cNvSpPr>
          <p:nvPr>
            <p:ph type="body" idx="1"/>
          </p:nvPr>
        </p:nvSpPr>
        <p:spPr/>
        <p:txBody>
          <a:bodyPr/>
          <a:lstStyle/>
          <a:p>
            <a:r>
              <a:rPr lang="en-US"/>
              <a:t>Patient Care Rights</a:t>
            </a:r>
          </a:p>
          <a:p>
            <a:pPr lvl="1"/>
            <a:r>
              <a:rPr lang="en-US"/>
              <a:t>Right to refuse treatment</a:t>
            </a:r>
          </a:p>
          <a:p>
            <a:pPr lvl="2"/>
            <a:r>
              <a:rPr lang="en-US"/>
              <a:t>Guaranteed by the Constitution</a:t>
            </a:r>
          </a:p>
          <a:p>
            <a:pPr lvl="2"/>
            <a:r>
              <a:rPr lang="en-US"/>
              <a:t>Has been tested in court with several landmark cases</a:t>
            </a:r>
          </a:p>
          <a:p>
            <a:pPr lvl="2"/>
            <a:r>
              <a:rPr lang="en-US"/>
              <a:t>Patient Self-Determination Act in 1990</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Key Terms</a:t>
            </a:r>
          </a:p>
        </p:txBody>
      </p:sp>
      <p:sp>
        <p:nvSpPr>
          <p:cNvPr id="7" name="Content Placeholder 6"/>
          <p:cNvSpPr>
            <a:spLocks noGrp="1"/>
          </p:cNvSpPr>
          <p:nvPr>
            <p:ph idx="1"/>
          </p:nvPr>
        </p:nvSpPr>
        <p:spPr/>
        <p:txBody>
          <a:bodyPr/>
          <a:lstStyle/>
          <a:p>
            <a:r>
              <a:rPr lang="en-US"/>
              <a:t>common law</a:t>
            </a:r>
          </a:p>
          <a:p>
            <a:r>
              <a:rPr lang="en-US"/>
              <a:t>confidentiality</a:t>
            </a:r>
          </a:p>
          <a:p>
            <a:r>
              <a:rPr lang="en-US"/>
              <a:t>corporate liability</a:t>
            </a:r>
          </a:p>
          <a:p>
            <a:r>
              <a:rPr lang="en-US"/>
              <a:t>distributive justice</a:t>
            </a:r>
          </a:p>
          <a:p>
            <a:r>
              <a:rPr lang="en-US"/>
              <a:t>durable power of attorney</a:t>
            </a:r>
          </a:p>
        </p:txBody>
      </p:sp>
      <p:sp>
        <p:nvSpPr>
          <p:cNvPr id="16" name="TextBox 15"/>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Legal Issues in Nursing</a:t>
            </a:r>
          </a:p>
        </p:txBody>
      </p:sp>
      <p:sp>
        <p:nvSpPr>
          <p:cNvPr id="7171" name="Rectangle 3"/>
          <p:cNvSpPr>
            <a:spLocks noGrp="1" noChangeArrowheads="1"/>
          </p:cNvSpPr>
          <p:nvPr>
            <p:ph type="body" idx="1"/>
          </p:nvPr>
        </p:nvSpPr>
        <p:spPr/>
        <p:txBody>
          <a:bodyPr/>
          <a:lstStyle/>
          <a:p>
            <a:r>
              <a:rPr lang="en-US"/>
              <a:t>Patient Care Rights</a:t>
            </a:r>
          </a:p>
          <a:p>
            <a:pPr lvl="1"/>
            <a:r>
              <a:rPr lang="en-US"/>
              <a:t>Right to refuse treatment</a:t>
            </a:r>
          </a:p>
          <a:p>
            <a:pPr lvl="2"/>
            <a:r>
              <a:rPr lang="en-US"/>
              <a:t>Advance directive</a:t>
            </a:r>
          </a:p>
          <a:p>
            <a:pPr lvl="3"/>
            <a:r>
              <a:rPr lang="en-US"/>
              <a:t>Document that allows a competent patient to make choices prior to the need for medical treatment</a:t>
            </a:r>
          </a:p>
          <a:p>
            <a:pPr lvl="2"/>
            <a:r>
              <a:rPr lang="en-US"/>
              <a:t>Living will</a:t>
            </a:r>
          </a:p>
          <a:p>
            <a:pPr lvl="3"/>
            <a:r>
              <a:rPr lang="en-US"/>
              <a:t>Form indicating what healthcare the person does and does not want in the event of terminal illness</a:t>
            </a:r>
          </a:p>
          <a:p>
            <a:pPr lvl="2"/>
            <a:r>
              <a:rPr lang="en-US"/>
              <a:t>Durable power of attorney</a:t>
            </a:r>
          </a:p>
          <a:p>
            <a:pPr lvl="3"/>
            <a:r>
              <a:rPr lang="en-US"/>
              <a:t>Permits a competent adult to appoint a surrogate or proxy to make decisions in the event that the individual becomes unable to do so</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Legal Issues in Nursing</a:t>
            </a:r>
          </a:p>
        </p:txBody>
      </p:sp>
      <p:sp>
        <p:nvSpPr>
          <p:cNvPr id="7171" name="Rectangle 3"/>
          <p:cNvSpPr>
            <a:spLocks noGrp="1" noChangeArrowheads="1"/>
          </p:cNvSpPr>
          <p:nvPr>
            <p:ph type="body" idx="1"/>
          </p:nvPr>
        </p:nvSpPr>
        <p:spPr/>
        <p:txBody>
          <a:bodyPr/>
          <a:lstStyle/>
          <a:p>
            <a:r>
              <a:rPr lang="en-US"/>
              <a:t>Patient Care Rights</a:t>
            </a:r>
          </a:p>
          <a:p>
            <a:pPr lvl="1"/>
            <a:r>
              <a:rPr lang="en-US"/>
              <a:t>Freedom from restraint</a:t>
            </a:r>
          </a:p>
          <a:p>
            <a:pPr lvl="2"/>
            <a:r>
              <a:rPr lang="en-US"/>
              <a:t>Omnibus Budget Reconciliation Act (OBRA) of 1987 </a:t>
            </a:r>
          </a:p>
          <a:p>
            <a:pPr lvl="3"/>
            <a:r>
              <a:rPr lang="en-US"/>
              <a:t>Provides patients the right to be free from any physical or chemical restraint imposed for the purpose of discipline or convenience and not required to treat medical symptoms</a:t>
            </a:r>
          </a:p>
          <a:p>
            <a:pPr lvl="2"/>
            <a:r>
              <a:rPr lang="en-US"/>
              <a:t>Health professionals are required to assess the need for restraints and consider the use of alternative measures.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Legal Issues in Nursing</a:t>
            </a:r>
          </a:p>
        </p:txBody>
      </p:sp>
      <p:sp>
        <p:nvSpPr>
          <p:cNvPr id="7171" name="Rectangle 3"/>
          <p:cNvSpPr>
            <a:spLocks noGrp="1" noChangeArrowheads="1"/>
          </p:cNvSpPr>
          <p:nvPr>
            <p:ph type="body" idx="1"/>
          </p:nvPr>
        </p:nvSpPr>
        <p:spPr/>
        <p:txBody>
          <a:bodyPr/>
          <a:lstStyle/>
          <a:p>
            <a:r>
              <a:rPr lang="en-US"/>
              <a:t>Patient Care Rights</a:t>
            </a:r>
          </a:p>
          <a:p>
            <a:pPr lvl="1"/>
            <a:r>
              <a:rPr lang="en-US"/>
              <a:t>Freedom from restraint</a:t>
            </a:r>
          </a:p>
          <a:p>
            <a:pPr lvl="2"/>
            <a:r>
              <a:rPr lang="en-US"/>
              <a:t>Federal mandates also call for the judicious use of psychotropic drugs.</a:t>
            </a:r>
          </a:p>
          <a:p>
            <a:pPr lvl="3"/>
            <a:r>
              <a:rPr lang="en-US"/>
              <a:t>Frequently used as chemical restraints</a:t>
            </a:r>
          </a:p>
          <a:p>
            <a:pPr lvl="2"/>
            <a:r>
              <a:rPr lang="en-US"/>
              <a:t>Restraining patients without consent or sufficient justification may be interpreted as false imprisonment.</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Legal Issues in Nursing</a:t>
            </a:r>
          </a:p>
        </p:txBody>
      </p:sp>
      <p:sp>
        <p:nvSpPr>
          <p:cNvPr id="7171" name="Rectangle 3"/>
          <p:cNvSpPr>
            <a:spLocks noGrp="1" noChangeArrowheads="1"/>
          </p:cNvSpPr>
          <p:nvPr>
            <p:ph type="body" idx="1"/>
          </p:nvPr>
        </p:nvSpPr>
        <p:spPr/>
        <p:txBody>
          <a:bodyPr/>
          <a:lstStyle/>
          <a:p>
            <a:r>
              <a:rPr lang="en-US"/>
              <a:t>Management Issues </a:t>
            </a:r>
          </a:p>
          <a:p>
            <a:pPr lvl="1"/>
            <a:r>
              <a:rPr lang="en-US"/>
              <a:t>Delegation and supervision</a:t>
            </a:r>
          </a:p>
          <a:p>
            <a:pPr lvl="2"/>
            <a:r>
              <a:rPr lang="en-US"/>
              <a:t>Nurses are personally liable for the reasonable exercise of the delegation and supervision activities. </a:t>
            </a:r>
          </a:p>
          <a:p>
            <a:pPr lvl="2"/>
            <a:r>
              <a:rPr lang="en-US"/>
              <a:t>Nurses have a legal duty to ensure that staff members under their supervision are performing in a manner consistent with the accepted standard of practice.</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Legal Issues in Nursing</a:t>
            </a:r>
          </a:p>
        </p:txBody>
      </p:sp>
      <p:sp>
        <p:nvSpPr>
          <p:cNvPr id="7171" name="Rectangle 3"/>
          <p:cNvSpPr>
            <a:spLocks noGrp="1" noChangeArrowheads="1"/>
          </p:cNvSpPr>
          <p:nvPr>
            <p:ph type="body" idx="1"/>
          </p:nvPr>
        </p:nvSpPr>
        <p:spPr/>
        <p:txBody>
          <a:bodyPr/>
          <a:lstStyle/>
          <a:p>
            <a:r>
              <a:rPr lang="en-US"/>
              <a:t>Management Issues </a:t>
            </a:r>
          </a:p>
          <a:p>
            <a:pPr lvl="1"/>
            <a:r>
              <a:rPr lang="en-US"/>
              <a:t>Staffing</a:t>
            </a:r>
          </a:p>
          <a:p>
            <a:pPr lvl="2"/>
            <a:r>
              <a:rPr lang="en-US"/>
              <a:t>According to established standards, the organization must provide adequate staffing with qualified personnel.</a:t>
            </a:r>
          </a:p>
          <a:p>
            <a:pPr lvl="2"/>
            <a:r>
              <a:rPr lang="en-US"/>
              <a:t>Inadequate staff is no excuse for negligent acts. </a:t>
            </a:r>
          </a:p>
          <a:p>
            <a:pPr lvl="2"/>
            <a:r>
              <a:rPr lang="en-US"/>
              <a:t>Adequate staffing includes not only the number of staff but also their skill level and experience.</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Legal Issues in Nursing</a:t>
            </a:r>
          </a:p>
        </p:txBody>
      </p:sp>
      <p:sp>
        <p:nvSpPr>
          <p:cNvPr id="7171" name="Rectangle 3"/>
          <p:cNvSpPr>
            <a:spLocks noGrp="1" noChangeArrowheads="1"/>
          </p:cNvSpPr>
          <p:nvPr>
            <p:ph type="body" idx="1"/>
          </p:nvPr>
        </p:nvSpPr>
        <p:spPr/>
        <p:txBody>
          <a:bodyPr/>
          <a:lstStyle/>
          <a:p>
            <a:r>
              <a:rPr lang="en-US"/>
              <a:t>Management Issues </a:t>
            </a:r>
          </a:p>
          <a:p>
            <a:pPr lvl="1"/>
            <a:r>
              <a:rPr lang="en-US"/>
              <a:t>Job reassignment</a:t>
            </a:r>
          </a:p>
          <a:p>
            <a:pPr lvl="2"/>
            <a:r>
              <a:rPr lang="en-US"/>
              <a:t>Floating</a:t>
            </a:r>
          </a:p>
          <a:p>
            <a:pPr lvl="2"/>
            <a:r>
              <a:rPr lang="en-US"/>
              <a:t>Process of pulling nurses from one area of the hospital to another</a:t>
            </a:r>
          </a:p>
          <a:p>
            <a:pPr lvl="2"/>
            <a:r>
              <a:rPr lang="en-US"/>
              <a:t>Floating nurses to unfamiliar areas increases the chance of error and may increase nurses’ anxiety.</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Legal Issues in Nursing</a:t>
            </a:r>
          </a:p>
        </p:txBody>
      </p:sp>
      <p:sp>
        <p:nvSpPr>
          <p:cNvPr id="7171" name="Rectangle 3"/>
          <p:cNvSpPr>
            <a:spLocks noGrp="1" noChangeArrowheads="1"/>
          </p:cNvSpPr>
          <p:nvPr>
            <p:ph type="body" idx="1"/>
          </p:nvPr>
        </p:nvSpPr>
        <p:spPr/>
        <p:txBody>
          <a:bodyPr/>
          <a:lstStyle/>
          <a:p>
            <a:r>
              <a:rPr lang="en-US"/>
              <a:t>Management Issues </a:t>
            </a:r>
          </a:p>
          <a:p>
            <a:pPr lvl="1"/>
            <a:r>
              <a:rPr lang="en-US"/>
              <a:t>Policies and procedures</a:t>
            </a:r>
          </a:p>
          <a:p>
            <a:pPr lvl="2"/>
            <a:r>
              <a:rPr lang="en-US"/>
              <a:t>Routinely, the standardized protocol must specify the following: </a:t>
            </a:r>
          </a:p>
          <a:p>
            <a:pPr lvl="3"/>
            <a:r>
              <a:rPr lang="en-US"/>
              <a:t>Functions the nurse may perform under specific circumstances </a:t>
            </a:r>
          </a:p>
          <a:p>
            <a:pPr lvl="3"/>
            <a:r>
              <a:rPr lang="en-US"/>
              <a:t>Requirements that must be followed in performing the function </a:t>
            </a:r>
          </a:p>
          <a:p>
            <a:pPr lvl="3"/>
            <a:r>
              <a:rPr lang="en-US"/>
              <a:t>Education, experience, and training requisites of the nurse performing the procedures </a:t>
            </a:r>
          </a:p>
          <a:p>
            <a:pPr lvl="3"/>
            <a:r>
              <a:rPr lang="en-US"/>
              <a:t>Method for evaluating the competence of the nurse performing the practice</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Legal Issues in Nursing</a:t>
            </a:r>
          </a:p>
        </p:txBody>
      </p:sp>
      <p:sp>
        <p:nvSpPr>
          <p:cNvPr id="7171" name="Rectangle 3"/>
          <p:cNvSpPr>
            <a:spLocks noGrp="1" noChangeArrowheads="1"/>
          </p:cNvSpPr>
          <p:nvPr>
            <p:ph type="body" idx="1"/>
          </p:nvPr>
        </p:nvSpPr>
        <p:spPr/>
        <p:txBody>
          <a:bodyPr/>
          <a:lstStyle/>
          <a:p>
            <a:r>
              <a:rPr lang="en-US"/>
              <a:t>Management Issues </a:t>
            </a:r>
          </a:p>
          <a:p>
            <a:pPr lvl="1"/>
            <a:r>
              <a:rPr lang="en-US"/>
              <a:t>Release of information</a:t>
            </a:r>
          </a:p>
          <a:p>
            <a:pPr lvl="2"/>
            <a:r>
              <a:rPr lang="en-US"/>
              <a:t>Information about employees is considered confidential and must not be released outside the organization without the explicit consent of the employee.</a:t>
            </a:r>
          </a:p>
          <a:p>
            <a:pPr lvl="3"/>
            <a:r>
              <a:rPr lang="en-US"/>
              <a:t>Except to verify employment or to comply with a legal investigation</a:t>
            </a:r>
          </a:p>
          <a:p>
            <a:pPr lvl="1"/>
            <a:r>
              <a:rPr lang="en-US"/>
              <a:t>Incompetent practice</a:t>
            </a:r>
          </a:p>
          <a:p>
            <a:pPr lvl="2"/>
            <a:r>
              <a:rPr lang="en-US"/>
              <a:t>"Due care" standard requires nurse managers to confront unsafe practice. </a:t>
            </a:r>
          </a:p>
          <a:p>
            <a:pPr lvl="2"/>
            <a:r>
              <a:rPr lang="en-US"/>
              <a:t>Many states have instituted mandatory reporting of unsafe practices.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Legal Issues in Nursing</a:t>
            </a:r>
          </a:p>
        </p:txBody>
      </p:sp>
      <p:sp>
        <p:nvSpPr>
          <p:cNvPr id="7171" name="Rectangle 3"/>
          <p:cNvSpPr>
            <a:spLocks noGrp="1" noChangeArrowheads="1"/>
          </p:cNvSpPr>
          <p:nvPr>
            <p:ph type="body" idx="1"/>
          </p:nvPr>
        </p:nvSpPr>
        <p:spPr/>
        <p:txBody>
          <a:bodyPr/>
          <a:lstStyle/>
          <a:p>
            <a:r>
              <a:rPr lang="en-US"/>
              <a:t>Management Issues </a:t>
            </a:r>
          </a:p>
          <a:p>
            <a:pPr lvl="1"/>
            <a:r>
              <a:rPr lang="en-US"/>
              <a:t>National Practitioner Date Bank</a:t>
            </a:r>
          </a:p>
          <a:p>
            <a:pPr lvl="2"/>
            <a:r>
              <a:rPr lang="en-US"/>
              <a:t>Information clearinghouse regarding adverse actions, such as licensure sanctions</a:t>
            </a:r>
          </a:p>
          <a:p>
            <a:pPr lvl="2"/>
            <a:r>
              <a:rPr lang="en-US"/>
              <a:t>Federal regulations require healthcare institutions, licensing boards, professional societies, and malpractice payers to report any actions taken against professionals.</a:t>
            </a:r>
          </a:p>
          <a:p>
            <a:pPr lvl="2"/>
            <a:endParaRPr lang="en-US"/>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Legal Issues in Nursing</a:t>
            </a:r>
          </a:p>
        </p:txBody>
      </p:sp>
      <p:sp>
        <p:nvSpPr>
          <p:cNvPr id="7171" name="Rectangle 3"/>
          <p:cNvSpPr>
            <a:spLocks noGrp="1" noChangeArrowheads="1"/>
          </p:cNvSpPr>
          <p:nvPr>
            <p:ph type="body" idx="1"/>
          </p:nvPr>
        </p:nvSpPr>
        <p:spPr/>
        <p:txBody>
          <a:bodyPr/>
          <a:lstStyle/>
          <a:p>
            <a:r>
              <a:rPr lang="en-US"/>
              <a:t>Employment Issues </a:t>
            </a:r>
          </a:p>
          <a:p>
            <a:pPr lvl="1"/>
            <a:r>
              <a:rPr lang="en-US"/>
              <a:t>Civil Rights Acts</a:t>
            </a:r>
          </a:p>
          <a:p>
            <a:pPr lvl="2"/>
            <a:r>
              <a:rPr lang="en-US"/>
              <a:t>Title VII of the 1964 Civil Rights Act (CRA)</a:t>
            </a:r>
          </a:p>
          <a:p>
            <a:pPr lvl="3"/>
            <a:r>
              <a:rPr lang="en-US"/>
              <a:t>Bars discrimination on the basis of race, color, sex, or national origin</a:t>
            </a:r>
          </a:p>
          <a:p>
            <a:pPr lvl="2"/>
            <a:r>
              <a:rPr lang="en-US"/>
              <a:t>Two exceptions to the law are the bona fide occupational qualifications (BFOQ) and bona fide seniority or merit system.</a:t>
            </a:r>
          </a:p>
          <a:p>
            <a:pPr lvl="1"/>
            <a:r>
              <a:rPr lang="en-US"/>
              <a:t>Sexual harassment</a:t>
            </a:r>
          </a:p>
          <a:p>
            <a:pPr lvl="2"/>
            <a:r>
              <a:rPr lang="en-US"/>
              <a:t>Employer can be held liable for acts of sexual harassment committed by employees, whether or not the employer had any prior knowledge of the reported acts.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Key Terms</a:t>
            </a:r>
          </a:p>
        </p:txBody>
      </p:sp>
      <p:sp>
        <p:nvSpPr>
          <p:cNvPr id="7" name="Content Placeholder 6"/>
          <p:cNvSpPr>
            <a:spLocks noGrp="1"/>
          </p:cNvSpPr>
          <p:nvPr>
            <p:ph idx="1"/>
          </p:nvPr>
        </p:nvSpPr>
        <p:spPr/>
        <p:txBody>
          <a:bodyPr/>
          <a:lstStyle/>
          <a:p>
            <a:r>
              <a:rPr lang="en-US"/>
              <a:t>ethics</a:t>
            </a:r>
          </a:p>
          <a:p>
            <a:r>
              <a:rPr lang="en-US"/>
              <a:t>informed consent</a:t>
            </a:r>
          </a:p>
          <a:p>
            <a:r>
              <a:rPr lang="en-US"/>
              <a:t>intentional torts</a:t>
            </a:r>
          </a:p>
          <a:p>
            <a:r>
              <a:rPr lang="en-US"/>
              <a:t>invasion of privacy</a:t>
            </a:r>
          </a:p>
          <a:p>
            <a:r>
              <a:rPr lang="en-US"/>
              <a:t>job reassignment</a:t>
            </a:r>
          </a:p>
        </p:txBody>
      </p:sp>
      <p:sp>
        <p:nvSpPr>
          <p:cNvPr id="16" name="TextBox 15"/>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Legal Issues in Nursing</a:t>
            </a:r>
          </a:p>
        </p:txBody>
      </p:sp>
      <p:sp>
        <p:nvSpPr>
          <p:cNvPr id="7171" name="Rectangle 3"/>
          <p:cNvSpPr>
            <a:spLocks noGrp="1" noChangeArrowheads="1"/>
          </p:cNvSpPr>
          <p:nvPr>
            <p:ph type="body" idx="1"/>
          </p:nvPr>
        </p:nvSpPr>
        <p:spPr/>
        <p:txBody>
          <a:bodyPr/>
          <a:lstStyle/>
          <a:p>
            <a:r>
              <a:rPr lang="en-US"/>
              <a:t>Employment Issues </a:t>
            </a:r>
          </a:p>
          <a:p>
            <a:pPr lvl="1"/>
            <a:r>
              <a:rPr lang="en-US"/>
              <a:t>Age Discrimination in Employment Act</a:t>
            </a:r>
          </a:p>
          <a:p>
            <a:pPr lvl="2"/>
            <a:r>
              <a:rPr lang="en-US"/>
              <a:t>Unlawful for employers to discriminate against older men and women in decisions regarding all phases of employment.</a:t>
            </a:r>
          </a:p>
          <a:p>
            <a:pPr lvl="2"/>
            <a:r>
              <a:rPr lang="en-US"/>
              <a:t>Discrimination against individuals over the age of 40 and mandatory retirement for persons at any age are prohibited.</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Legal Issues in Nursing</a:t>
            </a:r>
          </a:p>
        </p:txBody>
      </p:sp>
      <p:sp>
        <p:nvSpPr>
          <p:cNvPr id="7171" name="Rectangle 3"/>
          <p:cNvSpPr>
            <a:spLocks noGrp="1" noChangeArrowheads="1"/>
          </p:cNvSpPr>
          <p:nvPr>
            <p:ph type="body" idx="1"/>
          </p:nvPr>
        </p:nvSpPr>
        <p:spPr/>
        <p:txBody>
          <a:bodyPr/>
          <a:lstStyle/>
          <a:p>
            <a:r>
              <a:rPr lang="en-US"/>
              <a:t>Employment Issues </a:t>
            </a:r>
          </a:p>
          <a:p>
            <a:pPr lvl="1"/>
            <a:r>
              <a:rPr lang="en-US"/>
              <a:t>Americans with Disabilities Act</a:t>
            </a:r>
          </a:p>
          <a:p>
            <a:pPr lvl="2"/>
            <a:r>
              <a:rPr lang="en-US"/>
              <a:t>Defines disability as follows: </a:t>
            </a:r>
          </a:p>
          <a:p>
            <a:pPr lvl="3"/>
            <a:r>
              <a:rPr lang="en-US"/>
              <a:t>A physical or mental impairment that substantially limits one or more major life activities </a:t>
            </a:r>
          </a:p>
          <a:p>
            <a:pPr lvl="3"/>
            <a:r>
              <a:rPr lang="en-US"/>
              <a:t>A record of such impairment </a:t>
            </a:r>
          </a:p>
          <a:p>
            <a:pPr lvl="3"/>
            <a:r>
              <a:rPr lang="en-US"/>
              <a:t>Being regarded as having such impairment</a:t>
            </a:r>
          </a:p>
          <a:p>
            <a:pPr lvl="2"/>
            <a:r>
              <a:rPr lang="en-US"/>
              <a:t>Requires employers to provide reasonable accommodations for disabled employees</a:t>
            </a:r>
          </a:p>
          <a:p>
            <a:pPr lvl="3"/>
            <a:r>
              <a:rPr lang="en-US"/>
              <a:t>Including those recovering from alcohol or substance abuse</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Legal Issues in Nursing</a:t>
            </a:r>
          </a:p>
        </p:txBody>
      </p:sp>
      <p:sp>
        <p:nvSpPr>
          <p:cNvPr id="7171" name="Rectangle 3"/>
          <p:cNvSpPr>
            <a:spLocks noGrp="1" noChangeArrowheads="1"/>
          </p:cNvSpPr>
          <p:nvPr>
            <p:ph type="body" idx="1"/>
          </p:nvPr>
        </p:nvSpPr>
        <p:spPr/>
        <p:txBody>
          <a:bodyPr/>
          <a:lstStyle/>
          <a:p>
            <a:r>
              <a:rPr lang="en-US"/>
              <a:t>Employment Issues </a:t>
            </a:r>
          </a:p>
          <a:p>
            <a:pPr lvl="1"/>
            <a:r>
              <a:rPr lang="en-US"/>
              <a:t>Family and Medical Leave Act</a:t>
            </a:r>
          </a:p>
          <a:p>
            <a:pPr lvl="2"/>
            <a:r>
              <a:rPr lang="en-US"/>
              <a:t>Provides eligible employees with a leave of up to 12 weeks during any 12-month period for:</a:t>
            </a:r>
          </a:p>
          <a:p>
            <a:pPr lvl="3"/>
            <a:r>
              <a:rPr lang="en-US"/>
              <a:t>The employee’s own serious illness.</a:t>
            </a:r>
          </a:p>
          <a:p>
            <a:pPr lvl="3"/>
            <a:r>
              <a:rPr lang="en-US"/>
              <a:t>The birth or adoption of a child.</a:t>
            </a:r>
          </a:p>
          <a:p>
            <a:pPr lvl="3"/>
            <a:r>
              <a:rPr lang="en-US"/>
              <a:t>The care of a seriously ill child, spouse, or parent.</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Legal Issues in Nursing</a:t>
            </a:r>
          </a:p>
        </p:txBody>
      </p:sp>
      <p:sp>
        <p:nvSpPr>
          <p:cNvPr id="7171" name="Rectangle 3"/>
          <p:cNvSpPr>
            <a:spLocks noGrp="1" noChangeArrowheads="1"/>
          </p:cNvSpPr>
          <p:nvPr>
            <p:ph type="body" idx="1"/>
          </p:nvPr>
        </p:nvSpPr>
        <p:spPr/>
        <p:txBody>
          <a:bodyPr/>
          <a:lstStyle/>
          <a:p>
            <a:r>
              <a:rPr lang="en-US"/>
              <a:t>Employment Issues </a:t>
            </a:r>
          </a:p>
          <a:p>
            <a:pPr lvl="1"/>
            <a:r>
              <a:rPr lang="en-US"/>
              <a:t>Occupational Safety and Health Act</a:t>
            </a:r>
          </a:p>
          <a:p>
            <a:pPr lvl="2"/>
            <a:r>
              <a:rPr lang="en-US"/>
              <a:t>Established to ensure a safe and healthful work environment for employees </a:t>
            </a:r>
          </a:p>
          <a:p>
            <a:pPr lvl="2"/>
            <a:r>
              <a:rPr lang="en-US"/>
              <a:t>OSHA standards are sets of rules designed to minimize specific on-the-job risks to employees. </a:t>
            </a:r>
          </a:p>
          <a:p>
            <a:pPr lvl="1"/>
            <a:r>
              <a:rPr lang="en-US"/>
              <a:t>Needlestick Safety and Prevention Act </a:t>
            </a:r>
          </a:p>
          <a:p>
            <a:pPr lvl="2"/>
            <a:r>
              <a:rPr lang="en-US"/>
              <a:t>Required employers to select and use safer medical devices, including needleless systems</a:t>
            </a:r>
          </a:p>
        </p:txBody>
      </p:sp>
    </p:spTree>
    <p:extLst>
      <p:ext uri="{BB962C8B-B14F-4D97-AF65-F5344CB8AC3E}">
        <p14:creationId xmlns:p14="http://schemas.microsoft.com/office/powerpoint/2010/main" val="16092536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Key Terms</a:t>
            </a:r>
          </a:p>
        </p:txBody>
      </p:sp>
      <p:sp>
        <p:nvSpPr>
          <p:cNvPr id="7" name="Content Placeholder 6"/>
          <p:cNvSpPr>
            <a:spLocks noGrp="1"/>
          </p:cNvSpPr>
          <p:nvPr>
            <p:ph idx="1"/>
          </p:nvPr>
        </p:nvSpPr>
        <p:spPr/>
        <p:txBody>
          <a:bodyPr/>
          <a:lstStyle/>
          <a:p>
            <a:r>
              <a:rPr lang="en-US"/>
              <a:t>laws</a:t>
            </a:r>
          </a:p>
          <a:p>
            <a:r>
              <a:rPr lang="en-US"/>
              <a:t>licensure</a:t>
            </a:r>
          </a:p>
          <a:p>
            <a:r>
              <a:rPr lang="en-US"/>
              <a:t>living will</a:t>
            </a:r>
          </a:p>
          <a:p>
            <a:r>
              <a:rPr lang="en-US"/>
              <a:t>malpractice</a:t>
            </a:r>
          </a:p>
          <a:p>
            <a:r>
              <a:rPr lang="en-US"/>
              <a:t>negligence</a:t>
            </a:r>
          </a:p>
        </p:txBody>
      </p:sp>
      <p:sp>
        <p:nvSpPr>
          <p:cNvPr id="16" name="TextBox 15"/>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Key Terms</a:t>
            </a:r>
          </a:p>
        </p:txBody>
      </p:sp>
      <p:sp>
        <p:nvSpPr>
          <p:cNvPr id="7" name="Content Placeholder 6"/>
          <p:cNvSpPr>
            <a:spLocks noGrp="1"/>
          </p:cNvSpPr>
          <p:nvPr>
            <p:ph idx="1"/>
          </p:nvPr>
        </p:nvSpPr>
        <p:spPr/>
        <p:txBody>
          <a:bodyPr/>
          <a:lstStyle/>
          <a:p>
            <a:r>
              <a:rPr lang="en-US"/>
              <a:t>nonmaleficence</a:t>
            </a:r>
          </a:p>
          <a:p>
            <a:r>
              <a:rPr lang="en-US"/>
              <a:t>nurse practice acts</a:t>
            </a:r>
          </a:p>
          <a:p>
            <a:r>
              <a:rPr lang="en-US"/>
              <a:t>personal liability</a:t>
            </a:r>
          </a:p>
          <a:p>
            <a:r>
              <a:rPr lang="en-US"/>
              <a:t>private law</a:t>
            </a:r>
          </a:p>
          <a:p>
            <a:r>
              <a:rPr lang="en-US"/>
              <a:t>public law</a:t>
            </a:r>
          </a:p>
        </p:txBody>
      </p:sp>
      <p:sp>
        <p:nvSpPr>
          <p:cNvPr id="16" name="TextBox 15"/>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Key Terms</a:t>
            </a:r>
          </a:p>
        </p:txBody>
      </p:sp>
      <p:sp>
        <p:nvSpPr>
          <p:cNvPr id="7" name="Content Placeholder 6"/>
          <p:cNvSpPr>
            <a:spLocks noGrp="1"/>
          </p:cNvSpPr>
          <p:nvPr>
            <p:ph idx="1"/>
          </p:nvPr>
        </p:nvSpPr>
        <p:spPr/>
        <p:txBody>
          <a:bodyPr/>
          <a:lstStyle/>
          <a:p>
            <a:r>
              <a:rPr lang="en-US"/>
              <a:t>rationing</a:t>
            </a:r>
          </a:p>
          <a:p>
            <a:r>
              <a:rPr lang="en-US"/>
              <a:t>respondeat superior</a:t>
            </a:r>
          </a:p>
          <a:p>
            <a:r>
              <a:rPr lang="en-US"/>
              <a:t>statutory law</a:t>
            </a:r>
          </a:p>
          <a:p>
            <a:r>
              <a:rPr lang="en-US"/>
              <a:t>tort law</a:t>
            </a:r>
          </a:p>
          <a:p>
            <a:r>
              <a:rPr lang="en-US"/>
              <a:t>vicarious liability</a:t>
            </a: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Learning Outcome One</a:t>
            </a:r>
          </a:p>
        </p:txBody>
      </p:sp>
      <p:sp>
        <p:nvSpPr>
          <p:cNvPr id="8195" name="Rectangle 3"/>
          <p:cNvSpPr>
            <a:spLocks noGrp="1" noChangeArrowheads="1"/>
          </p:cNvSpPr>
          <p:nvPr>
            <p:ph idx="1"/>
          </p:nvPr>
        </p:nvSpPr>
        <p:spPr/>
        <p:txBody>
          <a:bodyPr/>
          <a:lstStyle/>
          <a:p>
            <a:r>
              <a:rPr lang="en-US" dirty="0"/>
              <a:t>Differentiate between law and ethics</a:t>
            </a:r>
            <a:r>
              <a:rPr lang="en-US" dirty="0" smtClean="0"/>
              <a:t>.</a:t>
            </a:r>
            <a:endParaRPr lang="en-US" dirty="0"/>
          </a:p>
        </p:txBody>
      </p:sp>
    </p:spTree>
    <p:extLst>
      <p:ext uri="{BB962C8B-B14F-4D97-AF65-F5344CB8AC3E}">
        <p14:creationId xmlns:p14="http://schemas.microsoft.com/office/powerpoint/2010/main" val="484356583"/>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2354</TotalTime>
  <Words>2555</Words>
  <Application>Microsoft Office PowerPoint</Application>
  <PresentationFormat>On-screen Show (4:3)</PresentationFormat>
  <Paragraphs>392</Paragraphs>
  <Slides>53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53</vt:i4>
      </vt:variant>
    </vt:vector>
  </HeadingPairs>
  <TitlesOfParts>
    <vt:vector size="58" baseType="lpstr">
      <vt:lpstr>Arial</vt:lpstr>
      <vt:lpstr>Times New Roman</vt:lpstr>
      <vt:lpstr>Verdana</vt:lpstr>
      <vt:lpstr>Wingdings</vt:lpstr>
      <vt:lpstr>508 Lecture</vt:lpstr>
      <vt:lpstr>Effective Leadership and Management in Nursing Ninth Edition</vt:lpstr>
      <vt:lpstr>Learning Outcomes</vt:lpstr>
      <vt:lpstr>Key Terms</vt:lpstr>
      <vt:lpstr>Key Terms</vt:lpstr>
      <vt:lpstr>Key Terms</vt:lpstr>
      <vt:lpstr>Key Terms</vt:lpstr>
      <vt:lpstr>Key Terms</vt:lpstr>
      <vt:lpstr>Key Terms</vt:lpstr>
      <vt:lpstr>Learning Outcome One</vt:lpstr>
      <vt:lpstr>Law and Ethics</vt:lpstr>
      <vt:lpstr>Law and Ethics</vt:lpstr>
      <vt:lpstr>Law and Ethics</vt:lpstr>
      <vt:lpstr>Law and Ethics</vt:lpstr>
      <vt:lpstr>Law and Ethics</vt:lpstr>
      <vt:lpstr>Learning Outcome Two</vt:lpstr>
      <vt:lpstr>Ethical Decision Making</vt:lpstr>
      <vt:lpstr>Ethical Decision Making</vt:lpstr>
      <vt:lpstr>Ethical Decision Making</vt:lpstr>
      <vt:lpstr>Learning Outcome Three</vt:lpstr>
      <vt:lpstr>The Legal System</vt:lpstr>
      <vt:lpstr>The Legal System</vt:lpstr>
      <vt:lpstr>The Legal System</vt:lpstr>
      <vt:lpstr>The Legal System</vt:lpstr>
      <vt:lpstr>The Legal System</vt:lpstr>
      <vt:lpstr>The Legal System</vt:lpstr>
      <vt:lpstr>The Legal System</vt:lpstr>
      <vt:lpstr>The Legal System</vt:lpstr>
      <vt:lpstr>The Legal System</vt:lpstr>
      <vt:lpstr>Learning Outcome Four</vt:lpstr>
      <vt:lpstr>Legal Issues in Nursing</vt:lpstr>
      <vt:lpstr>Legal Issues in Nursing</vt:lpstr>
      <vt:lpstr>Legal Issues in Nursing</vt:lpstr>
      <vt:lpstr>Legal Issues in Nursing</vt:lpstr>
      <vt:lpstr>Legal Issues in Nursing</vt:lpstr>
      <vt:lpstr>Legal Issues in Nursing</vt:lpstr>
      <vt:lpstr>Legal Issues in Nursing</vt:lpstr>
      <vt:lpstr>Legal Issues in Nursing</vt:lpstr>
      <vt:lpstr>Legal Issues in Nursing</vt:lpstr>
      <vt:lpstr>Legal Issues in Nursing</vt:lpstr>
      <vt:lpstr>Legal Issues in Nursing</vt:lpstr>
      <vt:lpstr>Legal Issues in Nursing</vt:lpstr>
      <vt:lpstr>Legal Issues in Nursing</vt:lpstr>
      <vt:lpstr>Legal Issues in Nursing</vt:lpstr>
      <vt:lpstr>Legal Issues in Nursing</vt:lpstr>
      <vt:lpstr>Legal Issues in Nursing</vt:lpstr>
      <vt:lpstr>Legal Issues in Nursing</vt:lpstr>
      <vt:lpstr>Legal Issues in Nursing</vt:lpstr>
      <vt:lpstr>Legal Issues in Nursing</vt:lpstr>
      <vt:lpstr>Legal Issues in Nursing</vt:lpstr>
      <vt:lpstr>Legal Issues in Nursing</vt:lpstr>
      <vt:lpstr>Legal Issues in Nursing</vt:lpstr>
      <vt:lpstr>Legal Issues in Nursing</vt:lpstr>
      <vt:lpstr>Legal Issues in Nursing</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Leadership and Management in Nursing, 9e</dc:title>
  <dc:subject/>
  <dc:creator>Eleanor J. Sullivan</dc:creator>
  <cp:keywords/>
  <dc:description/>
  <cp:lastModifiedBy>laptopuser</cp:lastModifiedBy>
  <cp:revision>186</cp:revision>
  <dcterms:created xsi:type="dcterms:W3CDTF">2017-07-10T19:08:36Z</dcterms:created>
  <dcterms:modified xsi:type="dcterms:W3CDTF">2017-08-02T01:11:36Z</dcterms:modified>
  <cp:category/>
</cp:coreProperties>
</file>