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A979-1C89-423B-84B5-A50872260B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65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E35D-757F-43B1-81DC-69733AB414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A53F-3BC1-4950-BA01-4B8BE7A10B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00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12" y="6567986"/>
            <a:ext cx="551738" cy="281208"/>
          </a:xfrm>
        </p:spPr>
        <p:txBody>
          <a:bodyPr/>
          <a:lstStyle>
            <a:lvl1pPr algn="l">
              <a:defRPr/>
            </a:lvl1pPr>
          </a:lstStyle>
          <a:p>
            <a:fld id="{45BCFBF3-A1A7-4D8C-8C4C-3B7B998009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4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8BC-207B-4B4D-8AC0-30C5F6F843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26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00D5-B4BA-4798-B1F3-09C5E8D6D6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4CBA-7501-4248-95E9-4E21E71551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558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E57C-BC9F-44B6-8002-B16439EE772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6581" y="365126"/>
            <a:ext cx="7096625" cy="14294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defRPr>
            </a:lvl1pPr>
          </a:lstStyle>
          <a:p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06581" y="1939895"/>
            <a:ext cx="8472500" cy="405070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95F-51C9-42C0-B8A3-FE8BF10379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52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F7EE-E837-49FD-933F-5F1AEDA7F9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06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6513922"/>
            <a:ext cx="4909025" cy="207554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AB30-13E8-47E2-9D3C-A22240CBA6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46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567986"/>
            <a:ext cx="9144000" cy="290014"/>
          </a:xfrm>
          <a:prstGeom prst="rect">
            <a:avLst/>
          </a:prstGeom>
          <a:solidFill>
            <a:srgbClr val="FFC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67986"/>
            <a:ext cx="1914368" cy="272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b="0" i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67986"/>
            <a:ext cx="628650" cy="2812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0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F18E57C-BC9F-44B6-8002-B16439EE772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054" y="6087031"/>
            <a:ext cx="571343" cy="77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3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Neue Medium" charset="0"/>
          <a:ea typeface="Helvetica Neue Medium" charset="0"/>
          <a:cs typeface="Helvetica Neue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Medical </a:t>
            </a:r>
            <a:r>
              <a:rPr lang="en-US" altLang="en-US" sz="4400"/>
              <a:t>Error </a:t>
            </a:r>
            <a:r>
              <a:rPr lang="en-US" altLang="en-US" sz="4400" smtClean="0"/>
              <a:t>Prevention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Thorough and Credible Process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Analysis must</a:t>
            </a:r>
          </a:p>
          <a:p>
            <a:pPr lvl="1"/>
            <a:r>
              <a:rPr lang="en-US" altLang="en-US"/>
              <a:t>Focus on process and system factors</a:t>
            </a:r>
          </a:p>
          <a:p>
            <a:pPr lvl="1"/>
            <a:r>
              <a:rPr lang="en-US" altLang="en-US"/>
              <a:t>Document risk-reduction strategies and internal corrective action plans to include evaluation of the effectiveness of the process and system improvements</a:t>
            </a:r>
          </a:p>
          <a:p>
            <a:pPr lvl="1"/>
            <a:r>
              <a:rPr lang="en-US" altLang="en-US"/>
              <a:t>Must be completed within 45 days of awareness</a:t>
            </a:r>
          </a:p>
          <a:p>
            <a:pPr lvl="1"/>
            <a:r>
              <a:rPr lang="en-US" altLang="en-US"/>
              <a:t>Must not focus on individual performance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Thorough and Credible Process (cont’d)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Analysis should</a:t>
            </a:r>
          </a:p>
          <a:p>
            <a:pPr lvl="1"/>
            <a:r>
              <a:rPr lang="en-US" altLang="en-US"/>
              <a:t>Progress from special causes to common causes constant asking “why”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Thorough Process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Determine the human and other factors most directly associated with the sentinel event (focus on process and systems)</a:t>
            </a:r>
          </a:p>
          <a:p>
            <a:r>
              <a:rPr lang="en-US" altLang="en-US"/>
              <a:t>Analyze systems and processes using a series of “why” questions to determine where redesign must take place</a:t>
            </a:r>
          </a:p>
          <a:p>
            <a:r>
              <a:rPr lang="en-US" altLang="en-US"/>
              <a:t>Inquire into all areas appropriate to the specific type of event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Thorough Process (cont’d)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Identify risk points and level of contribution to the sentinel event</a:t>
            </a:r>
          </a:p>
          <a:p>
            <a:r>
              <a:rPr lang="en-US" altLang="en-US"/>
              <a:t>Determine process and system improvements to prevent re-occurrence or determine that no improvements can be made.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Credible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Organizations leadership and individuals most closely involved with the process or system under review must take part in the analysis</a:t>
            </a:r>
          </a:p>
          <a:p>
            <a:r>
              <a:rPr lang="en-US" altLang="en-US"/>
              <a:t>Must not leave obvious questions unanswered and must not contradict itself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Credible Process (cont’d)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analysis must explain all findings that are listed NA or “no problem”</a:t>
            </a:r>
          </a:p>
          <a:p>
            <a:r>
              <a:rPr lang="en-US" altLang="en-US"/>
              <a:t>The analysis must consider all relevant literature</a:t>
            </a:r>
          </a:p>
          <a:p>
            <a:r>
              <a:rPr lang="en-US" altLang="en-US"/>
              <a:t>Must identify who is responsible for implementing changes, when they will occur, and how they will be evaluated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Requirements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Licensed facilities must  have internal risk management programs with incident reporting systems.</a:t>
            </a:r>
          </a:p>
          <a:p>
            <a:r>
              <a:rPr lang="en-US" altLang="en-US"/>
              <a:t>Adverse incidents must be reported to the risk manager within 3 days of the incident</a:t>
            </a:r>
          </a:p>
          <a:p>
            <a:r>
              <a:rPr lang="en-US" altLang="en-US"/>
              <a:t>Risk manager must report to Florida Agency of Health Care within 24 hours of receipt of report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Incidents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“An event over which healthcare personnel could exercise control and which is associated in whole or in part with medical intervention rather than the condition for which such intervention occurred.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Incidents (cont’d)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Surgery on wrong patient or site</a:t>
            </a:r>
          </a:p>
          <a:p>
            <a:r>
              <a:rPr lang="en-US" altLang="en-US"/>
              <a:t>Wrong surgery or surgery unrelated to the patient’s diagnosis or medical condition</a:t>
            </a:r>
          </a:p>
          <a:p>
            <a:r>
              <a:rPr lang="en-US" altLang="en-US"/>
              <a:t>Surgery required to correct unforeseen damage from previous surgery</a:t>
            </a:r>
          </a:p>
          <a:p>
            <a:r>
              <a:rPr lang="en-US" altLang="en-US"/>
              <a:t>Surgery to remove unplanned foreign objects remaining from a prior surgical procedure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Incidents (cont’d)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Procedures that result in:</a:t>
            </a:r>
          </a:p>
          <a:p>
            <a:pPr lvl="1"/>
            <a:r>
              <a:rPr lang="en-US" altLang="en-US"/>
              <a:t>Death</a:t>
            </a:r>
          </a:p>
          <a:p>
            <a:pPr lvl="1"/>
            <a:r>
              <a:rPr lang="en-US" altLang="en-US"/>
              <a:t>Brain or spnal damage</a:t>
            </a:r>
          </a:p>
          <a:p>
            <a:pPr lvl="1"/>
            <a:r>
              <a:rPr lang="en-US" altLang="en-US"/>
              <a:t>Fracture or dislocation of bones or joints</a:t>
            </a:r>
          </a:p>
          <a:p>
            <a:pPr lvl="1"/>
            <a:r>
              <a:rPr lang="en-US" altLang="en-US"/>
              <a:t>Neurological, physical, or sensory limitation</a:t>
            </a:r>
          </a:p>
          <a:p>
            <a:pPr lvl="1"/>
            <a:r>
              <a:rPr lang="en-US" altLang="en-US"/>
              <a:t>Condition that required specialized medical attention or surgical intervention, other than emergency conditions, that were not consented for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1. Define “medical error” utilizing the Institute of Medicine’s criteria</a:t>
            </a:r>
          </a:p>
          <a:p>
            <a:pPr>
              <a:lnSpc>
                <a:spcPct val="90000"/>
              </a:lnSpc>
            </a:pPr>
            <a:r>
              <a:rPr lang="en-US" altLang="en-US"/>
              <a:t>2. Define “sentinel event” and describe the types of sentinel events identified by the JCAHO.</a:t>
            </a:r>
          </a:p>
          <a:p>
            <a:pPr>
              <a:lnSpc>
                <a:spcPct val="90000"/>
              </a:lnSpc>
            </a:pPr>
            <a:r>
              <a:rPr lang="en-US" altLang="en-US"/>
              <a:t>3. Define “root cause analysis” and list criteria used by the JCAHO to determine if a root cause analysis is considered thorough and credible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Incidents (cont’d)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Any condition that required the transfer of the patient, within or outside the facility, to a unit providing a more acute level of care due to the adverse incident, rather than the patient’s condition prior to the adverse incident.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Adverse Incidents (cont’d)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the adverse event leads to death, brain/spinal injury, surgery on wrong patient, body part, or if surgical procedure is wrong, investigation and report required within 24 hours</a:t>
            </a:r>
          </a:p>
          <a:p>
            <a:r>
              <a:rPr lang="en-US" altLang="en-US"/>
              <a:t>All others must be investigated and reported within 15 days.</a:t>
            </a:r>
          </a:p>
          <a:p>
            <a:r>
              <a:rPr lang="en-US" altLang="en-US"/>
              <a:t>Fines of up to $25,000 per violation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Most Common Sentinel Events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Patient Suicide (16.7%)</a:t>
            </a:r>
          </a:p>
          <a:p>
            <a:pPr lvl="1"/>
            <a:r>
              <a:rPr lang="en-US" altLang="en-US"/>
              <a:t>Most in psych hospitals followed by general hospitals followed by residential care</a:t>
            </a:r>
          </a:p>
          <a:p>
            <a:pPr lvl="2"/>
            <a:r>
              <a:rPr lang="en-US" altLang="en-US"/>
              <a:t>Foot Causes:</a:t>
            </a:r>
          </a:p>
          <a:p>
            <a:pPr lvl="3"/>
            <a:r>
              <a:rPr lang="en-US" altLang="en-US"/>
              <a:t>Environment</a:t>
            </a:r>
          </a:p>
          <a:p>
            <a:pPr lvl="3"/>
            <a:r>
              <a:rPr lang="en-US" altLang="en-US"/>
              <a:t>Inadequate assessment methods</a:t>
            </a:r>
          </a:p>
          <a:p>
            <a:pPr lvl="3"/>
            <a:r>
              <a:rPr lang="en-US" altLang="en-US"/>
              <a:t>Incomplete reassessment (contraband usage)</a:t>
            </a:r>
          </a:p>
          <a:p>
            <a:pPr lvl="3"/>
            <a:r>
              <a:rPr lang="en-US" altLang="en-US"/>
              <a:t>Deficient orientation/training/staffing levels</a:t>
            </a:r>
          </a:p>
          <a:p>
            <a:pPr lvl="3"/>
            <a:r>
              <a:rPr lang="en-US" altLang="en-US"/>
              <a:t>Incomplete or infrequent observations</a:t>
            </a:r>
          </a:p>
          <a:p>
            <a:pPr lvl="3"/>
            <a:r>
              <a:rPr lang="en-US" altLang="en-US"/>
              <a:t>Information not available when needed</a:t>
            </a:r>
          </a:p>
          <a:p>
            <a:pPr lvl="3"/>
            <a:r>
              <a:rPr lang="en-US" altLang="en-US"/>
              <a:t>Inappropriate assignment of patient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Most Common Sentinel Events (cont’d)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Operative/Post-operative Complications (12.1%)</a:t>
            </a:r>
          </a:p>
          <a:p>
            <a:pPr lvl="1"/>
            <a:r>
              <a:rPr lang="en-US" altLang="en-US"/>
              <a:t>Mostly of non-emergent procedures.</a:t>
            </a:r>
          </a:p>
          <a:p>
            <a:pPr lvl="1"/>
            <a:r>
              <a:rPr lang="en-US" altLang="en-US"/>
              <a:t>Miscommunication as primary cause</a:t>
            </a:r>
          </a:p>
          <a:p>
            <a:pPr lvl="1"/>
            <a:r>
              <a:rPr lang="en-US" altLang="en-US"/>
              <a:t>Failure to follow established procedures</a:t>
            </a:r>
          </a:p>
          <a:p>
            <a:pPr lvl="1"/>
            <a:r>
              <a:rPr lang="en-US" altLang="en-US"/>
              <a:t>Incomplete pre-op assessment and post-op monitoring</a:t>
            </a:r>
          </a:p>
          <a:p>
            <a:pPr lvl="1"/>
            <a:r>
              <a:rPr lang="en-US" altLang="en-US"/>
              <a:t>Failure to question inappropriate orders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Most Common Sentinel Events (cont’d)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Medication Errors (11.6%)</a:t>
            </a:r>
          </a:p>
          <a:p>
            <a:pPr lvl="1"/>
            <a:r>
              <a:rPr lang="en-US" altLang="en-US"/>
              <a:t>Dangerous abbreviations and dose expressions</a:t>
            </a:r>
          </a:p>
          <a:p>
            <a:pPr lvl="1"/>
            <a:r>
              <a:rPr lang="en-US" altLang="en-US"/>
              <a:t>Illegible handwriting</a:t>
            </a:r>
          </a:p>
          <a:p>
            <a:pPr lvl="1"/>
            <a:r>
              <a:rPr lang="en-US" altLang="en-US"/>
              <a:t>Failure to assess risk</a:t>
            </a:r>
          </a:p>
          <a:p>
            <a:pPr lvl="1"/>
            <a:r>
              <a:rPr lang="en-US" altLang="en-US"/>
              <a:t>Incorrectly dispensed prescriptions (5%)</a:t>
            </a:r>
          </a:p>
          <a:p>
            <a:pPr lvl="1"/>
            <a:r>
              <a:rPr lang="en-US" altLang="en-US"/>
              <a:t>Work overload</a:t>
            </a:r>
          </a:p>
          <a:p>
            <a:pPr lvl="1"/>
            <a:r>
              <a:rPr lang="en-US" altLang="en-US"/>
              <a:t>Similar names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Most Common Sentinel Events (cont’d)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Medication Errors (cont’d)</a:t>
            </a:r>
          </a:p>
          <a:p>
            <a:pPr lvl="1"/>
            <a:r>
              <a:rPr lang="en-US" altLang="en-US"/>
              <a:t>Lack of drug reference availability</a:t>
            </a:r>
          </a:p>
          <a:p>
            <a:pPr lvl="1"/>
            <a:r>
              <a:rPr lang="en-US" altLang="en-US"/>
              <a:t>Lack of patient information to pharmacist (allergies, weight, etc)</a:t>
            </a:r>
          </a:p>
          <a:p>
            <a:pPr lvl="1"/>
            <a:r>
              <a:rPr lang="en-US" altLang="en-US"/>
              <a:t>Lack of clarification of questionable orders</a:t>
            </a:r>
          </a:p>
          <a:p>
            <a:pPr lvl="1"/>
            <a:r>
              <a:rPr lang="en-US" altLang="en-US"/>
              <a:t>Dispensing in forms not ready for dispensing</a:t>
            </a:r>
          </a:p>
          <a:p>
            <a:pPr lvl="1"/>
            <a:r>
              <a:rPr lang="en-US" altLang="en-US"/>
              <a:t>Distractions in dispensing area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Most Common Sentinel Events (cont’d)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Medication Errors (cont’d) – Nursing</a:t>
            </a:r>
          </a:p>
          <a:p>
            <a:pPr lvl="1"/>
            <a:r>
              <a:rPr lang="en-US" altLang="en-US"/>
              <a:t>Failure to follow procedure</a:t>
            </a:r>
          </a:p>
          <a:p>
            <a:pPr lvl="1"/>
            <a:r>
              <a:rPr lang="en-US" altLang="en-US"/>
              <a:t>Unfamiliarity of drug</a:t>
            </a:r>
          </a:p>
          <a:p>
            <a:pPr lvl="1"/>
            <a:r>
              <a:rPr lang="en-US" altLang="en-US"/>
              <a:t>Wrong mode of administration</a:t>
            </a:r>
          </a:p>
          <a:p>
            <a:pPr lvl="1"/>
            <a:r>
              <a:rPr lang="en-US" altLang="en-US"/>
              <a:t>Failure to obtain clarification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Most Common Sentinel Events (cont’d)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Wrong-Site Surgery (11%)</a:t>
            </a:r>
          </a:p>
          <a:p>
            <a:pPr lvl="1"/>
            <a:r>
              <a:rPr lang="en-US" altLang="en-US"/>
              <a:t>Multiple surgeons, procedures</a:t>
            </a:r>
          </a:p>
          <a:p>
            <a:pPr lvl="1"/>
            <a:r>
              <a:rPr lang="en-US" altLang="en-US"/>
              <a:t>Pressure to operate quickly</a:t>
            </a:r>
          </a:p>
          <a:p>
            <a:pPr lvl="1"/>
            <a:r>
              <a:rPr lang="en-US" altLang="en-US"/>
              <a:t>Unusual body characteristics</a:t>
            </a:r>
          </a:p>
          <a:p>
            <a:pPr lvl="1"/>
            <a:r>
              <a:rPr lang="en-US" altLang="en-US"/>
              <a:t>Staff intimidation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Most Common Sentinel Events (cont’d)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Patient Falls (5.1%)</a:t>
            </a:r>
          </a:p>
          <a:p>
            <a:pPr lvl="1"/>
            <a:r>
              <a:rPr lang="en-US" altLang="en-US" sz="2400"/>
              <a:t>At risk</a:t>
            </a:r>
          </a:p>
          <a:p>
            <a:pPr lvl="2"/>
            <a:r>
              <a:rPr lang="en-US" altLang="en-US" sz="2000"/>
              <a:t>Elderly, altered mental status, intoxicated, history of prior falls</a:t>
            </a:r>
          </a:p>
          <a:p>
            <a:pPr lvl="1"/>
            <a:r>
              <a:rPr lang="en-US" altLang="en-US" sz="2400"/>
              <a:t>Root Causes:</a:t>
            </a:r>
          </a:p>
          <a:p>
            <a:pPr lvl="2"/>
            <a:r>
              <a:rPr lang="en-US" altLang="en-US" sz="2000"/>
              <a:t>Poor communication</a:t>
            </a:r>
          </a:p>
          <a:p>
            <a:pPr lvl="2"/>
            <a:r>
              <a:rPr lang="en-US" altLang="en-US" sz="2000"/>
              <a:t>Failure to obtain adequate admission assessment</a:t>
            </a:r>
          </a:p>
          <a:p>
            <a:pPr lvl="2"/>
            <a:r>
              <a:rPr lang="en-US" altLang="en-US" sz="2000"/>
              <a:t>Inadequate plan of care</a:t>
            </a:r>
          </a:p>
          <a:p>
            <a:pPr lvl="2"/>
            <a:r>
              <a:rPr lang="en-US" altLang="en-US" sz="2000"/>
              <a:t>Environmental factors</a:t>
            </a:r>
          </a:p>
          <a:p>
            <a:pPr lvl="2"/>
            <a:r>
              <a:rPr lang="en-US" altLang="en-US" sz="2000"/>
              <a:t>Inadequate staffing</a:t>
            </a:r>
          </a:p>
          <a:p>
            <a:pPr lvl="2"/>
            <a:r>
              <a:rPr lang="en-US" altLang="en-US" sz="2000"/>
              <a:t>Reduced use of restraints without alternatives</a:t>
            </a:r>
          </a:p>
          <a:p>
            <a:pPr lvl="2"/>
            <a:r>
              <a:rPr lang="en-US" altLang="en-US" sz="2000"/>
              <a:t>Lack of orientation relative to falls protocols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Patient Safety for Various Populations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Infants and Children</a:t>
            </a:r>
          </a:p>
          <a:p>
            <a:pPr lvl="1"/>
            <a:r>
              <a:rPr lang="en-US" altLang="en-US"/>
              <a:t>Not cognitively or developmentally able to participate in care decisions</a:t>
            </a:r>
          </a:p>
          <a:p>
            <a:pPr lvl="1"/>
            <a:r>
              <a:rPr lang="en-US" altLang="en-US"/>
              <a:t>More sensitive to medication errors</a:t>
            </a:r>
          </a:p>
          <a:p>
            <a:pPr lvl="1"/>
            <a:r>
              <a:rPr lang="en-US" altLang="en-US"/>
              <a:t>Parents need to be encouraged to ask 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 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4. Identify the types of adverse incidents that must be reported within 24 hours according to the Florida Agency for Healthcare Administration</a:t>
            </a:r>
          </a:p>
          <a:p>
            <a:r>
              <a:rPr lang="en-US" altLang="en-US"/>
              <a:t>5. List the most common sentinel events reported to JCAHO</a:t>
            </a:r>
          </a:p>
          <a:p>
            <a:r>
              <a:rPr lang="en-US" altLang="en-US"/>
              <a:t>6. Describe methods for preventing injury in special populations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Patient Safety for Various Populations (cont’d)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Elderly</a:t>
            </a:r>
          </a:p>
          <a:p>
            <a:pPr lvl="1"/>
            <a:r>
              <a:rPr lang="en-US" altLang="en-US"/>
              <a:t>Greater risk for falls</a:t>
            </a:r>
          </a:p>
          <a:p>
            <a:pPr lvl="1"/>
            <a:r>
              <a:rPr lang="en-US" altLang="en-US"/>
              <a:t>Poor vision</a:t>
            </a:r>
          </a:p>
          <a:p>
            <a:pPr lvl="1"/>
            <a:r>
              <a:rPr lang="en-US" altLang="en-US"/>
              <a:t>Cardiovascular problems</a:t>
            </a:r>
          </a:p>
          <a:p>
            <a:pPr lvl="1"/>
            <a:r>
              <a:rPr lang="en-US" altLang="en-US"/>
              <a:t>Bladder dysfunction</a:t>
            </a:r>
          </a:p>
          <a:p>
            <a:pPr lvl="1"/>
            <a:r>
              <a:rPr lang="en-US" altLang="en-US"/>
              <a:t>Arthritis/muscle weakness/neuropathy</a:t>
            </a:r>
          </a:p>
          <a:p>
            <a:pPr lvl="1"/>
            <a:r>
              <a:rPr lang="en-US" altLang="en-US"/>
              <a:t>Sensitive to medication errors</a:t>
            </a:r>
          </a:p>
          <a:p>
            <a:pPr lvl="1"/>
            <a:r>
              <a:rPr lang="en-US" altLang="en-US"/>
              <a:t>Dementia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Patient Safety for Various Populations (cont’d)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Critical Care Patients</a:t>
            </a:r>
          </a:p>
          <a:p>
            <a:pPr lvl="1"/>
            <a:r>
              <a:rPr lang="en-US" altLang="en-US"/>
              <a:t>Environmental psychoses</a:t>
            </a:r>
          </a:p>
          <a:p>
            <a:pPr lvl="1"/>
            <a:r>
              <a:rPr lang="en-US" altLang="en-US"/>
              <a:t>Coma/lethargy</a:t>
            </a:r>
          </a:p>
          <a:p>
            <a:r>
              <a:rPr lang="en-US" altLang="en-US"/>
              <a:t>Psychiatric Patients</a:t>
            </a:r>
          </a:p>
          <a:p>
            <a:pPr lvl="1"/>
            <a:r>
              <a:rPr lang="en-US" altLang="en-US"/>
              <a:t>Suicidal/Depressed</a:t>
            </a:r>
          </a:p>
          <a:p>
            <a:pPr lvl="1"/>
            <a:r>
              <a:rPr lang="en-US" altLang="en-US"/>
              <a:t>Medication orthostasis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Patient Safety for Various Populations (cont’d)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OB/GYN</a:t>
            </a:r>
          </a:p>
          <a:p>
            <a:pPr lvl="1"/>
            <a:r>
              <a:rPr lang="en-US" altLang="en-US"/>
              <a:t>Decreased sensation/mobility due to anesthetics</a:t>
            </a:r>
          </a:p>
          <a:p>
            <a:pPr lvl="1"/>
            <a:r>
              <a:rPr lang="en-US" altLang="en-US"/>
              <a:t>Excessive blood loss</a:t>
            </a:r>
          </a:p>
          <a:p>
            <a:pPr lvl="1"/>
            <a:r>
              <a:rPr lang="en-US" altLang="en-US"/>
              <a:t>Hypotension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Medical Error Prevention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patient take part in own care</a:t>
            </a:r>
          </a:p>
          <a:p>
            <a:r>
              <a:rPr lang="en-US" altLang="en-US"/>
              <a:t>Ensure understanding of medications</a:t>
            </a:r>
          </a:p>
          <a:p>
            <a:r>
              <a:rPr lang="en-US" altLang="en-US"/>
              <a:t>Have patient make sure that all caregivers are aware of allergies and special needs</a:t>
            </a:r>
          </a:p>
          <a:p>
            <a:r>
              <a:rPr lang="en-US" altLang="en-US"/>
              <a:t>Ensure that prescriptions are legible</a:t>
            </a:r>
          </a:p>
          <a:p>
            <a:r>
              <a:rPr lang="en-US" altLang="en-US"/>
              <a:t>Explain procedures, meds, etc. in terms patient can understand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Medical Error Prevention (cont’d)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patient question pharmacist when scripts are picked up</a:t>
            </a:r>
          </a:p>
          <a:p>
            <a:r>
              <a:rPr lang="en-US" altLang="en-US"/>
              <a:t>Have patient question MD or Pharmacist with any questions relative to meds</a:t>
            </a:r>
          </a:p>
          <a:p>
            <a:r>
              <a:rPr lang="en-US" altLang="en-US"/>
              <a:t>Ask for written information</a:t>
            </a:r>
          </a:p>
          <a:p>
            <a:r>
              <a:rPr lang="en-US" altLang="en-US"/>
              <a:t>Choose a hospital that specializes in the procedure sought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Medical Error Prevention (cont’d)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patient make sure that all healthcare providers wash their hands</a:t>
            </a:r>
          </a:p>
          <a:p>
            <a:r>
              <a:rPr lang="en-US" altLang="en-US"/>
              <a:t>Have patient ask for clarification relative to treatment plan after discharge</a:t>
            </a:r>
          </a:p>
          <a:p>
            <a:r>
              <a:rPr lang="en-US" altLang="en-US"/>
              <a:t>Patient should make sure that there is one person in charge of care</a:t>
            </a:r>
          </a:p>
          <a:p>
            <a:r>
              <a:rPr lang="en-US" altLang="en-US"/>
              <a:t>If more than one physician is involved, make sure that all have all needed info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Medical Error Prevention (cont’d)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a family member or friend available during important encounters</a:t>
            </a:r>
          </a:p>
          <a:p>
            <a:r>
              <a:rPr lang="en-US" altLang="en-US"/>
              <a:t>Be aware that “more” is not always “better”</a:t>
            </a:r>
          </a:p>
          <a:p>
            <a:r>
              <a:rPr lang="en-US" altLang="en-US"/>
              <a:t>Ask for test results</a:t>
            </a:r>
          </a:p>
          <a:p>
            <a:r>
              <a:rPr lang="en-US" altLang="en-US"/>
              <a:t>Learn as much about condition as possible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Medical errors are costly in terms of</a:t>
            </a:r>
          </a:p>
          <a:p>
            <a:pPr lvl="1"/>
            <a:r>
              <a:rPr lang="en-US" altLang="en-US"/>
              <a:t>Money</a:t>
            </a:r>
          </a:p>
          <a:p>
            <a:pPr lvl="1"/>
            <a:r>
              <a:rPr lang="en-US" altLang="en-US"/>
              <a:t>Lives</a:t>
            </a:r>
          </a:p>
          <a:p>
            <a:pPr lvl="1"/>
            <a:r>
              <a:rPr lang="en-US" altLang="en-US"/>
              <a:t>Livelihood</a:t>
            </a:r>
          </a:p>
          <a:p>
            <a:pPr lvl="1"/>
            <a:r>
              <a:rPr lang="en-US" altLang="en-US"/>
              <a:t>Comfort/ pain</a:t>
            </a:r>
          </a:p>
          <a:p>
            <a:pPr lvl="1"/>
            <a:r>
              <a:rPr lang="en-US" altLang="en-US"/>
              <a:t>Trust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Medical Error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“The failure of a planned action to be completed as intended or the use of a wrong plan to achieve an aim.”</a:t>
            </a:r>
          </a:p>
          <a:p>
            <a:pPr lvl="1"/>
            <a:r>
              <a:rPr lang="en-US" altLang="en-US"/>
              <a:t>Need not be intentional</a:t>
            </a:r>
          </a:p>
          <a:p>
            <a:pPr lvl="1"/>
            <a:r>
              <a:rPr lang="en-US" altLang="en-US"/>
              <a:t>Need not be malpractice or negligence</a:t>
            </a:r>
          </a:p>
          <a:p>
            <a:pPr lvl="1"/>
            <a:r>
              <a:rPr lang="en-US" altLang="en-US"/>
              <a:t>Errors of execution (the correct action does not produce the desired effect)</a:t>
            </a:r>
          </a:p>
          <a:p>
            <a:pPr lvl="1"/>
            <a:r>
              <a:rPr lang="en-US" altLang="en-US"/>
              <a:t>Errors of planning (Plan of action is inappropriate)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Sentinel Events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“Events that cause an injury to a patient as a result of a medical intervention or inaction on the part of the healthcare provider where the injury cannot reasonably be said to be related to the patient’s underlying medical condition.”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Sentinel Events (cont’d)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Also known as “Preventable Adverse Events.”</a:t>
            </a:r>
          </a:p>
          <a:p>
            <a:r>
              <a:rPr lang="en-US" altLang="en-US"/>
              <a:t>Is the adverse occurrence part of the disease or because of the treatment? (would it have happened regardless of the treatment?)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Root Cause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Guidelines established to analyze preventable adverse events and “near misses” to help determine underlying causes.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JCAHO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Definition of Sentinel Event: “An event that resulted in an unanticipated death or major permanent loss of function, not related to the natural course of the patient’s illness or underlying condition.”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Mandatory Sentinel Events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Suicide of a patient where he/she has been receiving around-the-clock care</a:t>
            </a:r>
          </a:p>
          <a:p>
            <a:r>
              <a:rPr lang="en-US" altLang="en-US"/>
              <a:t>Infant abduction or discharge to the wrong family</a:t>
            </a:r>
          </a:p>
          <a:p>
            <a:r>
              <a:rPr lang="en-US" altLang="en-US"/>
              <a:t>Rape</a:t>
            </a:r>
          </a:p>
          <a:p>
            <a:r>
              <a:rPr lang="en-US" altLang="en-US"/>
              <a:t>Hemolytic blood transfusions</a:t>
            </a:r>
          </a:p>
          <a:p>
            <a:r>
              <a:rPr lang="en-US" altLang="en-US"/>
              <a:t>Surgery on the wrong patient or body part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CF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F Theme" id="{50F5F743-8B28-4D73-9FED-0EE5627E9E4B}" vid="{F3441658-5968-45CD-A042-F9E74C06BE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UCF Theme</Template>
  <TotalTime>150</TotalTime>
  <Words>1423</Words>
  <Application>Microsoft Office PowerPoint</Application>
  <PresentationFormat>On-screen Show (4:3)</PresentationFormat>
  <Paragraphs>188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Arial</vt:lpstr>
      <vt:lpstr>UCF Theme</vt:lpstr>
      <vt:lpstr>Medical Error Prevention</vt:lpstr>
      <vt:lpstr>Objectives</vt:lpstr>
      <vt:lpstr>Objectives (cont’d)</vt:lpstr>
      <vt:lpstr>Medical Error</vt:lpstr>
      <vt:lpstr>Sentinel Events</vt:lpstr>
      <vt:lpstr>Sentinel Events (cont’d)</vt:lpstr>
      <vt:lpstr>Root Cause Analysis</vt:lpstr>
      <vt:lpstr>JCAHO</vt:lpstr>
      <vt:lpstr>Mandatory Sentinel Events</vt:lpstr>
      <vt:lpstr>Thorough and Credible Process</vt:lpstr>
      <vt:lpstr>Thorough and Credible Process (cont’d)</vt:lpstr>
      <vt:lpstr>Thorough Process</vt:lpstr>
      <vt:lpstr>Thorough Process (cont’d)</vt:lpstr>
      <vt:lpstr>Credible Process</vt:lpstr>
      <vt:lpstr>Credible Process (cont’d)</vt:lpstr>
      <vt:lpstr>Florida Requirements</vt:lpstr>
      <vt:lpstr>Adverse Incidents</vt:lpstr>
      <vt:lpstr>Adverse Incidents (cont’d)</vt:lpstr>
      <vt:lpstr>Adverse Incidents (cont’d)</vt:lpstr>
      <vt:lpstr>Adverse Incidents (cont’d)</vt:lpstr>
      <vt:lpstr>Adverse Incidents (cont’d)</vt:lpstr>
      <vt:lpstr>Most Common Sentinel Events</vt:lpstr>
      <vt:lpstr>Most Common Sentinel Events (cont’d)</vt:lpstr>
      <vt:lpstr>Most Common Sentinel Events (cont’d)</vt:lpstr>
      <vt:lpstr>Most Common Sentinel Events (cont’d)</vt:lpstr>
      <vt:lpstr>Most Common Sentinel Events (cont’d)</vt:lpstr>
      <vt:lpstr>Most Common Sentinel Events (cont’d)</vt:lpstr>
      <vt:lpstr>Most Common Sentinel Events (cont’d)</vt:lpstr>
      <vt:lpstr>Patient Safety for Various Populations</vt:lpstr>
      <vt:lpstr>Patient Safety for Various Populations (cont’d)</vt:lpstr>
      <vt:lpstr>Patient Safety for Various Populations (cont’d)</vt:lpstr>
      <vt:lpstr>Patient Safety for Various Populations (cont’d)</vt:lpstr>
      <vt:lpstr>Medical Error Prevention</vt:lpstr>
      <vt:lpstr>Medical Error Prevention (cont’d)</vt:lpstr>
      <vt:lpstr>Medical Error Prevention (cont’d)</vt:lpstr>
      <vt:lpstr>Medical Error Prevention (cont’d)</vt:lpstr>
      <vt:lpstr>Conclusion</vt:lpstr>
    </vt:vector>
  </TitlesOfParts>
  <Company>UCF College of Health and Public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XV</dc:title>
  <dc:creator>Paul Desmarais</dc:creator>
  <cp:lastModifiedBy>laptopuser</cp:lastModifiedBy>
  <cp:revision>5</cp:revision>
  <dcterms:created xsi:type="dcterms:W3CDTF">2004-06-29T13:08:58Z</dcterms:created>
  <dcterms:modified xsi:type="dcterms:W3CDTF">2017-08-02T20:02:02Z</dcterms:modified>
</cp:coreProperties>
</file>