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48" r:id="rId2"/>
    <p:sldId id="349" r:id="rId3"/>
    <p:sldId id="368" r:id="rId4"/>
    <p:sldId id="369" r:id="rId5"/>
    <p:sldId id="370" r:id="rId6"/>
    <p:sldId id="371" r:id="rId7"/>
    <p:sldId id="377" r:id="rId8"/>
    <p:sldId id="372" r:id="rId9"/>
    <p:sldId id="352" r:id="rId10"/>
    <p:sldId id="353" r:id="rId11"/>
    <p:sldId id="381" r:id="rId12"/>
    <p:sldId id="354" r:id="rId13"/>
    <p:sldId id="355" r:id="rId14"/>
    <p:sldId id="382" r:id="rId15"/>
    <p:sldId id="373" r:id="rId16"/>
    <p:sldId id="356" r:id="rId17"/>
    <p:sldId id="357" r:id="rId18"/>
    <p:sldId id="383" r:id="rId19"/>
    <p:sldId id="384" r:id="rId20"/>
    <p:sldId id="385" r:id="rId21"/>
    <p:sldId id="386" r:id="rId22"/>
    <p:sldId id="387" r:id="rId23"/>
    <p:sldId id="378" r:id="rId24"/>
    <p:sldId id="358" r:id="rId25"/>
    <p:sldId id="379" r:id="rId26"/>
    <p:sldId id="359" r:id="rId27"/>
    <p:sldId id="389" r:id="rId28"/>
    <p:sldId id="388" r:id="rId29"/>
    <p:sldId id="360" r:id="rId30"/>
    <p:sldId id="390" r:id="rId31"/>
    <p:sldId id="380" r:id="rId32"/>
    <p:sldId id="391" r:id="rId33"/>
    <p:sldId id="392" r:id="rId34"/>
    <p:sldId id="393" r:id="rId35"/>
    <p:sldId id="397" r:id="rId36"/>
    <p:sldId id="394" r:id="rId37"/>
    <p:sldId id="395" r:id="rId38"/>
    <p:sldId id="396" r:id="rId39"/>
    <p:sldId id="362" r:id="rId40"/>
    <p:sldId id="363" r:id="rId41"/>
    <p:sldId id="398" r:id="rId42"/>
    <p:sldId id="3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4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400" dirty="0">
                <a:ea typeface="ＭＳ Ｐゴシック" charset="-128"/>
              </a:rPr>
              <a:t>Leading, Managing, Following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 and Managers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 of leaders</a:t>
            </a:r>
          </a:p>
          <a:p>
            <a:pPr lvl="1"/>
            <a:r>
              <a:rPr lang="en-US" dirty="0" smtClean="0"/>
              <a:t>Achieve consensus within the group about goals</a:t>
            </a:r>
          </a:p>
          <a:p>
            <a:pPr lvl="1"/>
            <a:r>
              <a:rPr lang="en-US" dirty="0" smtClean="0"/>
              <a:t>Maintain structure that facilitates accomplishing goals</a:t>
            </a:r>
          </a:p>
          <a:p>
            <a:pPr lvl="1"/>
            <a:r>
              <a:rPr lang="en-US" dirty="0" smtClean="0"/>
              <a:t>Supply information that helps provide direction and clarification</a:t>
            </a:r>
          </a:p>
          <a:p>
            <a:pPr lvl="1"/>
            <a:r>
              <a:rPr lang="en-US" dirty="0" smtClean="0"/>
              <a:t>Maintain group satisfaction, cohesion,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339186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Leaders and Managers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Verdana" panose="020B0604030504040204" pitchFamily="34" charset="0"/>
              </a:rPr>
              <a:t>Manager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An employee who is responsible and accountable for efficiently accomplishing the goals of the organization</a:t>
            </a:r>
          </a:p>
          <a:p>
            <a:pPr lvl="1"/>
            <a:r>
              <a:rPr lang="en-US"/>
              <a:t>Focuses on coordinating and integrating resources</a:t>
            </a:r>
          </a:p>
          <a:p>
            <a:pPr lvl="1"/>
            <a:r>
              <a:rPr lang="en-US"/>
              <a:t>Has authority, responsibility, accountability, and power defined by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305215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Leaders and Managers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 of managers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Clarify the organizational structure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Choose the means to achieve goals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Assign and coordinate tasks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Evaluate outcomes and provide feedback</a:t>
            </a:r>
          </a:p>
        </p:txBody>
      </p:sp>
    </p:spTree>
    <p:extLst>
      <p:ext uri="{BB962C8B-B14F-4D97-AF65-F5344CB8AC3E}">
        <p14:creationId xmlns:p14="http://schemas.microsoft.com/office/powerpoint/2010/main" val="406392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Leaders and Managers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Leadership 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Formal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Practiced by a nurse with legitimate authority described in a job description</a:t>
            </a:r>
          </a:p>
          <a:p>
            <a:pPr lvl="3"/>
            <a:r>
              <a:rPr lang="en-US"/>
              <a:t>e.g., nurse manager, supervisor, coordinator, case manager</a:t>
            </a:r>
          </a:p>
          <a:p>
            <a:pPr lvl="2"/>
            <a:r>
              <a:rPr lang="en-US"/>
              <a:t>Depends on personal skills</a:t>
            </a:r>
          </a:p>
          <a:p>
            <a:pPr lvl="3"/>
            <a:r>
              <a:rPr lang="en-US"/>
              <a:t>May be reinforced by organizational authority and position</a:t>
            </a:r>
            <a:endParaRPr lang="en-US" dirty="0" smtClean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43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Leaders and Managers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Leadership 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Informal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Exercised by a staff member who does not have a specified management role</a:t>
            </a:r>
          </a:p>
          <a:p>
            <a:pPr lvl="2"/>
            <a:r>
              <a:rPr lang="en-US"/>
              <a:t>Influence the efficiency of work flow is exercising leadership skills</a:t>
            </a:r>
          </a:p>
          <a:p>
            <a:pPr lvl="2"/>
            <a:r>
              <a:rPr lang="en-US"/>
              <a:t>Informal leadership depends primarily on one’s knowledge, status and personal skills.</a:t>
            </a:r>
          </a:p>
        </p:txBody>
      </p:sp>
    </p:spTree>
    <p:extLst>
      <p:ext uri="{BB962C8B-B14F-4D97-AF65-F5344CB8AC3E}">
        <p14:creationId xmlns:p14="http://schemas.microsoft.com/office/powerpoint/2010/main" val="321843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Evaluate different theories that explain leadership</a:t>
            </a:r>
            <a:r>
              <a:rPr lang="en-US" dirty="0" smtClean="0">
                <a:cs typeface="Verdana" panose="020B0604030504040204" pitchFamily="34" charset="0"/>
              </a:rPr>
              <a:t>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4010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Theories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Traditional Leadership Theories </a:t>
            </a:r>
          </a:p>
          <a:p>
            <a:pPr lvl="1"/>
            <a:r>
              <a:rPr lang="en-US" dirty="0" smtClean="0"/>
              <a:t>Trait theories</a:t>
            </a:r>
          </a:p>
          <a:p>
            <a:pPr lvl="2"/>
            <a:r>
              <a:rPr lang="en-US" dirty="0" smtClean="0"/>
              <a:t>Inborn traits of successful leaders</a:t>
            </a:r>
          </a:p>
          <a:p>
            <a:pPr lvl="1"/>
            <a:r>
              <a:rPr lang="en-US" dirty="0" smtClean="0"/>
              <a:t>Behavioral theories</a:t>
            </a:r>
          </a:p>
          <a:p>
            <a:pPr lvl="2"/>
            <a:r>
              <a:rPr lang="en-US" dirty="0" smtClean="0"/>
              <a:t>Leaders made through education, training, and life experience.</a:t>
            </a:r>
          </a:p>
          <a:p>
            <a:pPr lvl="1"/>
            <a:r>
              <a:rPr lang="en-US" dirty="0" smtClean="0"/>
              <a:t>Contingency theories</a:t>
            </a:r>
          </a:p>
          <a:p>
            <a:pPr lvl="2"/>
            <a:r>
              <a:rPr lang="en-US" dirty="0" smtClean="0"/>
              <a:t>Suggest managers adapt their leadership styles relative to changing situations; ranging from authoritarian to permissive</a:t>
            </a:r>
          </a:p>
        </p:txBody>
      </p:sp>
    </p:spTree>
    <p:extLst>
      <p:ext uri="{BB962C8B-B14F-4D97-AF65-F5344CB8AC3E}">
        <p14:creationId xmlns:p14="http://schemas.microsoft.com/office/powerpoint/2010/main" val="425392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Theories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/>
              <a:t>Contemporary Leadership Theories </a:t>
            </a:r>
          </a:p>
          <a:p>
            <a:pPr lvl="1"/>
            <a:r>
              <a:rPr lang="en-US" dirty="0" smtClean="0"/>
              <a:t>Quantum leadership</a:t>
            </a:r>
          </a:p>
          <a:p>
            <a:pPr lvl="2"/>
            <a:r>
              <a:rPr lang="en-US"/>
              <a:t>Based on the concepts of chaos theory </a:t>
            </a:r>
          </a:p>
          <a:p>
            <a:pPr lvl="3"/>
            <a:r>
              <a:rPr lang="en-US"/>
              <a:t>Posits reality is constantly shifting, and levels of complexity are constantly changing </a:t>
            </a:r>
          </a:p>
          <a:p>
            <a:pPr lvl="2"/>
            <a:r>
              <a:rPr lang="en-US"/>
              <a:t>Employees become directly involved in decision making as equitable and accountable partners.</a:t>
            </a:r>
          </a:p>
          <a:p>
            <a:pPr lvl="2"/>
            <a:r>
              <a:rPr lang="en-US"/>
              <a:t>Managers assume more of an influential facilitative role, rather than one of control.</a:t>
            </a:r>
          </a:p>
          <a:p>
            <a:pPr lvl="2"/>
            <a:r>
              <a:rPr lang="en-US"/>
              <a:t>Leadership becomes a shared activity, requiring the leader to possess excellent interpersonal skills.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364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Theories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Contemporary Leadership Theories </a:t>
            </a:r>
          </a:p>
          <a:p>
            <a:pPr lvl="1"/>
            <a:r>
              <a:rPr lang="en-US" dirty="0" smtClean="0"/>
              <a:t>Transactional leadership</a:t>
            </a:r>
          </a:p>
          <a:p>
            <a:pPr lvl="2"/>
            <a:r>
              <a:rPr lang="en-US"/>
              <a:t>Based on the principles of social exchange theory </a:t>
            </a:r>
          </a:p>
          <a:p>
            <a:pPr lvl="2"/>
            <a:r>
              <a:rPr lang="en-US"/>
              <a:t>Individuals engage in social interactions expecting to give and receive social, political, and psychological benefits or rewards. </a:t>
            </a:r>
          </a:p>
          <a:p>
            <a:pPr lvl="2"/>
            <a:r>
              <a:rPr lang="en-US"/>
              <a:t>Aimed at maintaining equilibrium by:</a:t>
            </a:r>
          </a:p>
          <a:p>
            <a:pPr lvl="3"/>
            <a:r>
              <a:rPr lang="en-US"/>
              <a:t>Performing work according to policy and procedures</a:t>
            </a:r>
          </a:p>
          <a:p>
            <a:pPr lvl="3"/>
            <a:r>
              <a:rPr lang="en-US"/>
              <a:t>Maximizing self-interests and personal rewards</a:t>
            </a:r>
          </a:p>
          <a:p>
            <a:pPr lvl="3"/>
            <a:r>
              <a:rPr lang="en-US"/>
              <a:t>Emphasizing interpersonal dependence</a:t>
            </a:r>
          </a:p>
          <a:p>
            <a:pPr lvl="3"/>
            <a:r>
              <a:rPr lang="en-US"/>
              <a:t>Routinizing performance</a:t>
            </a:r>
          </a:p>
        </p:txBody>
      </p:sp>
    </p:spTree>
    <p:extLst>
      <p:ext uri="{BB962C8B-B14F-4D97-AF65-F5344CB8AC3E}">
        <p14:creationId xmlns:p14="http://schemas.microsoft.com/office/powerpoint/2010/main" val="365364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Theories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Contemporary Leadership Theories </a:t>
            </a:r>
          </a:p>
          <a:p>
            <a:pPr lvl="1"/>
            <a:r>
              <a:rPr lang="en-US" dirty="0" smtClean="0"/>
              <a:t>Transformational leadership</a:t>
            </a:r>
          </a:p>
          <a:p>
            <a:pPr lvl="2"/>
            <a:r>
              <a:rPr lang="en-US"/>
              <a:t>Emphasizes the importance of interpersonal relationships </a:t>
            </a:r>
          </a:p>
          <a:p>
            <a:pPr lvl="2"/>
            <a:r>
              <a:rPr lang="en-US"/>
              <a:t>Focuses on merging the motives, desires, values, and goals of leaders and followers into a common cause</a:t>
            </a:r>
          </a:p>
          <a:p>
            <a:pPr lvl="2"/>
            <a:r>
              <a:rPr lang="en-US"/>
              <a:t>Leaders appeal to individuals’ better selves rather than these individuals’ self-interests.</a:t>
            </a:r>
          </a:p>
          <a:p>
            <a:pPr lvl="2"/>
            <a:r>
              <a:rPr lang="en-US"/>
              <a:t>Transformational leadership may be a natural model for nursing managers.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364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Differentiate between leaders and managers.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Evaluate different theories that explain leadership.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Explore how followership is essential to leadership.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Explain why nurses need to learn management skills.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cs typeface="Verdana" panose="020B0604030504040204" pitchFamily="34" charset="0"/>
              </a:rPr>
              <a:t>Describe the management roles that nurses fill in practice.</a:t>
            </a:r>
          </a:p>
        </p:txBody>
      </p:sp>
    </p:spTree>
    <p:extLst>
      <p:ext uri="{BB962C8B-B14F-4D97-AF65-F5344CB8AC3E}">
        <p14:creationId xmlns:p14="http://schemas.microsoft.com/office/powerpoint/2010/main" val="157760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Theories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Contemporary Leadership Theories </a:t>
            </a:r>
          </a:p>
          <a:p>
            <a:pPr lvl="1"/>
            <a:r>
              <a:rPr lang="en-US" dirty="0" smtClean="0"/>
              <a:t>Shared leadership</a:t>
            </a:r>
          </a:p>
          <a:p>
            <a:pPr lvl="2"/>
            <a:r>
              <a:rPr lang="en-US"/>
              <a:t>Based on empowerment principles of partici- pative and transformational leadership.</a:t>
            </a:r>
          </a:p>
          <a:p>
            <a:pPr lvl="2"/>
            <a:r>
              <a:rPr lang="en-US"/>
              <a:t>Assumes a well-educated, highly professional, dedicated workforce is comprised of many leaders</a:t>
            </a:r>
          </a:p>
          <a:p>
            <a:pPr lvl="2"/>
            <a:r>
              <a:rPr lang="en-US"/>
              <a:t>Examples of shared leadership in nursing include the following:</a:t>
            </a:r>
          </a:p>
          <a:p>
            <a:pPr lvl="3"/>
            <a:r>
              <a:rPr lang="en-US"/>
              <a:t>Self-directed work teams </a:t>
            </a:r>
          </a:p>
          <a:p>
            <a:pPr lvl="3"/>
            <a:r>
              <a:rPr lang="en-US"/>
              <a:t>Shared governance</a:t>
            </a:r>
          </a:p>
          <a:p>
            <a:pPr lvl="3"/>
            <a:r>
              <a:rPr lang="en-US"/>
              <a:t>Co-leadership</a:t>
            </a:r>
          </a:p>
        </p:txBody>
      </p:sp>
    </p:spTree>
    <p:extLst>
      <p:ext uri="{BB962C8B-B14F-4D97-AF65-F5344CB8AC3E}">
        <p14:creationId xmlns:p14="http://schemas.microsoft.com/office/powerpoint/2010/main" val="365364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Theories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Contemporary Leadership Theories </a:t>
            </a:r>
          </a:p>
          <a:p>
            <a:pPr lvl="1"/>
            <a:r>
              <a:rPr lang="en-US" dirty="0" smtClean="0"/>
              <a:t>Servant leadership</a:t>
            </a:r>
          </a:p>
          <a:p>
            <a:pPr lvl="2"/>
            <a:r>
              <a:rPr lang="en-US"/>
              <a:t>Based on the premise that leadership originates from a desire to serve</a:t>
            </a:r>
          </a:p>
          <a:p>
            <a:pPr lvl="3"/>
            <a:r>
              <a:rPr lang="en-US"/>
              <a:t>In the course of serving, one may be called to lead.</a:t>
            </a:r>
          </a:p>
          <a:p>
            <a:pPr lvl="2"/>
            <a:r>
              <a:rPr lang="en-US"/>
              <a:t>Servant leaders embody three characteristics: </a:t>
            </a:r>
          </a:p>
          <a:p>
            <a:pPr lvl="3"/>
            <a:r>
              <a:rPr lang="en-US"/>
              <a:t>Empathy</a:t>
            </a:r>
          </a:p>
          <a:p>
            <a:pPr lvl="3"/>
            <a:r>
              <a:rPr lang="en-US"/>
              <a:t>Awareness</a:t>
            </a:r>
          </a:p>
          <a:p>
            <a:pPr lvl="3"/>
            <a:r>
              <a:rPr lang="en-US"/>
              <a:t>Persuasion</a:t>
            </a:r>
          </a:p>
        </p:txBody>
      </p:sp>
    </p:spTree>
    <p:extLst>
      <p:ext uri="{BB962C8B-B14F-4D97-AF65-F5344CB8AC3E}">
        <p14:creationId xmlns:p14="http://schemas.microsoft.com/office/powerpoint/2010/main" val="365364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Theories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Contemporary Leadership Theories </a:t>
            </a:r>
          </a:p>
          <a:p>
            <a:pPr lvl="1"/>
            <a:r>
              <a:rPr lang="en-US" dirty="0" smtClean="0"/>
              <a:t>Emotional leadership</a:t>
            </a:r>
          </a:p>
          <a:p>
            <a:pPr lvl="2"/>
            <a:r>
              <a:rPr lang="en-US"/>
              <a:t>Emotional intelligence involves personal competence; includes:</a:t>
            </a:r>
          </a:p>
          <a:p>
            <a:pPr lvl="3"/>
            <a:r>
              <a:rPr lang="en-US"/>
              <a:t>Self-awareness.</a:t>
            </a:r>
          </a:p>
          <a:p>
            <a:pPr lvl="3"/>
            <a:r>
              <a:rPr lang="en-US"/>
              <a:t>Self-management.</a:t>
            </a:r>
          </a:p>
          <a:p>
            <a:pPr lvl="3"/>
            <a:r>
              <a:rPr lang="en-US"/>
              <a:t>Social competence.</a:t>
            </a:r>
          </a:p>
          <a:p>
            <a:pPr lvl="2"/>
            <a:r>
              <a:rPr lang="en-US"/>
              <a:t>Nurses are aptly suited to this direction in leadership that emphasizes emotions and relationships with others as a primary attribute for success.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364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Explore how followership is essential to leadership</a:t>
            </a:r>
            <a:r>
              <a:rPr lang="en-US" dirty="0" smtClean="0">
                <a:cs typeface="Verdana" panose="020B0604030504040204" pitchFamily="34" charset="0"/>
              </a:rPr>
              <a:t>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901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Followership: An Essential Component of Leadership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Followership</a:t>
            </a:r>
          </a:p>
          <a:p>
            <a:pPr lvl="1"/>
            <a:r>
              <a:rPr lang="en-US"/>
              <a:t>Interactive and complementary to leadership</a:t>
            </a:r>
          </a:p>
          <a:p>
            <a:pPr lvl="1"/>
            <a:r>
              <a:rPr lang="en-US"/>
              <a:t>The follower is an active participant in the relationship with the leader. </a:t>
            </a:r>
          </a:p>
          <a:p>
            <a:pPr lvl="1"/>
            <a:r>
              <a:rPr lang="en-US"/>
              <a:t>Followers are powerful contributors to the relationship with their leaders.</a:t>
            </a:r>
          </a:p>
          <a:p>
            <a:pPr lvl="1"/>
            <a:r>
              <a:rPr lang="en-US"/>
              <a:t>The nurse may be a leader at one moment and become a follower soon afterward.</a:t>
            </a:r>
          </a:p>
          <a:p>
            <a:pPr lvl="1"/>
            <a:r>
              <a:rPr lang="en-US"/>
              <a:t>An effective follower must maintain credibility and trust with the leader.</a:t>
            </a:r>
          </a:p>
        </p:txBody>
      </p:sp>
    </p:spTree>
    <p:extLst>
      <p:ext uri="{BB962C8B-B14F-4D97-AF65-F5344CB8AC3E}">
        <p14:creationId xmlns:p14="http://schemas.microsoft.com/office/powerpoint/2010/main" val="364393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Explain why nurses need to learn management skills</a:t>
            </a:r>
            <a:r>
              <a:rPr lang="en-US" dirty="0" smtClean="0">
                <a:cs typeface="Verdana" panose="020B0604030504040204" pitchFamily="34" charset="0"/>
              </a:rPr>
              <a:t>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974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Management Functions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 of Nurse Managers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Planning</a:t>
            </a:r>
          </a:p>
          <a:p>
            <a:pPr lvl="2"/>
            <a:r>
              <a:rPr lang="en-US"/>
              <a:t>Four-stage process to achieve the following: </a:t>
            </a:r>
          </a:p>
          <a:p>
            <a:pPr lvl="3"/>
            <a:r>
              <a:rPr lang="en-US"/>
              <a:t>Establish objectives (goals). </a:t>
            </a:r>
          </a:p>
          <a:p>
            <a:pPr lvl="3"/>
            <a:r>
              <a:rPr lang="en-US"/>
              <a:t>Evaluate the present situation and predict future trends and events. </a:t>
            </a:r>
          </a:p>
          <a:p>
            <a:pPr lvl="3"/>
            <a:r>
              <a:rPr lang="en-US"/>
              <a:t>Formulate a planning statement (means). </a:t>
            </a:r>
          </a:p>
          <a:p>
            <a:pPr lvl="3"/>
            <a:r>
              <a:rPr lang="en-US"/>
              <a:t>Convert the plan into an action statement.</a:t>
            </a:r>
            <a:endParaRPr lang="en-US" dirty="0" smtClean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Management Functions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 of Nurse Managers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Planning</a:t>
            </a:r>
          </a:p>
          <a:p>
            <a:pPr lvl="2"/>
            <a:r>
              <a:rPr lang="en-US"/>
              <a:t>Can be contingent or strategic</a:t>
            </a:r>
          </a:p>
          <a:p>
            <a:pPr lvl="2"/>
            <a:r>
              <a:rPr lang="en-US"/>
              <a:t>Contingency planning</a:t>
            </a:r>
          </a:p>
          <a:p>
            <a:pPr lvl="3"/>
            <a:r>
              <a:rPr lang="en-US"/>
              <a:t>Manager identifies and manages problems that interfere with getting work done.</a:t>
            </a:r>
          </a:p>
          <a:p>
            <a:pPr lvl="3"/>
            <a:r>
              <a:rPr lang="en-US"/>
              <a:t>May be reactive in response to a crisis or proactive </a:t>
            </a:r>
          </a:p>
          <a:p>
            <a:pPr lvl="2"/>
            <a:r>
              <a:rPr lang="en-US"/>
              <a:t>Strategic planning</a:t>
            </a:r>
          </a:p>
          <a:p>
            <a:pPr lvl="3"/>
            <a:r>
              <a:rPr lang="en-US"/>
              <a:t>Refers to the process of continual assessment, planning, and evaluation to guide the future 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Management Functions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 of Nurse Managers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Organizing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Process of coordinating the work to be done</a:t>
            </a:r>
          </a:p>
          <a:p>
            <a:pPr lvl="2"/>
            <a:r>
              <a:rPr lang="en-US"/>
              <a:t>Involves</a:t>
            </a:r>
          </a:p>
          <a:p>
            <a:pPr lvl="3"/>
            <a:r>
              <a:rPr lang="en-US"/>
              <a:t>Identifying the work of the organization</a:t>
            </a:r>
          </a:p>
          <a:p>
            <a:pPr lvl="3"/>
            <a:r>
              <a:rPr lang="en-US"/>
              <a:t>Dividing the labor</a:t>
            </a:r>
          </a:p>
          <a:p>
            <a:pPr lvl="3"/>
            <a:r>
              <a:rPr lang="en-US"/>
              <a:t>Developing the chain of command</a:t>
            </a:r>
          </a:p>
          <a:p>
            <a:pPr lvl="3"/>
            <a:r>
              <a:rPr lang="en-US"/>
              <a:t>Assigning authority</a:t>
            </a:r>
          </a:p>
        </p:txBody>
      </p:sp>
    </p:spTree>
    <p:extLst>
      <p:ext uri="{BB962C8B-B14F-4D97-AF65-F5344CB8AC3E}">
        <p14:creationId xmlns:p14="http://schemas.microsoft.com/office/powerpoint/2010/main" val="18340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Management Functions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 of Nurse Managers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Directing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Process of getting the organization's work done</a:t>
            </a:r>
          </a:p>
          <a:p>
            <a:pPr lvl="2"/>
            <a:r>
              <a:rPr lang="en-US"/>
              <a:t>Manager coaches and counsels to achieve the organization’s objectives. </a:t>
            </a:r>
            <a:endParaRPr lang="en-US" dirty="0" smtClean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charge nurse</a:t>
            </a:r>
          </a:p>
          <a:p>
            <a:r>
              <a:rPr lang="en-US"/>
              <a:t>clinical nurse leader (CNL)</a:t>
            </a:r>
          </a:p>
          <a:p>
            <a:r>
              <a:rPr lang="en-US"/>
              <a:t>controlling</a:t>
            </a:r>
          </a:p>
          <a:p>
            <a:r>
              <a:rPr lang="en-US"/>
              <a:t>directing</a:t>
            </a:r>
          </a:p>
          <a:p>
            <a:r>
              <a:rPr lang="en-US"/>
              <a:t>emotional intelligence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Traditional Management Functions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 of Nurse Managers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Controlling</a:t>
            </a:r>
          </a:p>
          <a:p>
            <a:pPr lvl="2"/>
            <a:r>
              <a:rPr lang="en-US"/>
              <a:t>Compares actual results with projected results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Establishing standards of performance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Determing means of measuring performance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Evaluating performance</a:t>
            </a:r>
          </a:p>
          <a:p>
            <a:pPr lvl="2"/>
            <a:r>
              <a:rPr lang="en-US" dirty="0" smtClean="0">
                <a:cs typeface="Verdana" panose="020B0604030504040204" pitchFamily="34" charset="0"/>
              </a:rPr>
              <a:t>Providing feedback</a:t>
            </a:r>
          </a:p>
        </p:txBody>
      </p:sp>
    </p:spTree>
    <p:extLst>
      <p:ext uri="{BB962C8B-B14F-4D97-AF65-F5344CB8AC3E}">
        <p14:creationId xmlns:p14="http://schemas.microsoft.com/office/powerpoint/2010/main" val="410496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Describe the management roles that nurses fill in practice.</a:t>
            </a:r>
          </a:p>
        </p:txBody>
      </p:sp>
    </p:spTree>
    <p:extLst>
      <p:ext uri="{BB962C8B-B14F-4D97-AF65-F5344CB8AC3E}">
        <p14:creationId xmlns:p14="http://schemas.microsoft.com/office/powerpoint/2010/main" val="38914912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Nurse Manager Competencies </a:t>
            </a:r>
          </a:p>
          <a:p>
            <a:pPr lvl="1"/>
            <a:r>
              <a:rPr lang="en-US" dirty="0" smtClean="0"/>
              <a:t>AONE Areas of Competency for All Nurse Managers</a:t>
            </a:r>
          </a:p>
          <a:p>
            <a:pPr lvl="2"/>
            <a:r>
              <a:rPr lang="en-US"/>
              <a:t>Communication and Relationships-Building </a:t>
            </a:r>
          </a:p>
          <a:p>
            <a:pPr lvl="2"/>
            <a:r>
              <a:rPr lang="en-US" dirty="0" smtClean="0">
                <a:cs typeface="Arabic Typesetting" panose="03020402040406030203" pitchFamily="66" charset="-78"/>
              </a:rPr>
              <a:t>Knowledge of the health care environment</a:t>
            </a:r>
          </a:p>
          <a:p>
            <a:pPr lvl="2"/>
            <a:r>
              <a:rPr lang="en-US" dirty="0" smtClean="0">
                <a:cs typeface="Arabic Typesetting" panose="03020402040406030203" pitchFamily="66" charset="-78"/>
              </a:rPr>
              <a:t>Leadership Skill</a:t>
            </a:r>
          </a:p>
          <a:p>
            <a:pPr lvl="2"/>
            <a:r>
              <a:rPr lang="en-US" dirty="0" smtClean="0">
                <a:cs typeface="Arabic Typesetting" panose="03020402040406030203" pitchFamily="66" charset="-78"/>
              </a:rPr>
              <a:t>Professionalism</a:t>
            </a:r>
          </a:p>
          <a:p>
            <a:pPr lvl="2"/>
            <a:r>
              <a:rPr lang="en-US" dirty="0" smtClean="0">
                <a:cs typeface="Arabic Typesetting" panose="03020402040406030203" pitchFamily="66" charset="-78"/>
              </a:rPr>
              <a:t>Business skills</a:t>
            </a:r>
          </a:p>
        </p:txBody>
      </p:sp>
    </p:spTree>
    <p:extLst>
      <p:ext uri="{BB962C8B-B14F-4D97-AF65-F5344CB8AC3E}">
        <p14:creationId xmlns:p14="http://schemas.microsoft.com/office/powerpoint/2010/main" val="351510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Nurse Manager Competencies </a:t>
            </a:r>
          </a:p>
          <a:p>
            <a:pPr lvl="1"/>
            <a:r>
              <a:rPr lang="en-US" dirty="0" smtClean="0"/>
              <a:t>AONE Areas of Competency for All Nurse Managers</a:t>
            </a:r>
          </a:p>
          <a:p>
            <a:pPr lvl="2"/>
            <a:r>
              <a:rPr lang="en-US"/>
              <a:t>Communication and Relationships-Building</a:t>
            </a:r>
          </a:p>
          <a:p>
            <a:pPr lvl="3"/>
            <a:r>
              <a:rPr lang="en-US"/>
              <a:t>Effective communication </a:t>
            </a:r>
          </a:p>
          <a:p>
            <a:pPr lvl="3"/>
            <a:r>
              <a:rPr lang="en-US"/>
              <a:t>Relationship management </a:t>
            </a:r>
          </a:p>
          <a:p>
            <a:pPr lvl="3"/>
            <a:r>
              <a:rPr lang="en-US"/>
              <a:t>Influence of behaviors </a:t>
            </a:r>
          </a:p>
          <a:p>
            <a:pPr lvl="3"/>
            <a:r>
              <a:rPr lang="en-US"/>
              <a:t>Ability to work with diversity </a:t>
            </a:r>
          </a:p>
          <a:p>
            <a:pPr lvl="3"/>
            <a:r>
              <a:rPr lang="en-US"/>
              <a:t>Shared decision making </a:t>
            </a:r>
          </a:p>
          <a:p>
            <a:pPr lvl="3"/>
            <a:r>
              <a:rPr lang="en-US"/>
              <a:t>Community involvement </a:t>
            </a:r>
          </a:p>
          <a:p>
            <a:pPr lvl="3"/>
            <a:r>
              <a:rPr lang="en-US"/>
              <a:t>Medical staff relationships </a:t>
            </a:r>
          </a:p>
          <a:p>
            <a:pPr lvl="3"/>
            <a:r>
              <a:rPr lang="en-US"/>
              <a:t>Academic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51510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Nurse Manager Competencies </a:t>
            </a:r>
          </a:p>
          <a:p>
            <a:pPr lvl="1"/>
            <a:r>
              <a:rPr lang="en-US" dirty="0" smtClean="0"/>
              <a:t>AONE Areas of Competency for All Nurse Managers</a:t>
            </a:r>
          </a:p>
          <a:p>
            <a:pPr lvl="2"/>
            <a:r>
              <a:rPr lang="en-US" dirty="0" smtClean="0">
                <a:cs typeface="Arabic Typesetting" panose="03020402040406030203" pitchFamily="66" charset="-78"/>
              </a:rPr>
              <a:t>Knowledge of the health care environment</a:t>
            </a:r>
          </a:p>
          <a:p>
            <a:pPr lvl="3"/>
            <a:r>
              <a:rPr lang="en-US"/>
              <a:t>Clinical practice knowledge </a:t>
            </a:r>
          </a:p>
          <a:p>
            <a:pPr lvl="3"/>
            <a:r>
              <a:rPr lang="en-US"/>
              <a:t>Patient care delivery models and work design knowledge </a:t>
            </a:r>
          </a:p>
          <a:p>
            <a:pPr lvl="3"/>
            <a:r>
              <a:rPr lang="en-US"/>
              <a:t>Health care economics knowledge </a:t>
            </a:r>
          </a:p>
          <a:p>
            <a:pPr lvl="3"/>
            <a:r>
              <a:rPr lang="en-US"/>
              <a:t>Health care policy knowledge </a:t>
            </a:r>
          </a:p>
          <a:p>
            <a:pPr lvl="3"/>
            <a:r>
              <a:rPr lang="en-US"/>
              <a:t>Understanding of governance </a:t>
            </a:r>
          </a:p>
          <a:p>
            <a:pPr lvl="3"/>
            <a:r>
              <a:rPr lang="en-US"/>
              <a:t>Understanding of evidence-based practice </a:t>
            </a:r>
          </a:p>
        </p:txBody>
      </p:sp>
    </p:spTree>
    <p:extLst>
      <p:ext uri="{BB962C8B-B14F-4D97-AF65-F5344CB8AC3E}">
        <p14:creationId xmlns:p14="http://schemas.microsoft.com/office/powerpoint/2010/main" val="351510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Nurse Manager Competencies </a:t>
            </a:r>
          </a:p>
          <a:p>
            <a:pPr lvl="1"/>
            <a:r>
              <a:rPr lang="en-US" dirty="0" smtClean="0"/>
              <a:t>AONE Areas of Competency for All Nurse Managers</a:t>
            </a:r>
          </a:p>
          <a:p>
            <a:pPr lvl="2"/>
            <a:r>
              <a:rPr lang="en-US" dirty="0" smtClean="0">
                <a:cs typeface="Arabic Typesetting" panose="03020402040406030203" pitchFamily="66" charset="-78"/>
              </a:rPr>
              <a:t>Knowledge of the health care environment</a:t>
            </a:r>
          </a:p>
          <a:p>
            <a:pPr lvl="3"/>
            <a:r>
              <a:rPr lang="en-US"/>
              <a:t>Outcome measurement </a:t>
            </a:r>
          </a:p>
          <a:p>
            <a:pPr lvl="3"/>
            <a:r>
              <a:rPr lang="en-US"/>
              <a:t>Knowledge of and dedication to patient safety </a:t>
            </a:r>
          </a:p>
          <a:p>
            <a:pPr lvl="3"/>
            <a:r>
              <a:rPr lang="en-US"/>
              <a:t>Understanding of utilization/case management </a:t>
            </a:r>
          </a:p>
          <a:p>
            <a:pPr lvl="3"/>
            <a:r>
              <a:rPr lang="en-US"/>
              <a:t>Knowledge of quality improvement and metrics</a:t>
            </a:r>
          </a:p>
          <a:p>
            <a:pPr lvl="3"/>
            <a:r>
              <a:rPr lang="en-US"/>
              <a:t>Knowledge of risk management </a:t>
            </a:r>
          </a:p>
        </p:txBody>
      </p:sp>
    </p:spTree>
    <p:extLst>
      <p:ext uri="{BB962C8B-B14F-4D97-AF65-F5344CB8AC3E}">
        <p14:creationId xmlns:p14="http://schemas.microsoft.com/office/powerpoint/2010/main" val="351510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Nurse Manager Competencies </a:t>
            </a:r>
          </a:p>
          <a:p>
            <a:pPr lvl="1"/>
            <a:r>
              <a:rPr lang="en-US" dirty="0" smtClean="0"/>
              <a:t>AONE Areas of Competency for All Nurse Managers</a:t>
            </a:r>
          </a:p>
          <a:p>
            <a:pPr lvl="2"/>
            <a:r>
              <a:rPr lang="en-US" dirty="0" smtClean="0">
                <a:cs typeface="Arabic Typesetting" panose="03020402040406030203" pitchFamily="66" charset="-78"/>
              </a:rPr>
              <a:t>Leadership Skills</a:t>
            </a:r>
          </a:p>
          <a:p>
            <a:pPr lvl="3"/>
            <a:r>
              <a:rPr lang="en-US"/>
              <a:t>Foundational thinking skills </a:t>
            </a:r>
          </a:p>
          <a:p>
            <a:pPr lvl="3"/>
            <a:r>
              <a:rPr lang="en-US"/>
              <a:t>Personal journey disciplines </a:t>
            </a:r>
          </a:p>
          <a:p>
            <a:pPr lvl="3"/>
            <a:r>
              <a:rPr lang="en-US"/>
              <a:t>The ability to use systems thinking </a:t>
            </a:r>
          </a:p>
          <a:p>
            <a:pPr lvl="3"/>
            <a:r>
              <a:rPr lang="en-US"/>
              <a:t>Succession planning </a:t>
            </a:r>
          </a:p>
          <a:p>
            <a:pPr lvl="3"/>
            <a:r>
              <a:rPr lang="en-US"/>
              <a:t>Change management </a:t>
            </a:r>
          </a:p>
        </p:txBody>
      </p:sp>
    </p:spTree>
    <p:extLst>
      <p:ext uri="{BB962C8B-B14F-4D97-AF65-F5344CB8AC3E}">
        <p14:creationId xmlns:p14="http://schemas.microsoft.com/office/powerpoint/2010/main" val="351510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Nurse Manager Competencies </a:t>
            </a:r>
          </a:p>
          <a:p>
            <a:pPr lvl="1"/>
            <a:r>
              <a:rPr lang="en-US" dirty="0" smtClean="0"/>
              <a:t>AONE Areas of Competency for All Nurse Managers</a:t>
            </a:r>
          </a:p>
          <a:p>
            <a:pPr lvl="2"/>
            <a:r>
              <a:rPr lang="en-US" dirty="0" smtClean="0">
                <a:cs typeface="Arabic Typesetting" panose="03020402040406030203" pitchFamily="66" charset="-78"/>
              </a:rPr>
              <a:t>Professionalism</a:t>
            </a:r>
          </a:p>
          <a:p>
            <a:pPr lvl="3"/>
            <a:r>
              <a:rPr lang="en-US"/>
              <a:t>Personal and professional accountability</a:t>
            </a:r>
          </a:p>
          <a:p>
            <a:pPr lvl="3"/>
            <a:r>
              <a:rPr lang="en-US"/>
              <a:t>Career planning</a:t>
            </a:r>
          </a:p>
          <a:p>
            <a:pPr lvl="3"/>
            <a:r>
              <a:rPr lang="en-US"/>
              <a:t>Ethics</a:t>
            </a:r>
          </a:p>
          <a:p>
            <a:pPr lvl="3"/>
            <a:r>
              <a:rPr lang="en-US"/>
              <a:t>Evidence-based clinical and management practice</a:t>
            </a:r>
          </a:p>
          <a:p>
            <a:pPr lvl="3"/>
            <a:r>
              <a:rPr lang="en-US"/>
              <a:t>Advocacy for the clinical enterprise and for nursing practice</a:t>
            </a:r>
          </a:p>
          <a:p>
            <a:pPr lvl="3"/>
            <a:r>
              <a:rPr lang="en-US"/>
              <a:t>Active membership in professional organizations </a:t>
            </a:r>
          </a:p>
          <a:p>
            <a:pPr lvl="3"/>
            <a:endParaRPr lang="en-US" dirty="0" smtClean="0"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510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Nurse Manager Competencies </a:t>
            </a:r>
          </a:p>
          <a:p>
            <a:pPr lvl="1"/>
            <a:r>
              <a:rPr lang="en-US" dirty="0" smtClean="0"/>
              <a:t>AONE Areas of Competency for All Nurse Managers</a:t>
            </a:r>
          </a:p>
          <a:p>
            <a:pPr lvl="2"/>
            <a:r>
              <a:rPr lang="en-US" dirty="0" smtClean="0">
                <a:cs typeface="Arabic Typesetting" panose="03020402040406030203" pitchFamily="66" charset="-78"/>
              </a:rPr>
              <a:t>Business skills</a:t>
            </a:r>
          </a:p>
          <a:p>
            <a:pPr lvl="3"/>
            <a:r>
              <a:rPr lang="en-US"/>
              <a:t>Understanding of health care financing</a:t>
            </a:r>
          </a:p>
          <a:p>
            <a:pPr lvl="3"/>
            <a:r>
              <a:rPr lang="en-US"/>
              <a:t>Human resource management and development</a:t>
            </a:r>
          </a:p>
          <a:p>
            <a:pPr lvl="3"/>
            <a:r>
              <a:rPr lang="en-US"/>
              <a:t>Strategic management</a:t>
            </a:r>
          </a:p>
          <a:p>
            <a:pPr lvl="3"/>
            <a:r>
              <a:rPr lang="en-US"/>
              <a:t>Marketing</a:t>
            </a:r>
          </a:p>
          <a:p>
            <a:pPr lvl="3"/>
            <a:r>
              <a:rPr lang="en-US"/>
              <a:t>Information management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351510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gradFill rotWithShape="1">
                  <a:gsLst>
                    <a:gs pos="0">
                      <a:srgbClr val="FCAE1A"/>
                    </a:gs>
                    <a:gs pos="100000">
                      <a:srgbClr val="932741"/>
                    </a:gs>
                  </a:gsLst>
                  <a:lin ang="5400000"/>
                </a:gradFill>
              </a14:hiddenFill>
            </a:ext>
          </a:extLst>
        </p:spPr>
        <p:txBody>
          <a:bodyPr/>
          <a:lstStyle/>
          <a:p>
            <a:pPr algn="l"/>
            <a:r>
              <a:rPr lang="en-US" sz="1600" b="1" dirty="0" smtClean="0">
                <a:latin typeface="+mn-lt"/>
              </a:rPr>
              <a:t>Figure 4-1   </a:t>
            </a:r>
            <a:r>
              <a:rPr lang="en-US" sz="1600" b="0" dirty="0" smtClean="0">
                <a:latin typeface="+mn-lt"/>
              </a:rPr>
              <a:t>Core of leadership competencies.</a:t>
            </a:r>
            <a:br>
              <a:rPr lang="en-US" sz="1600" b="0" dirty="0" smtClean="0">
                <a:latin typeface="+mn-lt"/>
              </a:rPr>
            </a:br>
            <a:r>
              <a:rPr lang="en-US" sz="1600" b="0" i="1" dirty="0" smtClean="0">
                <a:latin typeface="+mn-lt"/>
              </a:rPr>
              <a:t>Source: </a:t>
            </a:r>
            <a:r>
              <a:rPr lang="en-US" sz="1600" b="0" dirty="0" smtClean="0">
                <a:latin typeface="+mn-lt"/>
              </a:rPr>
              <a:t>Copyright © 2005 by the American Organization of Nurse Executives. Address reprint permission requests to aone@aha.org.</a:t>
            </a:r>
          </a:p>
        </p:txBody>
      </p:sp>
      <p:pic>
        <p:nvPicPr>
          <p:cNvPr id="5" name="Picture 4" descr="A diagram illustrates core of leadership competencies.&#10;The diagram shows &quot;&quot;Leadership&quot;&quot; at the center overlapping or intersecting with following characteristics:&#10;· Professionalism&#10;· Business skills and principles&#10;· Knowledge of health care environment&#10;· Communication and relationship manag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425" y="304800"/>
            <a:ext cx="589915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64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first-level manager</a:t>
            </a:r>
          </a:p>
          <a:p>
            <a:r>
              <a:rPr lang="en-US"/>
              <a:t>followership</a:t>
            </a:r>
          </a:p>
          <a:p>
            <a:r>
              <a:rPr lang="en-US"/>
              <a:t>formal leadership</a:t>
            </a:r>
          </a:p>
          <a:p>
            <a:r>
              <a:rPr lang="en-US"/>
              <a:t>informal leadership</a:t>
            </a:r>
          </a:p>
          <a:p>
            <a:r>
              <a:rPr lang="en-US"/>
              <a:t>leader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Verdana" panose="020B0604030504040204" pitchFamily="34" charset="0"/>
              </a:rPr>
              <a:t>Staff Nurse</a:t>
            </a:r>
          </a:p>
          <a:p>
            <a:pPr lvl="1"/>
            <a:r>
              <a:rPr lang="en-US"/>
              <a:t>Supervises LPNs, other professionals, and assistive personnel</a:t>
            </a:r>
            <a:endParaRPr lang="en-US" dirty="0" smtClean="0">
              <a:cs typeface="Verdana" panose="020B0604030504040204" pitchFamily="34" charset="0"/>
            </a:endParaRPr>
          </a:p>
          <a:p>
            <a:r>
              <a:rPr lang="en-US"/>
              <a:t>First-level Management </a:t>
            </a:r>
          </a:p>
          <a:p>
            <a:pPr lvl="1"/>
            <a:r>
              <a:rPr lang="en-US"/>
              <a:t>Responsible for supervising work of nonmanagerial personnel and day-to-day activities of a specific work unit or units</a:t>
            </a:r>
          </a:p>
          <a:p>
            <a:pPr lvl="1"/>
            <a:r>
              <a:rPr lang="en-US"/>
              <a:t>Usually head nurse, nurse manager, or an assistant manager</a:t>
            </a:r>
          </a:p>
        </p:txBody>
      </p:sp>
    </p:spTree>
    <p:extLst>
      <p:ext uri="{BB962C8B-B14F-4D97-AF65-F5344CB8AC3E}">
        <p14:creationId xmlns:p14="http://schemas.microsoft.com/office/powerpoint/2010/main" val="149115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Verdana" panose="020B0604030504040204" pitchFamily="34" charset="0"/>
              </a:rPr>
              <a:t>Charge Nurse</a:t>
            </a:r>
          </a:p>
          <a:p>
            <a:pPr lvl="1"/>
            <a:r>
              <a:rPr lang="en-US"/>
              <a:t>Expanded staff nurse role with increased responsibility</a:t>
            </a:r>
          </a:p>
          <a:p>
            <a:pPr lvl="1"/>
            <a:r>
              <a:rPr lang="en-US"/>
              <a:t>Functions as a liaison to the nurse manager</a:t>
            </a:r>
          </a:p>
          <a:p>
            <a:pPr lvl="1"/>
            <a:r>
              <a:rPr lang="en-US"/>
              <a:t>Responsibilities are confined to a specific shift or task</a:t>
            </a:r>
          </a:p>
          <a:p>
            <a:pPr lvl="1"/>
            <a:r>
              <a:rPr lang="en-US"/>
              <a:t>Has limited authority</a:t>
            </a:r>
          </a:p>
          <a:p>
            <a:pPr lvl="1"/>
            <a:r>
              <a:rPr lang="en-US"/>
              <a:t>Has considerable power to build or break the culture of the unit</a:t>
            </a:r>
            <a:endParaRPr lang="en-US" dirty="0" smtClean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15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Nurse Managers in Practice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Clinical Nurse Leader</a:t>
            </a:r>
          </a:p>
          <a:p>
            <a:pPr lvl="1"/>
            <a:r>
              <a:rPr lang="en-US"/>
              <a:t>Lateral integrator of care responsible for a specified group of patients within a unit of the healthcare setting </a:t>
            </a:r>
          </a:p>
          <a:p>
            <a:pPr lvl="1"/>
            <a:r>
              <a:rPr lang="en-US"/>
              <a:t>Coordinates care at the bedside and supervises the healthcare team</a:t>
            </a:r>
          </a:p>
          <a:p>
            <a:pPr lvl="1"/>
            <a:r>
              <a:rPr lang="en-US"/>
              <a:t>Use of role has improved patient outcomes and reduced costs.</a:t>
            </a:r>
          </a:p>
        </p:txBody>
      </p:sp>
    </p:spTree>
    <p:extLst>
      <p:ext uri="{BB962C8B-B14F-4D97-AF65-F5344CB8AC3E}">
        <p14:creationId xmlns:p14="http://schemas.microsoft.com/office/powerpoint/2010/main" val="149115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manager</a:t>
            </a:r>
          </a:p>
          <a:p>
            <a:r>
              <a:rPr lang="en-US"/>
              <a:t>organizing</a:t>
            </a:r>
          </a:p>
          <a:p>
            <a:r>
              <a:rPr lang="en-US"/>
              <a:t>planning</a:t>
            </a:r>
          </a:p>
          <a:p>
            <a:r>
              <a:rPr lang="en-US"/>
              <a:t>quantum leadership</a:t>
            </a:r>
          </a:p>
          <a:p>
            <a:r>
              <a:rPr lang="en-US"/>
              <a:t>servant leadership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shared leadership</a:t>
            </a:r>
          </a:p>
          <a:p>
            <a:r>
              <a:rPr lang="en-US"/>
              <a:t>transactional leadership</a:t>
            </a:r>
          </a:p>
          <a:p>
            <a:r>
              <a:rPr lang="en-US"/>
              <a:t>transformational leadership</a:t>
            </a:r>
          </a:p>
          <a:p>
            <a:r>
              <a:rPr lang="en-US"/>
              <a:t>staff nurse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Nurse managers need a body of knowledge and skills distinctly different from those needed for nursing practice.</a:t>
            </a:r>
          </a:p>
          <a:p>
            <a:r>
              <a:rPr lang="en-US"/>
              <a:t>Few nurses have the education or training necessary to be managers. </a:t>
            </a:r>
          </a:p>
          <a:p>
            <a:r>
              <a:rPr lang="en-US"/>
              <a:t>Today, all nurses are managers, not in the formal organizational sense but in practice.</a:t>
            </a:r>
          </a:p>
        </p:txBody>
      </p:sp>
    </p:spTree>
    <p:extLst>
      <p:ext uri="{BB962C8B-B14F-4D97-AF65-F5344CB8AC3E}">
        <p14:creationId xmlns:p14="http://schemas.microsoft.com/office/powerpoint/2010/main" val="104616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Verdana" panose="020B0604030504040204" pitchFamily="34" charset="0"/>
              </a:rPr>
              <a:t>Differentiate between leaders and managers</a:t>
            </a:r>
            <a:r>
              <a:rPr lang="en-US" dirty="0" smtClean="0">
                <a:cs typeface="Verdana" panose="020B0604030504040204" pitchFamily="34" charset="0"/>
              </a:rPr>
              <a:t>.</a:t>
            </a:r>
            <a:endParaRPr 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3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Leaders and Managers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Verdana" panose="020B0604030504040204" pitchFamily="34" charset="0"/>
              </a:rPr>
              <a:t>Leader</a:t>
            </a:r>
          </a:p>
          <a:p>
            <a:pPr lvl="1"/>
            <a:r>
              <a:rPr lang="en-US" dirty="0" smtClean="0">
                <a:cs typeface="Verdana" panose="020B0604030504040204" pitchFamily="34" charset="0"/>
              </a:rPr>
              <a:t>Anyone who uses interpersonal skills to influence others to accomplish a specific goal</a:t>
            </a:r>
          </a:p>
          <a:p>
            <a:pPr lvl="1"/>
            <a:r>
              <a:rPr lang="en-US"/>
              <a:t>Exerts influence by using a flexible repertoire of personal behaviors and strategies</a:t>
            </a:r>
          </a:p>
        </p:txBody>
      </p:sp>
    </p:spTree>
    <p:extLst>
      <p:ext uri="{BB962C8B-B14F-4D97-AF65-F5344CB8AC3E}">
        <p14:creationId xmlns:p14="http://schemas.microsoft.com/office/powerpoint/2010/main" val="305215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2418</TotalTime>
  <Words>1447</Words>
  <Application>Microsoft Office PowerPoint</Application>
  <PresentationFormat>On-screen Show (4:3)</PresentationFormat>
  <Paragraphs>274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ＭＳ Ｐゴシック</vt:lpstr>
      <vt:lpstr>Arabic Typesetting</vt:lpstr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Key Terms</vt:lpstr>
      <vt:lpstr>Key Terms</vt:lpstr>
      <vt:lpstr>Key Terms</vt:lpstr>
      <vt:lpstr>Introduction</vt:lpstr>
      <vt:lpstr>Learning Outcome One</vt:lpstr>
      <vt:lpstr>Leaders and Managers</vt:lpstr>
      <vt:lpstr>Leaders and Managers</vt:lpstr>
      <vt:lpstr>Leaders and Managers</vt:lpstr>
      <vt:lpstr>Leaders and Managers</vt:lpstr>
      <vt:lpstr>Leaders and Managers</vt:lpstr>
      <vt:lpstr>Leaders and Managers</vt:lpstr>
      <vt:lpstr>Learning Outcome Two</vt:lpstr>
      <vt:lpstr>Leadership Theories</vt:lpstr>
      <vt:lpstr>Leadership Theories</vt:lpstr>
      <vt:lpstr>Leadership Theories</vt:lpstr>
      <vt:lpstr>Leadership Theories</vt:lpstr>
      <vt:lpstr>Leadership Theories</vt:lpstr>
      <vt:lpstr>Leadership Theories</vt:lpstr>
      <vt:lpstr>Leadership Theories</vt:lpstr>
      <vt:lpstr>Learning Outcome Three</vt:lpstr>
      <vt:lpstr>Followership: An Essential Component of Leadership </vt:lpstr>
      <vt:lpstr>Learning Outcome Four</vt:lpstr>
      <vt:lpstr>Traditional Management Functions</vt:lpstr>
      <vt:lpstr>Traditional Management Functions</vt:lpstr>
      <vt:lpstr>Traditional Management Functions</vt:lpstr>
      <vt:lpstr>Traditional Management Functions</vt:lpstr>
      <vt:lpstr>Traditional Management Functions</vt:lpstr>
      <vt:lpstr>Learning Outcome Five</vt:lpstr>
      <vt:lpstr>Nurse Managers in Practice</vt:lpstr>
      <vt:lpstr>Nurse Managers in Practice</vt:lpstr>
      <vt:lpstr>Nurse Managers in Practice</vt:lpstr>
      <vt:lpstr>Nurse Managers in Practice</vt:lpstr>
      <vt:lpstr>Nurse Managers in Practice</vt:lpstr>
      <vt:lpstr>Nurse Managers in Practice</vt:lpstr>
      <vt:lpstr>Nurse Managers in Practice</vt:lpstr>
      <vt:lpstr>Figure 4-1   Core of leadership competencies. Source: Copyright © 2005 by the American Organization of Nurse Executives. Address reprint permission requests to aone@aha.org.</vt:lpstr>
      <vt:lpstr>Nurse Managers in Practice</vt:lpstr>
      <vt:lpstr>Nurse Managers in Practice</vt:lpstr>
      <vt:lpstr>Nurse Managers in Practice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184</cp:revision>
  <dcterms:created xsi:type="dcterms:W3CDTF">2017-07-09T17:05:43Z</dcterms:created>
  <dcterms:modified xsi:type="dcterms:W3CDTF">2017-08-02T01:07:56Z</dcterms:modified>
  <cp:category/>
</cp:coreProperties>
</file>