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8" r:id="rId2"/>
    <p:sldId id="349" r:id="rId3"/>
    <p:sldId id="384" r:id="rId4"/>
    <p:sldId id="388" r:id="rId5"/>
    <p:sldId id="385" r:id="rId6"/>
    <p:sldId id="393" r:id="rId7"/>
    <p:sldId id="353" r:id="rId8"/>
    <p:sldId id="396" r:id="rId9"/>
    <p:sldId id="355" r:id="rId10"/>
    <p:sldId id="397" r:id="rId11"/>
    <p:sldId id="398" r:id="rId12"/>
    <p:sldId id="359" r:id="rId13"/>
    <p:sldId id="399" r:id="rId14"/>
    <p:sldId id="400" r:id="rId15"/>
    <p:sldId id="389" r:id="rId16"/>
    <p:sldId id="361" r:id="rId17"/>
    <p:sldId id="401" r:id="rId18"/>
    <p:sldId id="362" r:id="rId19"/>
    <p:sldId id="363" r:id="rId20"/>
    <p:sldId id="402" r:id="rId21"/>
    <p:sldId id="395" r:id="rId22"/>
    <p:sldId id="364" r:id="rId23"/>
    <p:sldId id="365" r:id="rId24"/>
    <p:sldId id="403" r:id="rId25"/>
    <p:sldId id="392" r:id="rId26"/>
    <p:sldId id="367" r:id="rId27"/>
    <p:sldId id="404" r:id="rId28"/>
    <p:sldId id="405" r:id="rId29"/>
    <p:sldId id="379" r:id="rId30"/>
    <p:sldId id="380" r:id="rId31"/>
    <p:sldId id="406" r:id="rId32"/>
    <p:sldId id="407" r:id="rId33"/>
    <p:sldId id="408" r:id="rId34"/>
    <p:sldId id="409" r:id="rId35"/>
    <p:sldId id="410" r:id="rId36"/>
    <p:sldId id="38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  <p:guide orient="horz" pos="1968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2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3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ea typeface="Verdana" pitchFamily="1" charset="0"/>
                <a:cs typeface="Verdana" pitchFamily="1" charset="0"/>
              </a:rPr>
              <a:t>Delivering Nursing Care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Models of Care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Team Nursing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LPNs and UAPs perform tasks that do not require RN's expertise</a:t>
            </a:r>
          </a:p>
          <a:p>
            <a:pPr lvl="2"/>
            <a:r>
              <a:rPr lang="en-US" dirty="0" smtClean="0"/>
              <a:t>Care is more easily coordinated</a:t>
            </a:r>
          </a:p>
          <a:p>
            <a:pPr lvl="2"/>
            <a:r>
              <a:rPr lang="en-US" dirty="0" smtClean="0"/>
              <a:t>Saves steps and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5116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Models of Care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Team Nursing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Time needed for communicating, supervising, and coordinating team members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Affect of changes in team leaders, members, and assignments on continuity of care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Total patient not considered by any one person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Role confusion and resentment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Less control for nurses over assignments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Possibility of unequal assignments</a:t>
            </a:r>
          </a:p>
          <a:p>
            <a:pPr lvl="2"/>
            <a:endParaRPr 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311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Models of Care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Primary Nursing</a:t>
            </a:r>
          </a:p>
          <a:p>
            <a:pPr lvl="1"/>
            <a:r>
              <a:rPr lang="en-US"/>
              <a:t>Decentralized decision making by staff nurses is the core principle.</a:t>
            </a:r>
          </a:p>
          <a:p>
            <a:pPr lvl="1"/>
            <a:r>
              <a:rPr lang="en-US"/>
              <a:t>Nursing is a knowledge-based professional practice, not just a task-focused activity.</a:t>
            </a:r>
          </a:p>
          <a:p>
            <a:pPr lvl="1"/>
            <a:r>
              <a:rPr lang="en-US"/>
              <a:t>RN maintains a patient load of primary patients.</a:t>
            </a:r>
          </a:p>
          <a:p>
            <a:pPr lvl="2"/>
            <a:r>
              <a:rPr lang="en-US"/>
              <a:t>Actual care is given by the primary nurse and/or associate nurses (other RNs).</a:t>
            </a:r>
          </a:p>
          <a:p>
            <a:pPr lvl="1"/>
            <a:r>
              <a:rPr lang="en-US"/>
              <a:t>Successfully implemented by identifying one nurse who was assigned to coordinate care and with whom the family and physician could communicate, and other nurses or UAPs assisted in providing care.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04803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Models of Care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Nursing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Knowledge-based practice model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Decentralization of decisions, authority, and responsibility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24-hour accountability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Improved continuity and coordination of care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Increased nurse, patient, and physician satisfaction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355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Models of Care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Nursing</a:t>
            </a: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Excellent communication required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Accountability of associate nurses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Patient transfers disrupt continuity of care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Compensation and legal responsibility for staff nurses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Unwillingness of associates to take direction</a:t>
            </a:r>
            <a:r>
              <a:rPr lang="en-US" dirty="0" smtClean="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89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attributes of integrated models of care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39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Models of Care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Practice Partnerships</a:t>
            </a:r>
          </a:p>
          <a:p>
            <a:pPr lvl="1"/>
            <a:r>
              <a:rPr lang="en-US" dirty="0" smtClean="0"/>
              <a:t>RN and </a:t>
            </a:r>
            <a:r>
              <a:rPr lang="en-US"/>
              <a:t>assistant </a:t>
            </a:r>
            <a:r>
              <a:rPr lang="en-US" dirty="0" smtClean="0"/>
              <a:t>(UAP, LPN, or less experienced RN) </a:t>
            </a:r>
            <a:r>
              <a:rPr lang="en-US"/>
              <a:t>agree to be practice partners.</a:t>
            </a:r>
          </a:p>
          <a:p>
            <a:pPr lvl="2"/>
            <a:r>
              <a:rPr lang="en-US"/>
              <a:t>Senior RN partner directs work of the junior partner within the limits of each partner’s abilities.</a:t>
            </a:r>
          </a:p>
          <a:p>
            <a:pPr lvl="1"/>
            <a:r>
              <a:rPr lang="en-US"/>
              <a:t>Designed to create synergistic energy as the two work in concert with patients.</a:t>
            </a:r>
          </a:p>
          <a:p>
            <a:pPr lvl="1"/>
            <a:r>
              <a:rPr lang="en-US"/>
              <a:t>Can be applied to primary nursing and used in other nursing care delivery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2731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Integrated Models of Care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Practice Partnerships</a:t>
            </a: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Advantages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Improved continuity of care and accountability for care </a:t>
            </a: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Decreased ratio of RNs to nonprofessional staff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Potential for junior team members to assume too much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3616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gradFill rotWithShape="1">
                  <a:gsLst>
                    <a:gs pos="0">
                      <a:srgbClr val="FCAE1A"/>
                    </a:gs>
                    <a:gs pos="100000">
                      <a:srgbClr val="932741"/>
                    </a:gs>
                  </a:gsLst>
                  <a:lin ang="5400000"/>
                </a:gradFill>
              </a14:hiddenFill>
            </a:ext>
          </a:extLst>
        </p:spPr>
        <p:txBody>
          <a:bodyPr/>
          <a:lstStyle/>
          <a:p>
            <a:pPr algn="l"/>
            <a:r>
              <a:rPr lang="en-US" sz="1600" b="1" dirty="0" smtClean="0">
                <a:latin typeface="+mn-lt"/>
              </a:rPr>
              <a:t>Figure 3-1</a:t>
            </a:r>
            <a:r>
              <a:rPr lang="en-US" sz="1600" dirty="0" smtClean="0">
                <a:latin typeface="+mn-lt"/>
              </a:rPr>
              <a:t>   </a:t>
            </a:r>
            <a:r>
              <a:rPr lang="en-US" sz="1600" b="0" dirty="0" smtClean="0">
                <a:latin typeface="+mn-lt"/>
              </a:rPr>
              <a:t>Practice partnerships.</a:t>
            </a:r>
          </a:p>
        </p:txBody>
      </p:sp>
      <p:pic>
        <p:nvPicPr>
          <p:cNvPr id="5" name="Picture 4" descr="A diagram shows example of practice&#10;partnerships with RN, partner, and patients each at one vertex of a triangle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0" y="609600"/>
            <a:ext cx="75120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78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Integrated Models of Care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 Management</a:t>
            </a:r>
          </a:p>
          <a:p>
            <a:pPr lvl="1"/>
            <a:r>
              <a:rPr lang="en-US"/>
              <a:t>Model for identifying, coordinating, and monitoring implementation of services needed to achieve desired patient care outcomes within a speci- fied period of time</a:t>
            </a:r>
          </a:p>
          <a:p>
            <a:pPr lvl="1"/>
            <a:r>
              <a:rPr lang="en-US"/>
              <a:t>Specific patient diagnoses that represent high-volume, high-cost, and high-risk cases are selected.</a:t>
            </a:r>
          </a:p>
          <a:p>
            <a:pPr lvl="1"/>
            <a:r>
              <a:rPr lang="en-US"/>
              <a:t>Collaborative practice team is established.</a:t>
            </a:r>
          </a:p>
          <a:p>
            <a:pPr lvl="2"/>
            <a:r>
              <a:rPr lang="en-US"/>
              <a:t>Includes clinical experts from appropriate disciplines.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439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Differentiate the models of nursing care delivery systems and the disadvantages of each. </a:t>
            </a:r>
          </a:p>
          <a:p>
            <a:r>
              <a:rPr lang="en-US" dirty="0"/>
              <a:t>Describe the attributes of integrated models of care. </a:t>
            </a:r>
          </a:p>
          <a:p>
            <a:r>
              <a:rPr lang="en-US" dirty="0"/>
              <a:t>Compare three evolving models of care and explain why care delivery systems will continue to evolve. </a:t>
            </a:r>
          </a:p>
        </p:txBody>
      </p:sp>
    </p:spTree>
    <p:extLst>
      <p:ext uri="{BB962C8B-B14F-4D97-AF65-F5344CB8AC3E}">
        <p14:creationId xmlns:p14="http://schemas.microsoft.com/office/powerpoint/2010/main" val="34596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Integrated Models of Care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Management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All professionals equal team members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Members take ownership of patient outcomes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Requires qualified nurse case manager, team collaboration, and quality management system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Established critical pathways needed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649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Integrated Models of Care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 Management</a:t>
            </a:r>
          </a:p>
          <a:p>
            <a:pPr lvl="1"/>
            <a:r>
              <a:rPr lang="en-US"/>
              <a:t>All members of the collaborative practice team:</a:t>
            </a:r>
          </a:p>
          <a:p>
            <a:pPr lvl="2"/>
            <a:r>
              <a:rPr lang="en-US"/>
              <a:t>Agree on the final draft of the critical pathways.</a:t>
            </a:r>
          </a:p>
          <a:p>
            <a:pPr lvl="2"/>
            <a:r>
              <a:rPr lang="en-US"/>
              <a:t>Take ownership of patient outcomes.</a:t>
            </a:r>
          </a:p>
          <a:p>
            <a:pPr lvl="2"/>
            <a:r>
              <a:rPr lang="en-US"/>
              <a:t>Accept responsibility and accountability for the interventions and patient outcomes associated with their disciipline.</a:t>
            </a:r>
          </a:p>
        </p:txBody>
      </p:sp>
    </p:spTree>
    <p:extLst>
      <p:ext uri="{BB962C8B-B14F-4D97-AF65-F5344CB8AC3E}">
        <p14:creationId xmlns:p14="http://schemas.microsoft.com/office/powerpoint/2010/main" val="18439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gradFill rotWithShape="1">
                  <a:gsLst>
                    <a:gs pos="0">
                      <a:srgbClr val="FCAE1A"/>
                    </a:gs>
                    <a:gs pos="100000">
                      <a:srgbClr val="932741"/>
                    </a:gs>
                  </a:gsLst>
                  <a:lin ang="5400000"/>
                </a:gradFill>
              </a14:hiddenFill>
            </a:ext>
          </a:extLst>
        </p:spPr>
        <p:txBody>
          <a:bodyPr/>
          <a:lstStyle/>
          <a:p>
            <a:pPr algn="l"/>
            <a:r>
              <a:rPr lang="en-US" sz="1600" b="1" dirty="0" smtClean="0">
                <a:latin typeface="+mj-lt"/>
              </a:rPr>
              <a:t>Figure 3-2</a:t>
            </a:r>
            <a:r>
              <a:rPr lang="en-US" sz="1600" dirty="0" smtClean="0">
                <a:latin typeface="+mj-lt"/>
              </a:rPr>
              <a:t>   </a:t>
            </a:r>
            <a:r>
              <a:rPr lang="en-US" sz="1600" b="0" dirty="0" smtClean="0">
                <a:latin typeface="+mj-lt"/>
              </a:rPr>
              <a:t>Case management.</a:t>
            </a:r>
          </a:p>
        </p:txBody>
      </p:sp>
      <p:pic>
        <p:nvPicPr>
          <p:cNvPr id="5" name="Picture 4" descr="A diagram shows case management.&#10;The case management comprises of case manager, patient caseload, and caregivers as follows:&#10;· Case manager&#10;   ◦ Patient caseload&#10;      − Caregivers&#10;      − Caregivers&#10;      − Caregivers&#10;The diagram also shows that the caregiver can approach the case manager directly as well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47775"/>
            <a:ext cx="822960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11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Integrated Models of Care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Pathways</a:t>
            </a:r>
          </a:p>
          <a:p>
            <a:pPr lvl="1"/>
            <a:r>
              <a:rPr lang="en-US"/>
              <a:t>Also known as critical paths, care pathways, milestone maps, and progression of care</a:t>
            </a:r>
          </a:p>
          <a:p>
            <a:pPr lvl="1"/>
            <a:r>
              <a:rPr lang="en-US"/>
              <a:t>Provide direction for managing the care of an individual patient during a stipulated time period</a:t>
            </a:r>
          </a:p>
          <a:p>
            <a:pPr lvl="1"/>
            <a:r>
              <a:rPr lang="en-US"/>
              <a:t>Use resources appropriate to the care needed and thus reduce cost and length of stay</a:t>
            </a:r>
          </a:p>
          <a:p>
            <a:pPr lvl="1"/>
            <a:r>
              <a:rPr lang="en-US"/>
              <a:t>Must include a means to determine whether the outcome has been met and to easily identify variances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9991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Integrated Models of Care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Pathways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Accommodate unique characters, conditions of patients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Reduce costs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May need revision </a:t>
            </a:r>
          </a:p>
        </p:txBody>
      </p:sp>
    </p:spTree>
    <p:extLst>
      <p:ext uri="{BB962C8B-B14F-4D97-AF65-F5344CB8AC3E}">
        <p14:creationId xmlns:p14="http://schemas.microsoft.com/office/powerpoint/2010/main" val="188479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Compare three evolving models of care and explain why care delivery systems will continue to evolve. </a:t>
            </a:r>
          </a:p>
        </p:txBody>
      </p:sp>
    </p:spTree>
    <p:extLst>
      <p:ext uri="{BB962C8B-B14F-4D97-AF65-F5344CB8AC3E}">
        <p14:creationId xmlns:p14="http://schemas.microsoft.com/office/powerpoint/2010/main" val="2352080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Evolving Models of Care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Patient-centered Care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Nurse coordinates a team of multifunctional, unit-based caregivers.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All patient care services are unit-based.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Focused on: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Decentralization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Promotion of efficiency and quality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Cost 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0984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Evolving Models of Care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Patient-centered Care</a:t>
            </a:r>
          </a:p>
          <a:p>
            <a:pPr lvl="1"/>
            <a:r>
              <a:rPr lang="en-US"/>
              <a:t>Typical team consists of:</a:t>
            </a:r>
          </a:p>
          <a:p>
            <a:pPr lvl="2"/>
            <a:r>
              <a:rPr lang="en-US"/>
              <a:t>Patient care coordinators (RNs) </a:t>
            </a:r>
          </a:p>
          <a:p>
            <a:pPr lvl="2"/>
            <a:r>
              <a:rPr lang="en-US"/>
              <a:t>Patient care associates or technicians</a:t>
            </a:r>
          </a:p>
          <a:p>
            <a:pPr lvl="3"/>
            <a:r>
              <a:rPr lang="en-US"/>
              <a:t>Perform delegated patient care tasks </a:t>
            </a:r>
          </a:p>
          <a:p>
            <a:pPr lvl="2"/>
            <a:r>
              <a:rPr lang="en-US"/>
              <a:t>Unit support assistants</a:t>
            </a:r>
          </a:p>
          <a:p>
            <a:pPr lvl="3"/>
            <a:r>
              <a:rPr lang="en-US"/>
              <a:t>Provide environmental services</a:t>
            </a:r>
          </a:p>
          <a:p>
            <a:pPr lvl="3"/>
            <a:r>
              <a:rPr lang="en-US"/>
              <a:t>Can assist with hygiene and ambulation needs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0984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Evolving Models of Care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Patient-centered Care</a:t>
            </a:r>
          </a:p>
          <a:p>
            <a:pPr lvl="1"/>
            <a:r>
              <a:rPr lang="en-US"/>
              <a:t>Typical team consists of:</a:t>
            </a:r>
          </a:p>
          <a:p>
            <a:pPr lvl="2"/>
            <a:r>
              <a:rPr lang="en-US"/>
              <a:t>Administrative support personnel</a:t>
            </a:r>
          </a:p>
          <a:p>
            <a:pPr lvl="3"/>
            <a:r>
              <a:rPr lang="en-US"/>
              <a:t>Maintain patient records</a:t>
            </a:r>
          </a:p>
          <a:p>
            <a:pPr lvl="3"/>
            <a:r>
              <a:rPr lang="en-US"/>
              <a:t>Transcribe orders</a:t>
            </a:r>
          </a:p>
          <a:p>
            <a:pPr lvl="3"/>
            <a:r>
              <a:rPr lang="en-US"/>
              <a:t>Coordinate admission and discharge</a:t>
            </a:r>
          </a:p>
          <a:p>
            <a:pPr lvl="3"/>
            <a:r>
              <a:rPr lang="en-US"/>
              <a:t>Assist with general office duties </a:t>
            </a:r>
          </a:p>
          <a:p>
            <a:pPr lvl="1"/>
            <a:r>
              <a:rPr lang="en-US"/>
              <a:t>Nurse manager’s role in patient-centered care requires considerable time.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90984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 </a:t>
            </a:r>
            <a:endParaRPr 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Patient-centered Care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Promotes efficiency, quality, and cost control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Requires considerable time for nurse manager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Demands a strong leader to manage 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3979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critical pathways </a:t>
            </a:r>
          </a:p>
          <a:p>
            <a:r>
              <a:rPr lang="en-US"/>
              <a:t>patient-centered care </a:t>
            </a:r>
          </a:p>
          <a:p>
            <a:r>
              <a:rPr lang="en-US"/>
              <a:t>patient-centered medical home (PCMH) </a:t>
            </a:r>
          </a:p>
          <a:p>
            <a:r>
              <a:rPr lang="en-US"/>
              <a:t>practice partnership</a:t>
            </a:r>
          </a:p>
          <a:p>
            <a:r>
              <a:rPr lang="en-US"/>
              <a:t>synergy model of care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</a:t>
            </a:r>
            <a:r>
              <a:rPr lang="en-US" dirty="0" smtClean="0"/>
              <a:t>ynergy Model of Care</a:t>
            </a:r>
          </a:p>
          <a:p>
            <a:pPr lvl="1"/>
            <a:r>
              <a:rPr lang="en-US"/>
              <a:t>Conceptualizes nursing practice based on the needs and characteristics of patients </a:t>
            </a:r>
          </a:p>
          <a:p>
            <a:pPr lvl="1"/>
            <a:r>
              <a:rPr lang="en-US"/>
              <a:t>Patient characteristics include:</a:t>
            </a:r>
          </a:p>
          <a:p>
            <a:pPr lvl="2"/>
            <a:r>
              <a:rPr lang="en-US"/>
              <a:t>Resiliency </a:t>
            </a:r>
          </a:p>
          <a:p>
            <a:pPr lvl="2"/>
            <a:r>
              <a:rPr lang="en-US"/>
              <a:t>Vulnerability </a:t>
            </a:r>
          </a:p>
          <a:p>
            <a:pPr lvl="2"/>
            <a:r>
              <a:rPr lang="en-US"/>
              <a:t>Stability </a:t>
            </a:r>
          </a:p>
          <a:p>
            <a:pPr lvl="2"/>
            <a:r>
              <a:rPr lang="en-US"/>
              <a:t>Complexity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904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</a:t>
            </a:r>
            <a:r>
              <a:rPr lang="en-US" dirty="0" smtClean="0"/>
              <a:t>ynergy Model of Care</a:t>
            </a:r>
          </a:p>
          <a:p>
            <a:pPr lvl="1"/>
            <a:r>
              <a:rPr lang="en-US"/>
              <a:t>Patient characteristics include:</a:t>
            </a:r>
          </a:p>
          <a:p>
            <a:pPr lvl="2"/>
            <a:r>
              <a:rPr lang="en-US"/>
              <a:t>Resource availability </a:t>
            </a:r>
          </a:p>
          <a:p>
            <a:pPr lvl="2"/>
            <a:r>
              <a:rPr lang="en-US"/>
              <a:t>Participation in care </a:t>
            </a:r>
          </a:p>
          <a:p>
            <a:pPr lvl="2"/>
            <a:r>
              <a:rPr lang="en-US"/>
              <a:t>Participation in decision making </a:t>
            </a:r>
          </a:p>
          <a:p>
            <a:pPr lvl="2"/>
            <a:r>
              <a:rPr lang="en-US"/>
              <a:t>Predictability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904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</a:t>
            </a:r>
            <a:r>
              <a:rPr lang="en-US" dirty="0" smtClean="0"/>
              <a:t>ynergy Model of Care</a:t>
            </a:r>
          </a:p>
          <a:p>
            <a:pPr lvl="1"/>
            <a:r>
              <a:rPr lang="en-US"/>
              <a:t>Patient characteristics are matched with nurse competencies including:</a:t>
            </a:r>
          </a:p>
          <a:p>
            <a:pPr lvl="2"/>
            <a:r>
              <a:rPr lang="en-US"/>
              <a:t>Clinical judgment </a:t>
            </a:r>
          </a:p>
          <a:p>
            <a:pPr lvl="2"/>
            <a:r>
              <a:rPr lang="en-US"/>
              <a:t>Advocacy and moral agency </a:t>
            </a:r>
          </a:p>
          <a:p>
            <a:pPr lvl="2"/>
            <a:r>
              <a:rPr lang="en-US"/>
              <a:t>Caring practices </a:t>
            </a:r>
          </a:p>
          <a:p>
            <a:pPr lvl="2"/>
            <a:r>
              <a:rPr lang="en-US"/>
              <a:t>Collaboration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904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</a:t>
            </a:r>
            <a:r>
              <a:rPr lang="en-US" dirty="0" smtClean="0"/>
              <a:t>ynergy Model of Care</a:t>
            </a:r>
          </a:p>
          <a:p>
            <a:pPr lvl="1"/>
            <a:r>
              <a:rPr lang="en-US"/>
              <a:t>Patient characteristics are matched with nurse competencies including:</a:t>
            </a:r>
          </a:p>
          <a:p>
            <a:pPr lvl="2"/>
            <a:r>
              <a:rPr lang="en-US"/>
              <a:t>Systems thinking </a:t>
            </a:r>
          </a:p>
          <a:p>
            <a:pPr lvl="2"/>
            <a:r>
              <a:rPr lang="en-US"/>
              <a:t>Response to diversity </a:t>
            </a:r>
          </a:p>
          <a:p>
            <a:pPr lvl="2"/>
            <a:r>
              <a:rPr lang="en-US"/>
              <a:t>Facilitation of learning </a:t>
            </a:r>
          </a:p>
          <a:p>
            <a:pPr lvl="2"/>
            <a:r>
              <a:rPr lang="en-US"/>
              <a:t>Clinical inquiry</a:t>
            </a:r>
          </a:p>
          <a:p>
            <a:pPr lvl="1"/>
            <a:r>
              <a:rPr lang="en-US"/>
              <a:t>When patients’ characteristics and nurses’ competencies match, synergy is the outcome.</a:t>
            </a:r>
          </a:p>
          <a:p>
            <a:pPr lvl="1"/>
            <a:r>
              <a:rPr lang="en-US"/>
              <a:t>Synergy model helps meet standards for Magnet certification.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904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Patient-centered Medical Home</a:t>
            </a:r>
          </a:p>
          <a:p>
            <a:pPr lvl="1"/>
            <a:r>
              <a:rPr lang="en-US"/>
              <a:t>Goals of a PCMH include:</a:t>
            </a:r>
          </a:p>
          <a:p>
            <a:pPr lvl="2"/>
            <a:r>
              <a:rPr lang="en-US"/>
              <a:t>Coordinate care across settings and providers.</a:t>
            </a:r>
          </a:p>
          <a:p>
            <a:pPr lvl="2"/>
            <a:r>
              <a:rPr lang="en-US"/>
              <a:t>Supervise transitions between providers and hospitals.</a:t>
            </a:r>
          </a:p>
          <a:p>
            <a:pPr lvl="2"/>
            <a:r>
              <a:rPr lang="en-US"/>
              <a:t>Monitor care given by a variety of providers.</a:t>
            </a:r>
          </a:p>
          <a:p>
            <a:pPr lvl="2"/>
            <a:r>
              <a:rPr lang="en-US"/>
              <a:t>Develop personal relationships with individual patients.</a:t>
            </a:r>
          </a:p>
          <a:p>
            <a:pPr lvl="2"/>
            <a:r>
              <a:rPr lang="en-US"/>
              <a:t>Adapt care to unique patient needs.</a:t>
            </a:r>
          </a:p>
          <a:p>
            <a:pPr lvl="2"/>
            <a:r>
              <a:rPr lang="en-US"/>
              <a:t>Follow up each encounter of care and revises or refers as necessary.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904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Patient-centered Medical Home</a:t>
            </a:r>
          </a:p>
          <a:p>
            <a:pPr lvl="1"/>
            <a:r>
              <a:rPr lang="en-US"/>
              <a:t>Advanced practice nurses are especially suited to lead a PCMH team. </a:t>
            </a:r>
          </a:p>
          <a:p>
            <a:pPr lvl="1"/>
            <a:r>
              <a:rPr lang="en-US"/>
              <a:t>Centers for Medicare &amp; Medicaid Service included nurse practitioners and clinical nurse specialists as primary care providers.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904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Evolving Models of Care</a:t>
            </a: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No </a:t>
            </a:r>
            <a:r>
              <a:rPr lang="en-US"/>
              <a:t>delivery </a:t>
            </a:r>
            <a:r>
              <a:rPr lang="en-US" dirty="0" smtClean="0">
                <a:cs typeface="Verdana" panose="020B0604030504040204" pitchFamily="34" charset="0"/>
              </a:rPr>
              <a:t>system is perfect or permanent.</a:t>
            </a:r>
          </a:p>
          <a:p>
            <a:r>
              <a:rPr lang="en-US" dirty="0" smtClean="0">
                <a:cs typeface="Verdana" panose="020B0604030504040204" pitchFamily="34" charset="0"/>
              </a:rPr>
              <a:t>Change caused by: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Reimbursement changes.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Demands for quality.</a:t>
            </a:r>
          </a:p>
          <a:p>
            <a:pPr lvl="1"/>
            <a:r>
              <a:rPr lang="en-US" dirty="0" err="1" smtClean="0">
                <a:cs typeface="Verdana" panose="020B0604030504040204" pitchFamily="34" charset="0"/>
              </a:rPr>
              <a:t>Technological</a:t>
            </a:r>
            <a:r>
              <a:rPr lang="en-US" dirty="0" smtClean="0">
                <a:cs typeface="Verdana" panose="020B0604030504040204" pitchFamily="34" charset="0"/>
              </a:rPr>
              <a:t> changes.</a:t>
            </a:r>
          </a:p>
        </p:txBody>
      </p:sp>
    </p:spTree>
    <p:extLst>
      <p:ext uri="{BB962C8B-B14F-4D97-AF65-F5344CB8AC3E}">
        <p14:creationId xmlns:p14="http://schemas.microsoft.com/office/powerpoint/2010/main" val="34912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Wherever nursing care is delivered, it must be organized to ensure quality care in an era of cost containment. </a:t>
            </a:r>
          </a:p>
          <a:p>
            <a:r>
              <a:rPr lang="en-US"/>
              <a:t>A delivery system must utilize specific nurses and groups of nurses, optimizing their knowledge and skills and at the same time ensuring that patients receive appropriate care.</a:t>
            </a:r>
          </a:p>
          <a:p>
            <a:pPr lvl="1"/>
            <a:r>
              <a:rPr lang="en-US"/>
              <a:t>No small challenge.</a:t>
            </a:r>
          </a:p>
        </p:txBody>
      </p:sp>
    </p:spTree>
    <p:extLst>
      <p:ext uri="{BB962C8B-B14F-4D97-AF65-F5344CB8AC3E}">
        <p14:creationId xmlns:p14="http://schemas.microsoft.com/office/powerpoint/2010/main" val="41742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Differentiate the models of nursing care delivery systems and the disadvantages of each. </a:t>
            </a:r>
          </a:p>
        </p:txBody>
      </p:sp>
    </p:spTree>
    <p:extLst>
      <p:ext uri="{BB962C8B-B14F-4D97-AF65-F5344CB8AC3E}">
        <p14:creationId xmlns:p14="http://schemas.microsoft.com/office/powerpoint/2010/main" val="2352080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Models of Care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Patient Care</a:t>
            </a:r>
          </a:p>
          <a:p>
            <a:pPr lvl="1"/>
            <a:r>
              <a:rPr lang="en-US"/>
              <a:t>Original model of nursing care delivery </a:t>
            </a:r>
          </a:p>
          <a:p>
            <a:pPr lvl="1"/>
            <a:r>
              <a:rPr lang="en-US"/>
              <a:t>RN works directly with the patient, family, physician, and other healthcare staff.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Advantages</a:t>
            </a:r>
          </a:p>
          <a:p>
            <a:pPr lvl="2"/>
            <a:r>
              <a:rPr lang="en-US"/>
              <a:t>Continuity of care is assured.</a:t>
            </a:r>
          </a:p>
          <a:p>
            <a:pPr lvl="2"/>
            <a:r>
              <a:rPr lang="en-US"/>
              <a:t>Communication with the patient, family, physician, and staff from other departments is fostered.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RNs perform tasks that could be done more cost-effectively by less skilled persons.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2648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Models of Care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Nursing</a:t>
            </a:r>
          </a:p>
          <a:p>
            <a:pPr lvl="1"/>
            <a:r>
              <a:rPr lang="en-US"/>
              <a:t>Needs of a group of patients are separated into tasks that are assigned to registered nurses (RNs), licensed practical nurses (LPNs), or unlicensed assistive personnel (UAPs).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RNs assess patients.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Other staff give baths, make beds, take vital signs, and administer treatments.</a:t>
            </a:r>
          </a:p>
          <a:p>
            <a:pPr lvl="1"/>
            <a:r>
              <a:rPr lang="en-US"/>
              <a:t>Used infrequently in acute care facilities, and only occasionally in long-term care facilities.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63995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Models of Care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Nursing</a:t>
            </a: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Advantages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Staff become efficient at performing assigned tasks</a:t>
            </a:r>
          </a:p>
          <a:p>
            <a:pPr lvl="1"/>
            <a:r>
              <a:rPr lang="en-US" dirty="0" smtClean="0">
                <a:latin typeface="+mj-lt"/>
                <a:cs typeface="Verdana" panose="020B0604030504040204" pitchFamily="34" charset="0"/>
              </a:rPr>
              <a:t>Disadvantages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Uneven continuity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Lack of holistic understanding of patient</a:t>
            </a:r>
          </a:p>
          <a:p>
            <a:pPr lvl="2"/>
            <a:r>
              <a:rPr lang="en-US" dirty="0" smtClean="0">
                <a:latin typeface="+mj-lt"/>
                <a:cs typeface="Verdana" panose="020B0604030504040204" pitchFamily="34" charset="0"/>
              </a:rPr>
              <a:t>Problems with follow-up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6051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Models of Care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Team Nursing</a:t>
            </a:r>
          </a:p>
          <a:p>
            <a:pPr lvl="1"/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Team of nursing personnel provides total care to a group of patients.</a:t>
            </a:r>
          </a:p>
          <a:p>
            <a:pPr lvl="1"/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RN leads team.</a:t>
            </a:r>
          </a:p>
          <a:p>
            <a:pPr lvl="2"/>
            <a:r>
              <a:rPr lang="en-US"/>
              <a:t>Other RNs, LPNs, and UAPs provide patient care to all patients under the direction of the team leader.</a:t>
            </a:r>
            <a:endParaRPr 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Skills in delegating, communicating, and problem solving are essential.</a:t>
            </a:r>
          </a:p>
          <a:p>
            <a:pPr lvl="1"/>
            <a:r>
              <a:rPr lang="en-US"/>
              <a:t>Open communication between team leaders and the nurse manager is also important.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7153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2650</TotalTime>
  <Words>1469</Words>
  <Application>Microsoft Office PowerPoint</Application>
  <PresentationFormat>On-screen Show (4:3)</PresentationFormat>
  <Paragraphs>244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Introduction</vt:lpstr>
      <vt:lpstr>Learning Outcome One</vt:lpstr>
      <vt:lpstr>Traditional Models of Care</vt:lpstr>
      <vt:lpstr>Traditional Models of Care</vt:lpstr>
      <vt:lpstr>Traditional Models of Care </vt:lpstr>
      <vt:lpstr>Traditional Models of Care</vt:lpstr>
      <vt:lpstr>Traditional Models of Care </vt:lpstr>
      <vt:lpstr>Traditional Models of Care</vt:lpstr>
      <vt:lpstr>Traditional Models of Care</vt:lpstr>
      <vt:lpstr>Traditional Models of Care</vt:lpstr>
      <vt:lpstr>Traditional Models of Care</vt:lpstr>
      <vt:lpstr>Learning Outcome Two</vt:lpstr>
      <vt:lpstr>Integrated Models of Care</vt:lpstr>
      <vt:lpstr>Integrated Models of Care</vt:lpstr>
      <vt:lpstr>Figure 3-1   Practice partnerships.</vt:lpstr>
      <vt:lpstr>Integrated Models of Care</vt:lpstr>
      <vt:lpstr>Integrated Models of Care</vt:lpstr>
      <vt:lpstr>Integrated Models of Care</vt:lpstr>
      <vt:lpstr>Figure 3-2   Case management.</vt:lpstr>
      <vt:lpstr>Integrated Models of Care</vt:lpstr>
      <vt:lpstr>Integrated Models of Care</vt:lpstr>
      <vt:lpstr>Learning Outcome Three</vt:lpstr>
      <vt:lpstr>Evolving Models of Care</vt:lpstr>
      <vt:lpstr>Evolving Models of Care</vt:lpstr>
      <vt:lpstr>Evolving Models of Care</vt:lpstr>
      <vt:lpstr>Evolving Models of Care </vt:lpstr>
      <vt:lpstr>Evolving Models of Care</vt:lpstr>
      <vt:lpstr>Evolving Models of Care</vt:lpstr>
      <vt:lpstr>Evolving Models of Care</vt:lpstr>
      <vt:lpstr>Evolving Models of Care</vt:lpstr>
      <vt:lpstr>Evolving Models of Care</vt:lpstr>
      <vt:lpstr>Evolving Models of Care</vt:lpstr>
      <vt:lpstr>Evolving Models of Care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186</cp:revision>
  <dcterms:created xsi:type="dcterms:W3CDTF">2017-07-07T15:07:30Z</dcterms:created>
  <dcterms:modified xsi:type="dcterms:W3CDTF">2017-08-02T01:04:54Z</dcterms:modified>
  <cp:category/>
</cp:coreProperties>
</file>