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348" r:id="rId2"/>
    <p:sldId id="349" r:id="rId3"/>
    <p:sldId id="394" r:id="rId4"/>
    <p:sldId id="383" r:id="rId5"/>
    <p:sldId id="384" r:id="rId6"/>
    <p:sldId id="385" r:id="rId7"/>
    <p:sldId id="386" r:id="rId8"/>
    <p:sldId id="387" r:id="rId9"/>
    <p:sldId id="393" r:id="rId10"/>
    <p:sldId id="395" r:id="rId11"/>
    <p:sldId id="396" r:id="rId12"/>
    <p:sldId id="447" r:id="rId13"/>
    <p:sldId id="400" r:id="rId14"/>
    <p:sldId id="401" r:id="rId15"/>
    <p:sldId id="402" r:id="rId16"/>
    <p:sldId id="404" r:id="rId17"/>
    <p:sldId id="406" r:id="rId18"/>
    <p:sldId id="405" r:id="rId19"/>
    <p:sldId id="408" r:id="rId20"/>
    <p:sldId id="407" r:id="rId21"/>
    <p:sldId id="409" r:id="rId22"/>
    <p:sldId id="410" r:id="rId23"/>
    <p:sldId id="403" r:id="rId24"/>
    <p:sldId id="412" r:id="rId25"/>
    <p:sldId id="413" r:id="rId26"/>
    <p:sldId id="417" r:id="rId27"/>
    <p:sldId id="418" r:id="rId28"/>
    <p:sldId id="421" r:id="rId29"/>
    <p:sldId id="419" r:id="rId30"/>
    <p:sldId id="420" r:id="rId31"/>
    <p:sldId id="448" r:id="rId32"/>
    <p:sldId id="422" r:id="rId33"/>
    <p:sldId id="424" r:id="rId34"/>
    <p:sldId id="423" r:id="rId35"/>
    <p:sldId id="426" r:id="rId36"/>
    <p:sldId id="425" r:id="rId37"/>
    <p:sldId id="427" r:id="rId38"/>
    <p:sldId id="428" r:id="rId39"/>
    <p:sldId id="429" r:id="rId40"/>
    <p:sldId id="390" r:id="rId41"/>
    <p:sldId id="430" r:id="rId42"/>
    <p:sldId id="434" r:id="rId43"/>
    <p:sldId id="435" r:id="rId44"/>
    <p:sldId id="436" r:id="rId45"/>
    <p:sldId id="431" r:id="rId46"/>
    <p:sldId id="391" r:id="rId47"/>
    <p:sldId id="437" r:id="rId48"/>
    <p:sldId id="449" r:id="rId49"/>
    <p:sldId id="450" r:id="rId50"/>
    <p:sldId id="451" r:id="rId51"/>
    <p:sldId id="452" r:id="rId52"/>
    <p:sldId id="438" r:id="rId53"/>
    <p:sldId id="439" r:id="rId54"/>
    <p:sldId id="453" r:id="rId55"/>
    <p:sldId id="441" r:id="rId56"/>
    <p:sldId id="454" r:id="rId57"/>
    <p:sldId id="443" r:id="rId58"/>
    <p:sldId id="444" r:id="rId59"/>
    <p:sldId id="455" r:id="rId60"/>
    <p:sldId id="445" r:id="rId61"/>
    <p:sldId id="456" r:id="rId62"/>
    <p:sldId id="457" r:id="rId63"/>
    <p:sldId id="446" r:id="rId64"/>
    <p:sldId id="392" r:id="rId65"/>
    <p:sldId id="378" r:id="rId66"/>
    <p:sldId id="458" r:id="rId67"/>
    <p:sldId id="459" r:id="rId68"/>
    <p:sldId id="460" r:id="rId69"/>
    <p:sldId id="380" r:id="rId70"/>
    <p:sldId id="381" r:id="rId71"/>
    <p:sldId id="461" r:id="rId72"/>
    <p:sldId id="382"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1pPr>
    <a:lvl2pPr marL="4572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2pPr>
    <a:lvl3pPr marL="9144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3pPr>
    <a:lvl4pPr marL="13716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4pPr>
    <a:lvl5pPr marL="1828800" algn="l" rtl="0" fontAlgn="base">
      <a:spcBef>
        <a:spcPct val="0"/>
      </a:spcBef>
      <a:spcAft>
        <a:spcPct val="0"/>
      </a:spcAft>
      <a:defRPr kern="1200">
        <a:solidFill>
          <a:schemeClr val="tx1"/>
        </a:solidFill>
        <a:latin typeface="Arial" pitchFamily="-101" charset="0"/>
        <a:ea typeface="ＭＳ Ｐゴシック" pitchFamily="-101" charset="-128"/>
        <a:cs typeface="ＭＳ Ｐゴシック" pitchFamily="-101" charset="-128"/>
      </a:defRPr>
    </a:lvl5pPr>
    <a:lvl6pPr marL="22860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6pPr>
    <a:lvl7pPr marL="27432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7pPr>
    <a:lvl8pPr marL="32004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8pPr>
    <a:lvl9pPr marL="3657600" algn="l" defTabSz="457200" rtl="0" eaLnBrk="1" latinLnBrk="0" hangingPunct="1">
      <a:defRPr kern="1200">
        <a:solidFill>
          <a:schemeClr val="tx1"/>
        </a:solidFill>
        <a:latin typeface="Arial" pitchFamily="-101" charset="0"/>
        <a:ea typeface="ＭＳ Ｐゴシック" pitchFamily="-101" charset="-128"/>
        <a:cs typeface="ＭＳ Ｐゴシック" pitchFamily="-101" charset="-128"/>
      </a:defRPr>
    </a:lvl9pPr>
  </p:defaultTextStyle>
  <p:extLst>
    <p:ext uri="{EFAFB233-063F-42B5-8137-9DF3F51BA10A}">
      <p15:sldGuideLst xmlns:p15="http://schemas.microsoft.com/office/powerpoint/2012/main">
        <p15:guide id="1" orient="horz" pos="196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7" d="100"/>
          <a:sy n="87" d="100"/>
        </p:scale>
        <p:origin x="1092" y="90"/>
      </p:cViewPr>
      <p:guideLst>
        <p:guide orient="horz" pos="1968"/>
        <p:guide pos="2880"/>
      </p:guideLst>
    </p:cSldViewPr>
  </p:slideViewPr>
  <p:outlineViewPr>
    <p:cViewPr>
      <p:scale>
        <a:sx n="33" d="100"/>
        <a:sy n="33" d="100"/>
      </p:scale>
      <p:origin x="0" y="47250"/>
    </p:cViewPr>
  </p:outlineViewPr>
  <p:notesTextViewPr>
    <p:cViewPr>
      <p:scale>
        <a:sx n="1" d="1"/>
        <a:sy n="1" d="1"/>
      </p:scale>
      <p:origin x="0" y="0"/>
    </p:cViewPr>
  </p:notesTextViewPr>
  <p:sorterViewPr>
    <p:cViewPr>
      <p:scale>
        <a:sx n="100" d="100"/>
        <a:sy n="100" d="100"/>
      </p:scale>
      <p:origin x="0" y="10312"/>
    </p:cViewPr>
  </p:sorterViewPr>
  <p:notesViewPr>
    <p:cSldViewPr showGuides="1">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37D51D0-A185-1048-92BD-F209E463B680}" type="datetime1">
              <a:rPr lang="en-US"/>
              <a:pPr>
                <a:defRPr/>
              </a:pPr>
              <a:t>8/1/2017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A9EF1ED2-26C5-8443-B64A-0B80A922EFE9}" type="slidenum">
              <a:rPr lang="en-US"/>
              <a:pPr>
                <a:defRPr/>
              </a:pPr>
              <a:t>‹#›</a:t>
            </a:fld>
            <a:endParaRPr lang="en-US" dirty="0"/>
          </a:p>
        </p:txBody>
      </p:sp>
    </p:spTree>
    <p:extLst>
      <p:ext uri="{BB962C8B-B14F-4D97-AF65-F5344CB8AC3E}">
        <p14:creationId xmlns:p14="http://schemas.microsoft.com/office/powerpoint/2010/main" val="2954066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BD46A19D-85BC-B648-A171-9E56161AA203}" type="datetime1">
              <a:rPr lang="en-US"/>
              <a:pPr>
                <a:defRPr/>
              </a:pPr>
              <a:t>8/1/2017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4C0E54DF-7896-FC4A-B4E0-8BA9D1367530}" type="slidenum">
              <a:rPr lang="en-US"/>
              <a:pPr>
                <a:defRPr/>
              </a:pPr>
              <a:t>‹#›</a:t>
            </a:fld>
            <a:endParaRPr lang="en-US" dirty="0"/>
          </a:p>
        </p:txBody>
      </p:sp>
    </p:spTree>
    <p:extLst>
      <p:ext uri="{BB962C8B-B14F-4D97-AF65-F5344CB8AC3E}">
        <p14:creationId xmlns:p14="http://schemas.microsoft.com/office/powerpoint/2010/main" val="499043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01" charset="-128"/>
        <a:cs typeface="ＭＳ Ｐゴシック" pitchFamily="-101" charset="-128"/>
      </a:defRPr>
    </a:lvl1pPr>
    <a:lvl2pPr marL="457200" algn="l" rtl="0" fontAlgn="base">
      <a:spcBef>
        <a:spcPct val="30000"/>
      </a:spcBef>
      <a:spcAft>
        <a:spcPct val="0"/>
      </a:spcAft>
      <a:defRPr sz="1200" kern="1200">
        <a:solidFill>
          <a:schemeClr val="tx1"/>
        </a:solidFill>
        <a:latin typeface="+mn-lt"/>
        <a:ea typeface="ＭＳ Ｐゴシック" pitchFamily="-101"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01"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01"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0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pic>
        <p:nvPicPr>
          <p:cNvPr id="6" name="Picture 6" descr="Pearson Logo"/>
          <p:cNvPicPr>
            <a:picLocks noChangeAspect="1"/>
          </p:cNvPicPr>
          <p:nvPr userDrawn="1"/>
        </p:nvPicPr>
        <p:blipFill>
          <a:blip r:embed="rId2"/>
          <a:srcRect/>
          <a:stretch>
            <a:fillRect/>
          </a:stretch>
        </p:blipFill>
        <p:spPr bwMode="auto">
          <a:xfrm>
            <a:off x="301625" y="6477000"/>
            <a:ext cx="917575" cy="279400"/>
          </a:xfrm>
          <a:prstGeom prst="rect">
            <a:avLst/>
          </a:prstGeom>
          <a:noFill/>
          <a:ln w="9525">
            <a:noFill/>
            <a:miter lim="800000"/>
            <a:headEnd/>
            <a:tailEnd/>
          </a:ln>
        </p:spPr>
      </p:pic>
      <p:pic>
        <p:nvPicPr>
          <p:cNvPr id="8" name="Picture 7" descr="1d026244feaf06692eabcfef98.jpg"/>
          <p:cNvPicPr>
            <a:picLocks noChangeAspect="1"/>
          </p:cNvPicPr>
          <p:nvPr userDrawn="1"/>
        </p:nvPicPr>
        <p:blipFill>
          <a:blip r:embed="rId3"/>
          <a:srcRect/>
          <a:stretch>
            <a:fillRect/>
          </a:stretch>
        </p:blipFill>
        <p:spPr bwMode="auto">
          <a:xfrm>
            <a:off x="533400" y="1600200"/>
            <a:ext cx="3571875" cy="4572000"/>
          </a:xfrm>
          <a:prstGeom prst="rect">
            <a:avLst/>
          </a:prstGeom>
          <a:noFill/>
          <a:ln w="9525">
            <a:solidFill>
              <a:srgbClr val="3C1581"/>
            </a:solidFill>
            <a:miter lim="800000"/>
            <a:headEnd/>
            <a:tailEnd/>
          </a:ln>
        </p:spPr>
      </p:pic>
      <p:sp>
        <p:nvSpPr>
          <p:cNvPr id="12" name="TextBox 11"/>
          <p:cNvSpPr txBox="1"/>
          <p:nvPr userDrawn="1"/>
        </p:nvSpPr>
        <p:spPr>
          <a:xfrm>
            <a:off x="1981200" y="6457950"/>
            <a:ext cx="7162800" cy="246063"/>
          </a:xfrm>
          <a:prstGeom prst="rect">
            <a:avLst/>
          </a:prstGeom>
          <a:noFill/>
        </p:spPr>
        <p:txBody>
          <a:bodyPr>
            <a:spAutoFit/>
          </a:bodyPr>
          <a:lstStyle/>
          <a:p>
            <a:pPr algn="r" fontAlgn="auto">
              <a:spcBef>
                <a:spcPts val="0"/>
              </a:spcBef>
              <a:spcAft>
                <a:spcPts val="0"/>
              </a:spcAft>
              <a:defRPr/>
            </a:pPr>
            <a:r>
              <a:rPr lang="en-US" altLang="en-US" sz="1000" dirty="0">
                <a:latin typeface="+mn-lt"/>
                <a:ea typeface="Verdana" panose="020B0604030504040204" pitchFamily="34" charset="0"/>
                <a:cs typeface="Verdana" panose="020B0604030504040204" pitchFamily="34" charset="0"/>
              </a:rPr>
              <a:t>Copyright © 2018, 2013, 2009 Pearson Education, Inc. All Rights Reserved</a:t>
            </a:r>
          </a:p>
        </p:txBody>
      </p:sp>
      <p:sp>
        <p:nvSpPr>
          <p:cNvPr id="11" name="Title 10"/>
          <p:cNvSpPr>
            <a:spLocks noGrp="1"/>
          </p:cNvSpPr>
          <p:nvPr>
            <p:ph type="title"/>
          </p:nvPr>
        </p:nvSpPr>
        <p:spPr>
          <a:xfrm>
            <a:off x="457200" y="215372"/>
            <a:ext cx="82296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p:nvPr>
        </p:nvSpPr>
        <p:spPr>
          <a:xfrm>
            <a:off x="457200" y="816430"/>
            <a:ext cx="8229600" cy="478970"/>
          </a:xfrm>
        </p:spPr>
        <p:txBody>
          <a:bodyPr/>
          <a:lstStyle>
            <a:lvl1pPr marL="0" indent="0">
              <a:spcBef>
                <a:spcPts val="0"/>
              </a:spcBef>
              <a:buNone/>
              <a:defRPr sz="18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edit Master text styles</a:t>
            </a:r>
          </a:p>
        </p:txBody>
      </p:sp>
      <p:sp>
        <p:nvSpPr>
          <p:cNvPr id="9" name="Text Placeholder 8"/>
          <p:cNvSpPr>
            <a:spLocks noGrp="1"/>
          </p:cNvSpPr>
          <p:nvPr>
            <p:ph type="body" sz="quarter" idx="14"/>
          </p:nvPr>
        </p:nvSpPr>
        <p:spPr>
          <a:xfrm>
            <a:off x="5029200" y="1600201"/>
            <a:ext cx="3657600" cy="1600199"/>
          </a:xfrm>
        </p:spPr>
        <p:txBody>
          <a:bodyPr anchor="b"/>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Click to edit Master text styles</a:t>
            </a:r>
          </a:p>
        </p:txBody>
      </p:sp>
      <p:sp>
        <p:nvSpPr>
          <p:cNvPr id="10" name="Text Placeholder 8"/>
          <p:cNvSpPr>
            <a:spLocks noGrp="1"/>
          </p:cNvSpPr>
          <p:nvPr>
            <p:ph type="body" sz="quarter" idx="15"/>
          </p:nvPr>
        </p:nvSpPr>
        <p:spPr>
          <a:xfrm>
            <a:off x="5029200" y="3200400"/>
            <a:ext cx="3657600" cy="2925763"/>
          </a:xfrm>
        </p:spPr>
        <p:txBody>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Click to edit Master text styles</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Footer Placeholder 4"/>
          <p:cNvSpPr>
            <a:spLocks noGrp="1"/>
          </p:cNvSpPr>
          <p:nvPr>
            <p:ph type="ftr" sz="quarter" idx="10"/>
          </p:nvPr>
        </p:nvSpPr>
        <p:spPr>
          <a:xfrm>
            <a:off x="93663" y="6172200"/>
            <a:ext cx="8596312" cy="234950"/>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57200" indent="-457200">
              <a:buClr>
                <a:srgbClr val="007FA3"/>
              </a:buClr>
              <a:buSzPct val="100000"/>
              <a:buFont typeface="+mj-lt"/>
              <a:buAutoNum type="arabicPeriod"/>
              <a:defRPr/>
            </a:lvl1pPr>
            <a:lvl2pPr marL="800100" indent="-342900">
              <a:buClr>
                <a:srgbClr val="007FA3"/>
              </a:buClr>
              <a:buFont typeface="+mj-lt"/>
              <a:buAutoNum type="arabicPeriod"/>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Footer Placeholder 4"/>
          <p:cNvSpPr>
            <a:spLocks noGrp="1"/>
          </p:cNvSpPr>
          <p:nvPr>
            <p:ph type="ftr" sz="quarter" idx="10"/>
          </p:nvPr>
        </p:nvSpPr>
        <p:spPr>
          <a:xfrm>
            <a:off x="93663" y="6172200"/>
            <a:ext cx="8596312" cy="234950"/>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3061228"/>
          </a:xfrm>
        </p:spPr>
        <p:txBody>
          <a:bodyPr/>
          <a:lstStyle>
            <a:lvl1pPr algn="ct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3429000"/>
            <a:ext cx="8229600" cy="2697163"/>
          </a:xfrm>
        </p:spPr>
        <p:txBody>
          <a:bodyPr/>
          <a:lstStyle>
            <a:lvl1pPr marL="0" indent="0" algn="ctr">
              <a:buClr>
                <a:srgbClr val="007FA3"/>
              </a:buClr>
              <a:buSzPct val="100000"/>
              <a:buNone/>
              <a:defRPr sz="2800"/>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p:txBody>
      </p:sp>
      <p:sp>
        <p:nvSpPr>
          <p:cNvPr id="4" name="Footer Placeholder 4"/>
          <p:cNvSpPr>
            <a:spLocks noGrp="1"/>
          </p:cNvSpPr>
          <p:nvPr>
            <p:ph type="ftr" sz="quarter" idx="10"/>
          </p:nvPr>
        </p:nvSpPr>
        <p:spPr>
          <a:xfrm>
            <a:off x="93663" y="6172200"/>
            <a:ext cx="8596312" cy="234950"/>
          </a:xfrm>
          <a:prstGeom prst="rect">
            <a:avLst/>
          </a:prstGeom>
        </p:spPr>
        <p:txBody>
          <a:bodyPr/>
          <a:lstStyle>
            <a:lvl1pPr fontAlgn="auto">
              <a:spcBef>
                <a:spcPts val="0"/>
              </a:spcBef>
              <a:spcAft>
                <a:spcPts val="0"/>
              </a:spcAft>
              <a:defRPr dirty="0">
                <a:latin typeface="+mn-lt"/>
                <a:ea typeface="+mn-ea"/>
                <a:cs typeface="+mn-cs"/>
              </a:defRPr>
            </a:lvl1pPr>
          </a:lstStyle>
          <a:p>
            <a:pPr>
              <a:defRPr/>
            </a:pPr>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4" name="TextBox 3"/>
          <p:cNvSpPr txBox="1"/>
          <p:nvPr userDrawn="1"/>
        </p:nvSpPr>
        <p:spPr>
          <a:xfrm>
            <a:off x="1981200" y="6457950"/>
            <a:ext cx="7162800" cy="200025"/>
          </a:xfrm>
          <a:prstGeom prst="rect">
            <a:avLst/>
          </a:prstGeom>
          <a:noFill/>
        </p:spPr>
        <p:txBody>
          <a:bodyPr>
            <a:spAutoFit/>
          </a:bodyPr>
          <a:lstStyle/>
          <a:p>
            <a:pPr algn="r" fontAlgn="auto">
              <a:spcBef>
                <a:spcPts val="0"/>
              </a:spcBef>
              <a:spcAft>
                <a:spcPts val="0"/>
              </a:spcAft>
              <a:defRPr/>
            </a:pPr>
            <a:r>
              <a:rPr lang="en-US" altLang="en-US" sz="700" dirty="0">
                <a:latin typeface="+mn-lt"/>
                <a:ea typeface="Verdana" panose="020B0604030504040204" pitchFamily="34" charset="0"/>
                <a:cs typeface="Verdana" panose="020B0604030504040204" pitchFamily="34" charset="0"/>
              </a:rPr>
              <a:t>Copyright © 2017, Pearson Education, Inc. All Rights Reserved</a:t>
            </a:r>
          </a:p>
        </p:txBody>
      </p:sp>
      <p:pic>
        <p:nvPicPr>
          <p:cNvPr id="5" name="Picture 7" descr="Pearson Logo"/>
          <p:cNvPicPr>
            <a:picLocks noChangeAspect="1"/>
          </p:cNvPicPr>
          <p:nvPr userDrawn="1"/>
        </p:nvPicPr>
        <p:blipFill>
          <a:blip r:embed="rId2"/>
          <a:srcRect/>
          <a:stretch>
            <a:fillRect/>
          </a:stretch>
        </p:blipFill>
        <p:spPr bwMode="auto">
          <a:xfrm>
            <a:off x="301625" y="6477000"/>
            <a:ext cx="917575" cy="279400"/>
          </a:xfrm>
          <a:prstGeom prst="rect">
            <a:avLst/>
          </a:prstGeom>
          <a:noFill/>
          <a:ln w="9525">
            <a:noFill/>
            <a:miter lim="800000"/>
            <a:headEnd/>
            <a:tailEnd/>
          </a:ln>
        </p:spPr>
      </p:pic>
      <p:sp>
        <p:nvSpPr>
          <p:cNvPr id="8" name="Title 7"/>
          <p:cNvSpPr>
            <a:spLocks noGrp="1"/>
          </p:cNvSpPr>
          <p:nvPr>
            <p:ph type="title"/>
          </p:nvPr>
        </p:nvSpPr>
        <p:spPr>
          <a:xfrm>
            <a:off x="457200" y="219456"/>
            <a:ext cx="8229600" cy="1066800"/>
          </a:xfrm>
        </p:spPr>
        <p:txBody>
          <a:bodyPr anchor="t"/>
          <a:lstStyle>
            <a:lvl1pPr>
              <a:defRPr sz="3400">
                <a:solidFill>
                  <a:srgbClr val="007FA3"/>
                </a:solidFill>
              </a:defRPr>
            </a:lvl1pPr>
          </a:lstStyle>
          <a:p>
            <a:r>
              <a:rPr lang="en-US" dirty="0" smtClean="0"/>
              <a:t>Click to edit Master title style</a:t>
            </a:r>
            <a:endParaRPr lang="en-US" dirty="0"/>
          </a:p>
        </p:txBody>
      </p:sp>
      <p:sp>
        <p:nvSpPr>
          <p:cNvPr id="10" name="Text Placeholder 9"/>
          <p:cNvSpPr>
            <a:spLocks noGrp="1"/>
          </p:cNvSpPr>
          <p:nvPr>
            <p:ph type="body" sz="quarter" idx="13"/>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edit Master text styles</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400"/>
            <a:ext cx="8229600" cy="685800"/>
          </a:xfrm>
          <a:noFill/>
          <a:ln>
            <a:noFill/>
          </a:ln>
        </p:spPr>
        <p:txBody>
          <a:bodyPr/>
          <a:lstStyle>
            <a:lvl1pPr algn="ctr">
              <a:defRPr sz="1400">
                <a:solidFill>
                  <a:srgbClr val="000000"/>
                </a:solidFill>
                <a:effectLst/>
              </a:defRPr>
            </a:lvl1p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15900"/>
            <a:ext cx="8229600" cy="10969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a:t>
            </a:r>
            <a:br>
              <a:rPr lang="en-US"/>
            </a:br>
            <a:r>
              <a:rPr lang="en-US"/>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pic>
        <p:nvPicPr>
          <p:cNvPr id="1028" name="Picture 8" descr="Pearson Logo"/>
          <p:cNvPicPr>
            <a:picLocks noChangeAspect="1"/>
          </p:cNvPicPr>
          <p:nvPr userDrawn="1"/>
        </p:nvPicPr>
        <p:blipFill>
          <a:blip r:embed="rId8"/>
          <a:srcRect/>
          <a:stretch>
            <a:fillRect/>
          </a:stretch>
        </p:blipFill>
        <p:spPr bwMode="auto">
          <a:xfrm>
            <a:off x="301625" y="6477000"/>
            <a:ext cx="917575" cy="279400"/>
          </a:xfrm>
          <a:prstGeom prst="rect">
            <a:avLst/>
          </a:prstGeom>
          <a:noFill/>
          <a:ln w="9525">
            <a:noFill/>
            <a:miter lim="800000"/>
            <a:headEnd/>
            <a:tailEnd/>
          </a:ln>
        </p:spPr>
      </p:pic>
      <p:sp>
        <p:nvSpPr>
          <p:cNvPr id="6" name="TextBox 5"/>
          <p:cNvSpPr txBox="1"/>
          <p:nvPr userDrawn="1"/>
        </p:nvSpPr>
        <p:spPr>
          <a:xfrm>
            <a:off x="1981200" y="6457950"/>
            <a:ext cx="7162800" cy="246063"/>
          </a:xfrm>
          <a:prstGeom prst="rect">
            <a:avLst/>
          </a:prstGeom>
          <a:noFill/>
        </p:spPr>
        <p:txBody>
          <a:bodyPr>
            <a:spAutoFit/>
          </a:bodyPr>
          <a:lstStyle/>
          <a:p>
            <a:pPr algn="r" fontAlgn="auto">
              <a:spcBef>
                <a:spcPts val="0"/>
              </a:spcBef>
              <a:spcAft>
                <a:spcPts val="0"/>
              </a:spcAft>
              <a:defRPr/>
            </a:pPr>
            <a:r>
              <a:rPr lang="en-US" altLang="en-US" sz="1000" dirty="0">
                <a:latin typeface="+mn-lt"/>
                <a:ea typeface="Verdana" panose="020B0604030504040204" pitchFamily="34" charset="0"/>
                <a:cs typeface="Verdana" panose="020B0604030504040204" pitchFamily="34" charset="0"/>
              </a:rPr>
              <a:t>Copyright © 2018, 2013, 2009 Pearson Education, Inc. All Rights Reserved</a:t>
            </a: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7" r:id="rId6"/>
  </p:sldLayoutIdLst>
  <p:transition spd="slow"/>
  <p:timing>
    <p:tnLst>
      <p:par>
        <p:cTn id="1" dur="indefinite" restart="never" nodeType="tmRoot"/>
      </p:par>
    </p:tnLst>
  </p:timing>
  <p:txStyles>
    <p:titleStyle>
      <a:lvl1pPr algn="l" rtl="0" fontAlgn="base">
        <a:spcBef>
          <a:spcPct val="0"/>
        </a:spcBef>
        <a:spcAft>
          <a:spcPct val="0"/>
        </a:spcAft>
        <a:defRPr sz="3400" b="1" kern="1200">
          <a:solidFill>
            <a:srgbClr val="007FA3"/>
          </a:solidFill>
          <a:latin typeface="Times New Roman" panose="02020603050405020304" pitchFamily="18" charset="0"/>
          <a:ea typeface="ＭＳ Ｐゴシック" pitchFamily="-101" charset="-128"/>
          <a:cs typeface="Times New Roman" panose="02020603050405020304" pitchFamily="18" charset="0"/>
        </a:defRPr>
      </a:lvl1pPr>
      <a:lvl2pPr algn="l" rtl="0" fontAlgn="base">
        <a:spcBef>
          <a:spcPct val="0"/>
        </a:spcBef>
        <a:spcAft>
          <a:spcPct val="0"/>
        </a:spcAft>
        <a:defRPr sz="3400" b="1">
          <a:solidFill>
            <a:srgbClr val="007FA3"/>
          </a:solidFill>
          <a:latin typeface="Times New Roman" pitchFamily="-101" charset="0"/>
          <a:ea typeface="ＭＳ Ｐゴシック" pitchFamily="-101" charset="-128"/>
        </a:defRPr>
      </a:lvl2pPr>
      <a:lvl3pPr algn="l" rtl="0" fontAlgn="base">
        <a:spcBef>
          <a:spcPct val="0"/>
        </a:spcBef>
        <a:spcAft>
          <a:spcPct val="0"/>
        </a:spcAft>
        <a:defRPr sz="3400" b="1">
          <a:solidFill>
            <a:srgbClr val="007FA3"/>
          </a:solidFill>
          <a:latin typeface="Times New Roman" pitchFamily="-101" charset="0"/>
          <a:ea typeface="ＭＳ Ｐゴシック" pitchFamily="-101" charset="-128"/>
        </a:defRPr>
      </a:lvl3pPr>
      <a:lvl4pPr algn="l" rtl="0" fontAlgn="base">
        <a:spcBef>
          <a:spcPct val="0"/>
        </a:spcBef>
        <a:spcAft>
          <a:spcPct val="0"/>
        </a:spcAft>
        <a:defRPr sz="3400" b="1">
          <a:solidFill>
            <a:srgbClr val="007FA3"/>
          </a:solidFill>
          <a:latin typeface="Times New Roman" pitchFamily="-101" charset="0"/>
          <a:ea typeface="ＭＳ Ｐゴシック" pitchFamily="-101" charset="-128"/>
        </a:defRPr>
      </a:lvl4pPr>
      <a:lvl5pPr algn="l" rtl="0" fontAlgn="base">
        <a:spcBef>
          <a:spcPct val="0"/>
        </a:spcBef>
        <a:spcAft>
          <a:spcPct val="0"/>
        </a:spcAft>
        <a:defRPr sz="3400" b="1">
          <a:solidFill>
            <a:srgbClr val="007FA3"/>
          </a:solidFill>
          <a:latin typeface="Times New Roman" pitchFamily="-101" charset="0"/>
          <a:ea typeface="ＭＳ Ｐゴシック" pitchFamily="-101" charset="-128"/>
        </a:defRPr>
      </a:lvl5pPr>
      <a:lvl6pPr marL="457200" algn="l" rtl="0" fontAlgn="base">
        <a:spcBef>
          <a:spcPct val="0"/>
        </a:spcBef>
        <a:spcAft>
          <a:spcPct val="0"/>
        </a:spcAft>
        <a:defRPr sz="3400" b="1">
          <a:solidFill>
            <a:srgbClr val="007FA3"/>
          </a:solidFill>
          <a:latin typeface="Times New Roman" pitchFamily="-101" charset="0"/>
          <a:ea typeface="ＭＳ Ｐゴシック" pitchFamily="-101" charset="-128"/>
        </a:defRPr>
      </a:lvl6pPr>
      <a:lvl7pPr marL="914400" algn="l" rtl="0" fontAlgn="base">
        <a:spcBef>
          <a:spcPct val="0"/>
        </a:spcBef>
        <a:spcAft>
          <a:spcPct val="0"/>
        </a:spcAft>
        <a:defRPr sz="3400" b="1">
          <a:solidFill>
            <a:srgbClr val="007FA3"/>
          </a:solidFill>
          <a:latin typeface="Times New Roman" pitchFamily="-101" charset="0"/>
          <a:ea typeface="ＭＳ Ｐゴシック" pitchFamily="-101" charset="-128"/>
        </a:defRPr>
      </a:lvl7pPr>
      <a:lvl8pPr marL="1371600" algn="l" rtl="0" fontAlgn="base">
        <a:spcBef>
          <a:spcPct val="0"/>
        </a:spcBef>
        <a:spcAft>
          <a:spcPct val="0"/>
        </a:spcAft>
        <a:defRPr sz="3400" b="1">
          <a:solidFill>
            <a:srgbClr val="007FA3"/>
          </a:solidFill>
          <a:latin typeface="Times New Roman" pitchFamily="-101" charset="0"/>
          <a:ea typeface="ＭＳ Ｐゴシック" pitchFamily="-101" charset="-128"/>
        </a:defRPr>
      </a:lvl8pPr>
      <a:lvl9pPr marL="1828800" algn="l" rtl="0" fontAlgn="base">
        <a:spcBef>
          <a:spcPct val="0"/>
        </a:spcBef>
        <a:spcAft>
          <a:spcPct val="0"/>
        </a:spcAft>
        <a:defRPr sz="3400" b="1">
          <a:solidFill>
            <a:srgbClr val="007FA3"/>
          </a:solidFill>
          <a:latin typeface="Times New Roman" pitchFamily="-101" charset="0"/>
          <a:ea typeface="ＭＳ Ｐゴシック" pitchFamily="-101" charset="-128"/>
        </a:defRPr>
      </a:lvl9pPr>
    </p:titleStyle>
    <p:bodyStyle>
      <a:lvl1pPr marL="255588" indent="-255588" algn="l" rtl="0" fontAlgn="base">
        <a:spcBef>
          <a:spcPts val="1500"/>
        </a:spcBef>
        <a:spcAft>
          <a:spcPct val="0"/>
        </a:spcAft>
        <a:buClr>
          <a:srgbClr val="007FA3"/>
        </a:buClr>
        <a:buFont typeface="Arial" pitchFamily="-101" charset="0"/>
        <a:buChar char="•"/>
        <a:defRPr sz="2000" kern="1200">
          <a:solidFill>
            <a:schemeClr val="tx1"/>
          </a:solidFill>
          <a:latin typeface="+mn-lt"/>
          <a:ea typeface="ＭＳ Ｐゴシック" pitchFamily="-101" charset="-128"/>
          <a:cs typeface="ＭＳ Ｐゴシック" pitchFamily="-101" charset="-128"/>
        </a:defRPr>
      </a:lvl1pPr>
      <a:lvl2pPr marL="742950" indent="-285750" algn="l" rtl="0" fontAlgn="base">
        <a:spcBef>
          <a:spcPts val="600"/>
        </a:spcBef>
        <a:spcAft>
          <a:spcPct val="0"/>
        </a:spcAft>
        <a:buClr>
          <a:srgbClr val="007FA3"/>
        </a:buClr>
        <a:buFont typeface="Arial" pitchFamily="-101" charset="0"/>
        <a:buChar char="–"/>
        <a:defRPr kern="1200">
          <a:solidFill>
            <a:schemeClr val="tx1"/>
          </a:solidFill>
          <a:latin typeface="+mn-lt"/>
          <a:ea typeface="ＭＳ Ｐゴシック" pitchFamily="-101" charset="-128"/>
          <a:cs typeface="+mn-cs"/>
        </a:defRPr>
      </a:lvl2pPr>
      <a:lvl3pPr marL="1143000" indent="-228600" algn="l" rtl="0" fontAlgn="base">
        <a:spcBef>
          <a:spcPts val="600"/>
        </a:spcBef>
        <a:spcAft>
          <a:spcPct val="0"/>
        </a:spcAft>
        <a:buClr>
          <a:srgbClr val="007FA3"/>
        </a:buClr>
        <a:buFont typeface="Wingdings" pitchFamily="-101" charset="2"/>
        <a:buChar char="§"/>
        <a:defRPr sz="1600" kern="1200">
          <a:solidFill>
            <a:schemeClr val="tx1"/>
          </a:solidFill>
          <a:latin typeface="+mn-lt"/>
          <a:ea typeface="ＭＳ Ｐゴシック" pitchFamily="-101" charset="-128"/>
          <a:cs typeface="+mn-cs"/>
        </a:defRPr>
      </a:lvl3pPr>
      <a:lvl4pPr marL="1600200" indent="-228600" algn="l" rtl="0" fontAlgn="base">
        <a:spcBef>
          <a:spcPts val="600"/>
        </a:spcBef>
        <a:spcAft>
          <a:spcPct val="0"/>
        </a:spcAft>
        <a:buClr>
          <a:srgbClr val="007FA3"/>
        </a:buClr>
        <a:buFont typeface="Arial" pitchFamily="-101" charset="0"/>
        <a:buChar char="–"/>
        <a:defRPr sz="1600" kern="1200">
          <a:solidFill>
            <a:schemeClr val="tx1"/>
          </a:solidFill>
          <a:latin typeface="+mn-lt"/>
          <a:ea typeface="ＭＳ Ｐゴシック" pitchFamily="-101" charset="-128"/>
          <a:cs typeface="+mn-cs"/>
        </a:defRPr>
      </a:lvl4pPr>
      <a:lvl5pPr marL="2057400" indent="-228600" algn="l" rtl="0" fontAlgn="base">
        <a:spcBef>
          <a:spcPts val="600"/>
        </a:spcBef>
        <a:spcAft>
          <a:spcPct val="0"/>
        </a:spcAft>
        <a:buClr>
          <a:srgbClr val="007FA3"/>
        </a:buClr>
        <a:buFont typeface="Arial" pitchFamily="-101" charset="0"/>
        <a:buChar char="•"/>
        <a:defRPr sz="1600" kern="1200">
          <a:solidFill>
            <a:schemeClr val="tx1"/>
          </a:solidFill>
          <a:latin typeface="+mn-lt"/>
          <a:ea typeface="ＭＳ Ｐゴシック" pitchFamily="-101" charset="-128"/>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215900"/>
            <a:ext cx="8229600" cy="622300"/>
          </a:xfrm>
        </p:spPr>
        <p:txBody>
          <a:bodyPr/>
          <a:lstStyle/>
          <a:p>
            <a:r>
              <a:rPr lang="en-US" sz="3200" i="1" smtClean="0">
                <a:latin typeface="Arial" pitchFamily="-101" charset="0"/>
                <a:ea typeface="Arial" pitchFamily="-101" charset="0"/>
                <a:cs typeface="Arial" pitchFamily="-101" charset="0"/>
              </a:rPr>
              <a:t>Effective Leadership and Management in Nursing</a:t>
            </a:r>
            <a:r>
              <a:rPr lang="en-US" i="1" smtClean="0">
                <a:latin typeface="Arial" pitchFamily="-101" charset="0"/>
                <a:ea typeface="Arial" pitchFamily="-101" charset="0"/>
                <a:cs typeface="Arial" pitchFamily="-101" charset="0"/>
              </a:rPr>
              <a:t/>
            </a:r>
            <a:br>
              <a:rPr lang="en-US" i="1" smtClean="0">
                <a:latin typeface="Arial" pitchFamily="-101" charset="0"/>
                <a:ea typeface="Arial" pitchFamily="-101" charset="0"/>
                <a:cs typeface="Arial" pitchFamily="-101" charset="0"/>
              </a:rPr>
            </a:br>
            <a:r>
              <a:rPr lang="en-US" sz="2400" b="0" smtClean="0">
                <a:latin typeface="Arial" pitchFamily="-101" charset="0"/>
                <a:ea typeface="Arial" pitchFamily="-101" charset="0"/>
                <a:cs typeface="Arial" pitchFamily="-101" charset="0"/>
              </a:rPr>
              <a:t>Ninth Edition</a:t>
            </a:r>
          </a:p>
        </p:txBody>
      </p:sp>
      <p:sp>
        <p:nvSpPr>
          <p:cNvPr id="10243" name="Text Placeholder 3"/>
          <p:cNvSpPr>
            <a:spLocks noGrp="1"/>
          </p:cNvSpPr>
          <p:nvPr>
            <p:ph type="body" sz="quarter" idx="14"/>
          </p:nvPr>
        </p:nvSpPr>
        <p:spPr bwMode="auto">
          <a:xfrm>
            <a:off x="5029200" y="1600200"/>
            <a:ext cx="3657600" cy="1600200"/>
          </a:xfrm>
        </p:spPr>
        <p:txBody>
          <a:bodyPr wrap="square" numCol="1" anchorCtr="0" compatLnSpc="1">
            <a:prstTxWarp prst="textNoShape">
              <a:avLst/>
            </a:prstTxWarp>
          </a:bodyPr>
          <a:lstStyle/>
          <a:p>
            <a:pPr>
              <a:spcBef>
                <a:spcPct val="0"/>
              </a:spcBef>
            </a:pPr>
            <a:r>
              <a:rPr lang="en-US" sz="2800"/>
              <a:t>Chapter 2</a:t>
            </a:r>
          </a:p>
          <a:p>
            <a:pPr>
              <a:spcBef>
                <a:spcPct val="0"/>
              </a:spcBef>
            </a:pPr>
            <a:endParaRPr lang="en-US" sz="2800"/>
          </a:p>
        </p:txBody>
      </p:sp>
      <p:sp>
        <p:nvSpPr>
          <p:cNvPr id="10244" name="Text Placeholder 4"/>
          <p:cNvSpPr>
            <a:spLocks noGrp="1"/>
          </p:cNvSpPr>
          <p:nvPr>
            <p:ph type="body" sz="quarter" idx="15"/>
          </p:nvPr>
        </p:nvSpPr>
        <p:spPr bwMode="auto"/>
        <p:txBody>
          <a:bodyPr wrap="square" numCol="1" anchor="t" anchorCtr="0" compatLnSpc="1">
            <a:prstTxWarp prst="textNoShape">
              <a:avLst/>
            </a:prstTxWarp>
          </a:bodyPr>
          <a:lstStyle/>
          <a:p>
            <a:pPr>
              <a:spcBef>
                <a:spcPct val="0"/>
              </a:spcBef>
            </a:pPr>
            <a:r>
              <a:rPr lang="en-US" sz="2400">
                <a:ea typeface="Verdana" pitchFamily="-101" charset="0"/>
                <a:cs typeface="Verdana" pitchFamily="-101" charset="0"/>
              </a:rPr>
              <a:t>Designing Organizations</a:t>
            </a:r>
            <a:endParaRPr lang="en-US" sz="240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latin typeface="Times New Roman" pitchFamily="-101" charset="0"/>
              </a:rPr>
              <a:t>Introduction</a:t>
            </a:r>
          </a:p>
        </p:txBody>
      </p:sp>
      <p:sp>
        <p:nvSpPr>
          <p:cNvPr id="19459" name="Rectangle 3"/>
          <p:cNvSpPr>
            <a:spLocks noGrp="1" noChangeArrowheads="1"/>
          </p:cNvSpPr>
          <p:nvPr>
            <p:ph type="body" idx="1"/>
          </p:nvPr>
        </p:nvSpPr>
        <p:spPr bwMode="auto"/>
        <p:txBody>
          <a:bodyPr wrap="square" numCol="1" anchor="t" anchorCtr="0" compatLnSpc="1">
            <a:prstTxWarp prst="textNoShape">
              <a:avLst/>
            </a:prstTxWarp>
          </a:bodyPr>
          <a:lstStyle/>
          <a:p>
            <a:pPr>
              <a:buSzTx/>
            </a:pPr>
            <a:r>
              <a:rPr lang="es-ES_tradnl"/>
              <a:t>Philosophy </a:t>
            </a:r>
          </a:p>
          <a:p>
            <a:pPr lvl="1"/>
            <a:r>
              <a:rPr lang="en-US"/>
              <a:t>A sometimes written statement that reflects the organizational values, vision, and mission</a:t>
            </a:r>
            <a:endParaRPr lang="es-ES_tradnl"/>
          </a:p>
          <a:p>
            <a:pPr>
              <a:buSzTx/>
            </a:pPr>
            <a:r>
              <a:rPr lang="fi-FI"/>
              <a:t>Values </a:t>
            </a:r>
          </a:p>
          <a:p>
            <a:pPr lvl="1"/>
            <a:r>
              <a:rPr lang="en-US"/>
              <a:t>Beliefs or attitudes one has about people, ideas, objects, or actions that form a basis for the behavior that will become the culture</a:t>
            </a:r>
            <a:endParaRPr lang="fi-FI"/>
          </a:p>
        </p:txBody>
      </p:sp>
      <p:sp>
        <p:nvSpPr>
          <p:cNvPr id="19460"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Times New Roman" pitchFamily="-101" charset="0"/>
              </a:rPr>
              <a:t>Introduction</a:t>
            </a:r>
          </a:p>
        </p:txBody>
      </p:sp>
      <p:sp>
        <p:nvSpPr>
          <p:cNvPr id="20483" name="Rectangle 3"/>
          <p:cNvSpPr>
            <a:spLocks noGrp="1" noChangeArrowheads="1"/>
          </p:cNvSpPr>
          <p:nvPr>
            <p:ph type="body" idx="1"/>
          </p:nvPr>
        </p:nvSpPr>
        <p:spPr bwMode="auto"/>
        <p:txBody>
          <a:bodyPr wrap="square" numCol="1" anchor="t" anchorCtr="0" compatLnSpc="1">
            <a:prstTxWarp prst="textNoShape">
              <a:avLst/>
            </a:prstTxWarp>
          </a:bodyPr>
          <a:lstStyle/>
          <a:p>
            <a:pPr>
              <a:buSzTx/>
            </a:pPr>
            <a:r>
              <a:rPr lang="en-US"/>
              <a:t>Vision statement</a:t>
            </a:r>
          </a:p>
          <a:p>
            <a:pPr lvl="1"/>
            <a:r>
              <a:rPr lang="en-US"/>
              <a:t>Describes the future state of what the organization is to become through the aspirations of its leaders</a:t>
            </a:r>
          </a:p>
          <a:p>
            <a:pPr>
              <a:buSzTx/>
            </a:pPr>
            <a:r>
              <a:rPr lang="en-US"/>
              <a:t>Mission</a:t>
            </a:r>
          </a:p>
          <a:p>
            <a:pPr lvl="1"/>
            <a:r>
              <a:rPr lang="en-US"/>
              <a:t>A broad, general statement of the organization’s reason for existence</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15900"/>
            <a:ext cx="8229600" cy="3060700"/>
          </a:xfrm>
        </p:spPr>
        <p:txBody>
          <a:bodyPr/>
          <a:lstStyle/>
          <a:p>
            <a:r>
              <a:rPr lang="en-US" smtClean="0">
                <a:latin typeface="Times New Roman" pitchFamily="-101" charset="0"/>
              </a:rPr>
              <a:t>Learning Outcome One</a:t>
            </a:r>
          </a:p>
        </p:txBody>
      </p:sp>
      <p:sp>
        <p:nvSpPr>
          <p:cNvPr id="25603" name="Rectangle 3"/>
          <p:cNvSpPr>
            <a:spLocks noGrp="1" noChangeArrowheads="1"/>
          </p:cNvSpPr>
          <p:nvPr>
            <p:ph idx="1"/>
          </p:nvPr>
        </p:nvSpPr>
        <p:spPr bwMode="auto"/>
        <p:txBody>
          <a:bodyPr wrap="square" numCol="1" anchor="t" anchorCtr="0" compatLnSpc="1">
            <a:prstTxWarp prst="textNoShape">
              <a:avLst/>
            </a:prstTxWarp>
          </a:bodyPr>
          <a:lstStyle/>
          <a:p>
            <a:pPr>
              <a:buSzTx/>
            </a:pPr>
            <a:r>
              <a:rPr lang="en-US"/>
              <a:t>Differentiate between reductive and adaptive organizational theories.</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atin typeface="Times New Roman" pitchFamily="-101" charset="0"/>
              </a:rPr>
              <a:t>Reductive and Adaptive Organizational Theories</a:t>
            </a:r>
          </a:p>
        </p:txBody>
      </p:sp>
      <p:sp>
        <p:nvSpPr>
          <p:cNvPr id="26627" name="Rectangle 3"/>
          <p:cNvSpPr>
            <a:spLocks noGrp="1" noChangeArrowheads="1"/>
          </p:cNvSpPr>
          <p:nvPr>
            <p:ph type="body" idx="1"/>
          </p:nvPr>
        </p:nvSpPr>
        <p:spPr bwMode="auto"/>
        <p:txBody>
          <a:bodyPr wrap="square" numCol="1" anchor="t" anchorCtr="0" compatLnSpc="1">
            <a:prstTxWarp prst="textNoShape">
              <a:avLst/>
            </a:prstTxWarp>
          </a:bodyPr>
          <a:lstStyle/>
          <a:p>
            <a:pPr>
              <a:buSzTx/>
            </a:pPr>
            <a:r>
              <a:rPr lang="en-US"/>
              <a:t>Purpose of a theory-derived organization is to design work and optimize human talent in a manner that best accomplishes the aspirational goals of the organization.</a:t>
            </a:r>
          </a:p>
        </p:txBody>
      </p:sp>
      <p:sp>
        <p:nvSpPr>
          <p:cNvPr id="26628"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atin typeface="Times New Roman" pitchFamily="-101" charset="0"/>
              </a:rPr>
              <a:t>Reductive and Adaptive Organizational Theories</a:t>
            </a:r>
          </a:p>
        </p:txBody>
      </p:sp>
      <p:sp>
        <p:nvSpPr>
          <p:cNvPr id="7171" name="Rectangle 3"/>
          <p:cNvSpPr>
            <a:spLocks noGrp="1" noChangeArrowheads="1"/>
          </p:cNvSpPr>
          <p:nvPr>
            <p:ph type="body" idx="1"/>
          </p:nvPr>
        </p:nvSpPr>
        <p:spPr/>
        <p:txBody>
          <a:bodyPr/>
          <a:lstStyle/>
          <a:p>
            <a:pPr marL="256032" indent="-256032" fontAlgn="auto">
              <a:spcAft>
                <a:spcPts val="0"/>
              </a:spcAft>
              <a:buFont typeface="Arial" panose="020B0604020202020204" pitchFamily="34" charset="0"/>
              <a:buChar char="•"/>
              <a:defRPr/>
            </a:pPr>
            <a:r>
              <a:rPr lang="en-US">
                <a:ea typeface="+mn-ea"/>
                <a:cs typeface="+mn-cs"/>
              </a:rPr>
              <a:t>Reductive Theory</a:t>
            </a:r>
          </a:p>
          <a:p>
            <a:pPr lvl="1" fontAlgn="auto">
              <a:spcAft>
                <a:spcPts val="0"/>
              </a:spcAft>
              <a:buFont typeface="Arial" panose="020B0604020202020204" pitchFamily="34" charset="0"/>
              <a:buChar char="–"/>
              <a:defRPr/>
            </a:pPr>
            <a:r>
              <a:rPr lang="en-US">
                <a:ea typeface="+mn-ea"/>
              </a:rPr>
              <a:t>Classical approaches to organizations, focuses heavily on:</a:t>
            </a:r>
          </a:p>
          <a:p>
            <a:pPr marL="1257300" lvl="2" indent="-342900" fontAlgn="auto">
              <a:spcAft>
                <a:spcPts val="0"/>
              </a:spcAft>
              <a:buFont typeface="+mj-lt"/>
              <a:buAutoNum type="alphaLcParenR"/>
              <a:defRPr/>
            </a:pPr>
            <a:r>
              <a:rPr lang="en-US">
                <a:ea typeface="+mn-ea"/>
              </a:rPr>
              <a:t>Nature of the work to be accomplished.</a:t>
            </a:r>
          </a:p>
          <a:p>
            <a:pPr marL="1257300" lvl="2" indent="-342900" fontAlgn="auto">
              <a:spcAft>
                <a:spcPts val="0"/>
              </a:spcAft>
              <a:buFont typeface="+mj-lt"/>
              <a:buAutoNum type="alphaLcParenR"/>
              <a:defRPr/>
            </a:pPr>
            <a:r>
              <a:rPr lang="en-US">
                <a:ea typeface="+mn-ea"/>
              </a:rPr>
              <a:t>Creating structures to achieve the work.</a:t>
            </a:r>
          </a:p>
          <a:p>
            <a:pPr marL="1257300" lvl="2" indent="-342900" fontAlgn="auto">
              <a:spcAft>
                <a:spcPts val="0"/>
              </a:spcAft>
              <a:buFont typeface="+mj-lt"/>
              <a:buAutoNum type="alphaLcParenR"/>
              <a:defRPr/>
            </a:pPr>
            <a:r>
              <a:rPr lang="en-US">
                <a:ea typeface="+mn-ea"/>
              </a:rPr>
              <a:t>Dissecting the work into component parts.</a:t>
            </a:r>
          </a:p>
          <a:p>
            <a:pPr marL="741363" lvl="1" indent="-227013" fontAlgn="auto">
              <a:spcAft>
                <a:spcPts val="0"/>
              </a:spcAft>
              <a:buFont typeface="Arial" panose="020B0604020202020204" pitchFamily="34" charset="0"/>
              <a:buChar char="–"/>
              <a:defRPr/>
            </a:pPr>
            <a:r>
              <a:rPr lang="en-US">
                <a:ea typeface="+mn-ea"/>
              </a:rPr>
              <a:t>Leaders who use this model aim to:</a:t>
            </a:r>
          </a:p>
          <a:p>
            <a:pPr marL="1141413" lvl="2" indent="-227013" fontAlgn="auto">
              <a:spcAft>
                <a:spcPts val="0"/>
              </a:spcAft>
              <a:buFont typeface="Arial" panose="020B0604020202020204" pitchFamily="34" charset="0"/>
              <a:buChar char="–"/>
              <a:defRPr/>
            </a:pPr>
            <a:r>
              <a:rPr lang="en-US">
                <a:ea typeface="+mn-ea"/>
              </a:rPr>
              <a:t>Subdivide work.</a:t>
            </a:r>
          </a:p>
          <a:p>
            <a:pPr marL="1141413" lvl="2" indent="-227013" fontAlgn="auto">
              <a:spcAft>
                <a:spcPts val="0"/>
              </a:spcAft>
              <a:buFont typeface="Arial" panose="020B0604020202020204" pitchFamily="34" charset="0"/>
              <a:buChar char="–"/>
              <a:defRPr/>
            </a:pPr>
            <a:r>
              <a:rPr lang="en-US">
                <a:ea typeface="+mn-ea"/>
              </a:rPr>
              <a:t>Specify tasks to be done.</a:t>
            </a:r>
          </a:p>
          <a:p>
            <a:pPr marL="1141413" lvl="2" indent="-227013" fontAlgn="auto">
              <a:spcAft>
                <a:spcPts val="0"/>
              </a:spcAft>
              <a:buFont typeface="Arial" panose="020B0604020202020204" pitchFamily="34" charset="0"/>
              <a:buChar char="–"/>
              <a:defRPr/>
            </a:pPr>
            <a:r>
              <a:rPr lang="en-US">
                <a:ea typeface="+mn-ea"/>
              </a:rPr>
              <a:t>Fit people into the plan. </a:t>
            </a:r>
          </a:p>
          <a:p>
            <a:pPr marL="857250" lvl="1" indent="-342900" fontAlgn="auto">
              <a:spcAft>
                <a:spcPts val="0"/>
              </a:spcAft>
              <a:buFont typeface="+mj-lt"/>
              <a:buAutoNum type="alphaLcParenR"/>
              <a:defRPr/>
            </a:pPr>
            <a:endParaRPr lang="en-US">
              <a:ea typeface="+mn-ea"/>
            </a:endParaRPr>
          </a:p>
        </p:txBody>
      </p:sp>
      <p:sp>
        <p:nvSpPr>
          <p:cNvPr id="27652"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atin typeface="Times New Roman" pitchFamily="-101" charset="0"/>
              </a:rPr>
              <a:t>Reductive and Adaptive Organizational Theories</a:t>
            </a:r>
          </a:p>
        </p:txBody>
      </p:sp>
      <p:sp>
        <p:nvSpPr>
          <p:cNvPr id="28675" name="Rectangle 3"/>
          <p:cNvSpPr>
            <a:spLocks noGrp="1" noChangeArrowheads="1"/>
          </p:cNvSpPr>
          <p:nvPr>
            <p:ph type="body" idx="1"/>
          </p:nvPr>
        </p:nvSpPr>
        <p:spPr bwMode="auto"/>
        <p:txBody>
          <a:bodyPr wrap="square" numCol="1" anchor="t" anchorCtr="0" compatLnSpc="1">
            <a:prstTxWarp prst="textNoShape">
              <a:avLst/>
            </a:prstTxWarp>
          </a:bodyPr>
          <a:lstStyle/>
          <a:p>
            <a:pPr>
              <a:buSzTx/>
            </a:pPr>
            <a:r>
              <a:rPr lang="en-US"/>
              <a:t>Reductive Theory</a:t>
            </a:r>
          </a:p>
          <a:p>
            <a:pPr lvl="1"/>
            <a:r>
              <a:rPr lang="en-US">
                <a:ea typeface="Verdana" pitchFamily="-101" charset="0"/>
                <a:cs typeface="Verdana" pitchFamily="-101" charset="0"/>
              </a:rPr>
              <a:t>Built around four elements:</a:t>
            </a:r>
          </a:p>
          <a:p>
            <a:pPr lvl="2"/>
            <a:r>
              <a:rPr lang="en-US">
                <a:ea typeface="Verdana" pitchFamily="-101" charset="0"/>
                <a:cs typeface="Verdana" pitchFamily="-101" charset="0"/>
              </a:rPr>
              <a:t>Division and specialization of labor</a:t>
            </a:r>
          </a:p>
          <a:p>
            <a:pPr lvl="2"/>
            <a:r>
              <a:rPr lang="en-US">
                <a:ea typeface="Verdana" pitchFamily="-101" charset="0"/>
                <a:cs typeface="Verdana" pitchFamily="-101" charset="0"/>
              </a:rPr>
              <a:t>Organizational structure</a:t>
            </a:r>
          </a:p>
          <a:p>
            <a:pPr lvl="2"/>
            <a:r>
              <a:rPr lang="en-US">
                <a:ea typeface="Verdana" pitchFamily="-101" charset="0"/>
                <a:cs typeface="Verdana" pitchFamily="-101" charset="0"/>
              </a:rPr>
              <a:t>Chain of command</a:t>
            </a:r>
          </a:p>
          <a:p>
            <a:pPr lvl="2"/>
            <a:r>
              <a:rPr lang="en-US">
                <a:ea typeface="Verdana" pitchFamily="-101" charset="0"/>
                <a:cs typeface="Verdana" pitchFamily="-101" charset="0"/>
              </a:rPr>
              <a:t>Span of control</a:t>
            </a:r>
          </a:p>
        </p:txBody>
      </p:sp>
      <p:sp>
        <p:nvSpPr>
          <p:cNvPr id="28676"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atin typeface="Times New Roman" pitchFamily="-101" charset="0"/>
              </a:rPr>
              <a:t>Reductive and Adaptive Organizational Theories</a:t>
            </a:r>
          </a:p>
        </p:txBody>
      </p:sp>
      <p:sp>
        <p:nvSpPr>
          <p:cNvPr id="28675" name="Rectangle 3"/>
          <p:cNvSpPr>
            <a:spLocks noGrp="1" noChangeArrowheads="1"/>
          </p:cNvSpPr>
          <p:nvPr>
            <p:ph type="body" idx="1"/>
          </p:nvPr>
        </p:nvSpPr>
        <p:spPr bwMode="auto"/>
        <p:txBody>
          <a:bodyPr wrap="square" numCol="1" anchor="t" anchorCtr="0" compatLnSpc="1">
            <a:prstTxWarp prst="textNoShape">
              <a:avLst/>
            </a:prstTxWarp>
          </a:bodyPr>
          <a:lstStyle/>
          <a:p>
            <a:pPr>
              <a:buSzTx/>
            </a:pPr>
            <a:r>
              <a:rPr lang="en-US"/>
              <a:t>Reductive Theory</a:t>
            </a:r>
          </a:p>
          <a:p>
            <a:pPr lvl="1"/>
            <a:r>
              <a:rPr lang="en-US">
                <a:ea typeface="Verdana" pitchFamily="-101" charset="0"/>
                <a:cs typeface="Verdana" pitchFamily="-101" charset="0"/>
              </a:rPr>
              <a:t>Division and specialization of labor</a:t>
            </a:r>
          </a:p>
          <a:p>
            <a:pPr lvl="2"/>
            <a:r>
              <a:rPr lang="en-US"/>
              <a:t>Dividing work reduces the number of tasks that each person carries out.</a:t>
            </a:r>
          </a:p>
          <a:p>
            <a:pPr lvl="2"/>
            <a:r>
              <a:rPr lang="en-US"/>
              <a:t>Ties proficiency and specialization together.</a:t>
            </a:r>
          </a:p>
          <a:p>
            <a:pPr lvl="2"/>
            <a:r>
              <a:rPr lang="en-US"/>
              <a:t>Division of work and specialization economically benefit the owner. </a:t>
            </a:r>
          </a:p>
          <a:p>
            <a:pPr lvl="2"/>
            <a:endParaRPr lang="en-US"/>
          </a:p>
        </p:txBody>
      </p:sp>
      <p:sp>
        <p:nvSpPr>
          <p:cNvPr id="28676"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atin typeface="Times New Roman" pitchFamily="-101" charset="0"/>
              </a:rPr>
              <a:t>Reductive and Adaptive Organizational Theories</a:t>
            </a:r>
          </a:p>
        </p:txBody>
      </p:sp>
      <p:sp>
        <p:nvSpPr>
          <p:cNvPr id="28675" name="Rectangle 3"/>
          <p:cNvSpPr>
            <a:spLocks noGrp="1" noChangeArrowheads="1"/>
          </p:cNvSpPr>
          <p:nvPr>
            <p:ph type="body" idx="1"/>
          </p:nvPr>
        </p:nvSpPr>
        <p:spPr bwMode="auto"/>
        <p:txBody>
          <a:bodyPr wrap="square" numCol="1" anchor="t" anchorCtr="0" compatLnSpc="1">
            <a:prstTxWarp prst="textNoShape">
              <a:avLst/>
            </a:prstTxWarp>
          </a:bodyPr>
          <a:lstStyle/>
          <a:p>
            <a:pPr>
              <a:buSzTx/>
            </a:pPr>
            <a:r>
              <a:rPr lang="en-US"/>
              <a:t>Reductive Theory</a:t>
            </a:r>
          </a:p>
          <a:p>
            <a:pPr lvl="1"/>
            <a:r>
              <a:rPr lang="en-US">
                <a:ea typeface="Verdana" pitchFamily="-101" charset="0"/>
                <a:cs typeface="Verdana" pitchFamily="-101" charset="0"/>
              </a:rPr>
              <a:t>Organizational structure</a:t>
            </a:r>
          </a:p>
          <a:p>
            <a:pPr lvl="2"/>
            <a:r>
              <a:rPr lang="en-US"/>
              <a:t>Delineates work group arrangements based on the concept of departmentalization.</a:t>
            </a:r>
          </a:p>
          <a:p>
            <a:pPr lvl="2"/>
            <a:r>
              <a:rPr lang="en-US"/>
              <a:t>Means to:</a:t>
            </a:r>
          </a:p>
          <a:p>
            <a:pPr lvl="3"/>
            <a:r>
              <a:rPr lang="en-US"/>
              <a:t>Maintain command</a:t>
            </a:r>
          </a:p>
          <a:p>
            <a:pPr lvl="3"/>
            <a:r>
              <a:rPr lang="en-US"/>
              <a:t>Reinforce authority</a:t>
            </a:r>
          </a:p>
          <a:p>
            <a:pPr lvl="3"/>
            <a:r>
              <a:rPr lang="en-US"/>
              <a:t>Provide a formal communication network</a:t>
            </a:r>
          </a:p>
        </p:txBody>
      </p:sp>
      <p:sp>
        <p:nvSpPr>
          <p:cNvPr id="28676"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Reductive and Adaptive Organizational Theories</a:t>
            </a:r>
          </a:p>
        </p:txBody>
      </p:sp>
      <p:sp>
        <p:nvSpPr>
          <p:cNvPr id="28675" name="Rectangle 3"/>
          <p:cNvSpPr>
            <a:spLocks noGrp="1" noChangeArrowheads="1"/>
          </p:cNvSpPr>
          <p:nvPr>
            <p:ph type="body" idx="1"/>
          </p:nvPr>
        </p:nvSpPr>
        <p:spPr/>
        <p:txBody>
          <a:bodyPr/>
          <a:lstStyle/>
          <a:p>
            <a:r>
              <a:rPr lang="en-US"/>
              <a:t>Reductive Theory</a:t>
            </a:r>
          </a:p>
          <a:p>
            <a:pPr lvl="1"/>
            <a:r>
              <a:rPr lang="en-US"/>
              <a:t>Chain of command</a:t>
            </a:r>
          </a:p>
          <a:p>
            <a:pPr lvl="2"/>
            <a:r>
              <a:rPr lang="en-US"/>
              <a:t>Depicted on an organizational chart through job titles listed in magnitude of authority and responsibility. </a:t>
            </a:r>
          </a:p>
          <a:p>
            <a:pPr lvl="3"/>
            <a:r>
              <a:rPr lang="en-US"/>
              <a:t>Gives the appearance of orderliness and clarity around who is in charge</a:t>
            </a:r>
          </a:p>
          <a:p>
            <a:pPr lvl="2"/>
            <a:r>
              <a:rPr lang="en-US"/>
              <a:t>Line authority</a:t>
            </a:r>
          </a:p>
          <a:p>
            <a:pPr lvl="3"/>
            <a:r>
              <a:rPr lang="en-US"/>
              <a:t>Person holding supervisory authority over other employees</a:t>
            </a:r>
          </a:p>
          <a:p>
            <a:pPr lvl="2"/>
            <a:r>
              <a:rPr lang="en-US"/>
              <a:t>Staff authority</a:t>
            </a:r>
          </a:p>
          <a:p>
            <a:pPr lvl="3"/>
            <a:r>
              <a:rPr lang="en-US"/>
              <a:t>Individuals yield considerable expertise to advise and influence others.</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Autofit/>
          </a:bodyPr>
          <a:lstStyle/>
          <a:p>
            <a:pPr algn="l" fontAlgn="auto">
              <a:spcAft>
                <a:spcPts val="0"/>
              </a:spcAft>
              <a:defRPr/>
            </a:pPr>
            <a:r>
              <a:rPr lang="en-US" sz="1600" dirty="0">
                <a:latin typeface="+mn-lt"/>
                <a:ea typeface="+mj-ea"/>
              </a:rPr>
              <a:t>Figure 2-1   </a:t>
            </a:r>
            <a:r>
              <a:rPr lang="en-US" sz="1600" b="0" dirty="0">
                <a:latin typeface="+mn-lt"/>
                <a:ea typeface="+mj-ea"/>
              </a:rPr>
              <a:t>Chain of authority.</a:t>
            </a:r>
          </a:p>
        </p:txBody>
      </p:sp>
      <p:pic>
        <p:nvPicPr>
          <p:cNvPr id="5" name="Picture 4" descr="The chain of authority shown in the diagram is as follows:&#10;· Chief nurse executive&#10;   ◦ Acute care nurse practitioner&#10;   ◦ Nurse manager&#10;      − Staff nurse&#10;   ◦ Nurse manager&#10;      − Staff nurse&#10;   ◦ Nurse manager&#10;      − Staff nurse&#10;The chart also shows that the nurse manager and acute care nurse practitioner possess staff authority with one another." title="A chart shows chain of authority."/>
          <p:cNvPicPr>
            <a:picLocks noChangeAspect="1"/>
          </p:cNvPicPr>
          <p:nvPr/>
        </p:nvPicPr>
        <p:blipFill>
          <a:blip r:embed="rId2"/>
          <a:stretch>
            <a:fillRect/>
          </a:stretch>
        </p:blipFill>
        <p:spPr>
          <a:xfrm>
            <a:off x="457200" y="1676400"/>
            <a:ext cx="8229600" cy="2987675"/>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latin typeface="Times New Roman" pitchFamily="-101" charset="0"/>
              </a:rPr>
              <a:t>Learning Outcomes</a:t>
            </a:r>
          </a:p>
        </p:txBody>
      </p:sp>
      <p:sp>
        <p:nvSpPr>
          <p:cNvPr id="11267" name="Content Placeholder 2"/>
          <p:cNvSpPr>
            <a:spLocks noGrp="1"/>
          </p:cNvSpPr>
          <p:nvPr>
            <p:ph idx="1"/>
          </p:nvPr>
        </p:nvSpPr>
        <p:spPr bwMode="auto"/>
        <p:txBody>
          <a:bodyPr wrap="square" numCol="1" anchor="t" anchorCtr="0" compatLnSpc="1">
            <a:prstTxWarp prst="textNoShape">
              <a:avLst/>
            </a:prstTxWarp>
          </a:bodyPr>
          <a:lstStyle/>
          <a:p>
            <a:pPr>
              <a:buSzTx/>
              <a:buFont typeface="Arial" pitchFamily="-101" charset="0"/>
              <a:buAutoNum type="arabicPeriod"/>
            </a:pPr>
            <a:r>
              <a:rPr lang="en-US"/>
              <a:t>Differentiate between reductive and adaptive organizational theories. </a:t>
            </a:r>
          </a:p>
          <a:p>
            <a:pPr>
              <a:buSzTx/>
              <a:buFont typeface="Arial" pitchFamily="-101" charset="0"/>
              <a:buAutoNum type="arabicPeriod"/>
            </a:pPr>
            <a:r>
              <a:rPr lang="en-US"/>
              <a:t>Describe traditional and emerging structures in healthcare organizations. </a:t>
            </a:r>
          </a:p>
          <a:p>
            <a:pPr>
              <a:buSzTx/>
              <a:buFont typeface="Arial" pitchFamily="-101" charset="0"/>
              <a:buAutoNum type="arabicPeriod"/>
            </a:pPr>
            <a:r>
              <a:rPr lang="en-US"/>
              <a:t>Choose a practice setting based on a preferred professional practice model. </a:t>
            </a:r>
          </a:p>
        </p:txBody>
      </p:sp>
      <p:sp>
        <p:nvSpPr>
          <p:cNvPr id="11268"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atin typeface="Times New Roman" pitchFamily="-101" charset="0"/>
              </a:rPr>
              <a:t>Reductive and Adaptive Organizational Theories</a:t>
            </a:r>
          </a:p>
        </p:txBody>
      </p:sp>
      <p:sp>
        <p:nvSpPr>
          <p:cNvPr id="28675" name="Rectangle 3"/>
          <p:cNvSpPr>
            <a:spLocks noGrp="1" noChangeArrowheads="1"/>
          </p:cNvSpPr>
          <p:nvPr>
            <p:ph type="body" idx="1"/>
          </p:nvPr>
        </p:nvSpPr>
        <p:spPr bwMode="auto"/>
        <p:txBody>
          <a:bodyPr wrap="square" numCol="1" anchor="t" anchorCtr="0" compatLnSpc="1">
            <a:prstTxWarp prst="textNoShape">
              <a:avLst/>
            </a:prstTxWarp>
          </a:bodyPr>
          <a:lstStyle/>
          <a:p>
            <a:pPr>
              <a:buSzTx/>
            </a:pPr>
            <a:r>
              <a:rPr lang="en-US"/>
              <a:t>Reductive Theory</a:t>
            </a:r>
          </a:p>
          <a:p>
            <a:pPr lvl="1"/>
            <a:r>
              <a:rPr lang="en-US">
                <a:ea typeface="Verdana" pitchFamily="-101" charset="0"/>
                <a:cs typeface="Verdana" pitchFamily="-101" charset="0"/>
              </a:rPr>
              <a:t>Span of control</a:t>
            </a:r>
          </a:p>
          <a:p>
            <a:pPr lvl="2"/>
            <a:r>
              <a:rPr lang="en-US"/>
              <a:t>Addresses the issue of effective supervision expressed by the number of direct reports to someone with line authority.</a:t>
            </a:r>
          </a:p>
          <a:p>
            <a:pPr lvl="2"/>
            <a:r>
              <a:rPr lang="en-US"/>
              <a:t>Complex organizations have numerous highly specialized departments. </a:t>
            </a:r>
          </a:p>
          <a:p>
            <a:pPr lvl="3"/>
            <a:r>
              <a:rPr lang="en-US"/>
              <a:t>Centralized authority results in a tall organizational structure with small differentiated work groups.</a:t>
            </a:r>
          </a:p>
          <a:p>
            <a:pPr lvl="2"/>
            <a:r>
              <a:rPr lang="en-US"/>
              <a:t>Less complex organizations have flat structures.</a:t>
            </a:r>
          </a:p>
          <a:p>
            <a:pPr lvl="3"/>
            <a:r>
              <a:rPr lang="en-US"/>
              <a:t>Authority is decentralized, with several managers supervising large work groups </a:t>
            </a:r>
          </a:p>
          <a:p>
            <a:pPr lvl="2"/>
            <a:endParaRPr lang="en-US"/>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Autofit/>
          </a:bodyPr>
          <a:lstStyle/>
          <a:p>
            <a:pPr algn="l" fontAlgn="auto">
              <a:spcAft>
                <a:spcPts val="0"/>
              </a:spcAft>
              <a:defRPr/>
            </a:pPr>
            <a:r>
              <a:rPr lang="en-US" sz="1600" dirty="0">
                <a:latin typeface="+mn-lt"/>
                <a:ea typeface="+mj-ea"/>
              </a:rPr>
              <a:t>Figure 2-2   </a:t>
            </a:r>
            <a:r>
              <a:rPr lang="en-US" sz="1600" b="0" dirty="0">
                <a:latin typeface="+mn-lt"/>
                <a:ea typeface="+mj-ea"/>
              </a:rPr>
              <a:t>Contrasting spans of control.</a:t>
            </a:r>
            <a:br>
              <a:rPr lang="en-US" sz="1600" b="0" dirty="0">
                <a:latin typeface="+mn-lt"/>
                <a:ea typeface="+mj-ea"/>
              </a:rPr>
            </a:br>
            <a:r>
              <a:rPr lang="en-US" sz="1600" b="0" dirty="0">
                <a:latin typeface="+mn-lt"/>
                <a:ea typeface="+mj-ea"/>
              </a:rPr>
              <a:t>From Longest, B. B., Rakich, J. S., &amp; Darr, K. (2000). </a:t>
            </a:r>
            <a:r>
              <a:rPr lang="en-US" sz="1600" b="0" i="1" dirty="0">
                <a:latin typeface="+mn-lt"/>
                <a:ea typeface="+mj-ea"/>
              </a:rPr>
              <a:t>Managing health services organizations and systems</a:t>
            </a:r>
            <a:r>
              <a:rPr lang="en-US" sz="1600" b="0" dirty="0">
                <a:latin typeface="+mn-lt"/>
                <a:ea typeface="+mj-ea"/>
              </a:rPr>
              <a:t> (4th ed.). Baltimore: Health Professions Press, p. 124. Reprinted by permission.</a:t>
            </a:r>
          </a:p>
        </p:txBody>
      </p:sp>
      <p:pic>
        <p:nvPicPr>
          <p:cNvPr id="6" name="Picture 5" descr="In the tall system, the top authority has two authorities of the next lower level under his direct control. Each of these two authorities has two authorities of the next level under his control and so on. The structure spans over multiple levels." title="A diagram shows contrasting spans of control."/>
          <p:cNvPicPr>
            <a:picLocks noChangeAspect="1"/>
          </p:cNvPicPr>
          <p:nvPr/>
        </p:nvPicPr>
        <p:blipFill>
          <a:blip r:embed="rId2"/>
          <a:stretch>
            <a:fillRect/>
          </a:stretch>
        </p:blipFill>
        <p:spPr>
          <a:xfrm>
            <a:off x="457200" y="990600"/>
            <a:ext cx="8229600" cy="3829050"/>
          </a:xfrm>
          <a:prstGeom prst="rect">
            <a:avLst/>
          </a:prstGeom>
        </p:spPr>
      </p:pic>
      <p:sp>
        <p:nvSpPr>
          <p:cNvPr id="4"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rtlCol="0">
            <a:noAutofit/>
          </a:bodyPr>
          <a:lstStyle/>
          <a:p>
            <a:pPr algn="l" fontAlgn="auto">
              <a:spcAft>
                <a:spcPts val="0"/>
              </a:spcAft>
              <a:defRPr/>
            </a:pPr>
            <a:r>
              <a:rPr lang="en-US" sz="1600" dirty="0">
                <a:latin typeface="+mn-lt"/>
                <a:ea typeface="+mj-ea"/>
              </a:rPr>
              <a:t>Figure 2-2 (continued)   </a:t>
            </a:r>
            <a:r>
              <a:rPr lang="en-US" sz="1600" b="0" dirty="0">
                <a:latin typeface="+mn-lt"/>
                <a:ea typeface="+mj-ea"/>
              </a:rPr>
              <a:t>Contrasting spans of control.</a:t>
            </a:r>
            <a:br>
              <a:rPr lang="en-US" sz="1600" b="0" dirty="0">
                <a:latin typeface="+mn-lt"/>
                <a:ea typeface="+mj-ea"/>
              </a:rPr>
            </a:br>
            <a:r>
              <a:rPr lang="en-US" sz="1600" b="0" dirty="0">
                <a:latin typeface="+mn-lt"/>
                <a:ea typeface="+mj-ea"/>
              </a:rPr>
              <a:t>From Longest, B. B., Rakich, J. S., &amp; Darr, K. (2000). </a:t>
            </a:r>
            <a:r>
              <a:rPr lang="en-US" sz="1600" b="0" i="1" dirty="0">
                <a:latin typeface="+mn-lt"/>
                <a:ea typeface="+mj-ea"/>
              </a:rPr>
              <a:t>Managing health services organizations and systems</a:t>
            </a:r>
            <a:r>
              <a:rPr lang="en-US" sz="1600" b="0" dirty="0">
                <a:latin typeface="+mn-lt"/>
                <a:ea typeface="+mj-ea"/>
              </a:rPr>
              <a:t> (4th ed.). Baltimore: Health Professions Press, p. 124. Reprinted by permission.</a:t>
            </a:r>
          </a:p>
        </p:txBody>
      </p:sp>
      <p:pic>
        <p:nvPicPr>
          <p:cNvPr id="4" name="Picture 3" descr="In the flat system, the top authority has many authorities under his direct control and each of these have many employees under his direct control. The structure doesn't span too many levels." title="A diagram shows contrasting spans of control."/>
          <p:cNvPicPr>
            <a:picLocks noChangeAspect="1"/>
          </p:cNvPicPr>
          <p:nvPr/>
        </p:nvPicPr>
        <p:blipFill>
          <a:blip r:embed="rId2"/>
          <a:stretch>
            <a:fillRect/>
          </a:stretch>
        </p:blipFill>
        <p:spPr>
          <a:xfrm>
            <a:off x="457200" y="1835150"/>
            <a:ext cx="8229600" cy="2279650"/>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atin typeface="Times New Roman" pitchFamily="-101" charset="0"/>
              </a:rPr>
              <a:t>Reductive and Adaptive Organizational Theories</a:t>
            </a:r>
          </a:p>
        </p:txBody>
      </p:sp>
      <p:sp>
        <p:nvSpPr>
          <p:cNvPr id="29699" name="Rectangle 3"/>
          <p:cNvSpPr>
            <a:spLocks noGrp="1" noChangeArrowheads="1"/>
          </p:cNvSpPr>
          <p:nvPr>
            <p:ph type="body" idx="1"/>
          </p:nvPr>
        </p:nvSpPr>
        <p:spPr bwMode="auto"/>
        <p:txBody>
          <a:bodyPr wrap="square" numCol="1" anchor="t" anchorCtr="0" compatLnSpc="1">
            <a:prstTxWarp prst="textNoShape">
              <a:avLst/>
            </a:prstTxWarp>
          </a:bodyPr>
          <a:lstStyle/>
          <a:p>
            <a:pPr>
              <a:buSzTx/>
            </a:pPr>
            <a:r>
              <a:rPr lang="en-US"/>
              <a:t>Reductive Theory</a:t>
            </a:r>
          </a:p>
          <a:p>
            <a:pPr lvl="1"/>
            <a:r>
              <a:rPr lang="en-US"/>
              <a:t>Reductionist theory uses the mission of the organization to structure and design work.</a:t>
            </a:r>
          </a:p>
          <a:p>
            <a:pPr lvl="1"/>
            <a:r>
              <a:rPr lang="en-US"/>
              <a:t>Traditional design of medicine is based on this model.</a:t>
            </a:r>
          </a:p>
          <a:p>
            <a:pPr lvl="2"/>
            <a:r>
              <a:rPr lang="en-US"/>
              <a:t>Primary care physician oversees holistic concerns of patient.</a:t>
            </a:r>
          </a:p>
          <a:p>
            <a:pPr lvl="2"/>
            <a:r>
              <a:rPr lang="en-US"/>
              <a:t>Specialists are called in to detail each subcomponent part.</a:t>
            </a:r>
          </a:p>
          <a:p>
            <a:pPr lvl="1"/>
            <a:r>
              <a:rPr lang="en-US"/>
              <a:t>Most hospital organizations still orchestrate their clinical services and departments using this model.</a:t>
            </a:r>
          </a:p>
        </p:txBody>
      </p:sp>
      <p:sp>
        <p:nvSpPr>
          <p:cNvPr id="29700"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atin typeface="Times New Roman" pitchFamily="-101" charset="0"/>
              </a:rPr>
              <a:t>Reductive and Adaptive Organizational Theories</a:t>
            </a:r>
          </a:p>
        </p:txBody>
      </p:sp>
      <p:sp>
        <p:nvSpPr>
          <p:cNvPr id="29699" name="Rectangle 3"/>
          <p:cNvSpPr>
            <a:spLocks noGrp="1" noChangeArrowheads="1"/>
          </p:cNvSpPr>
          <p:nvPr>
            <p:ph type="body" idx="1"/>
          </p:nvPr>
        </p:nvSpPr>
        <p:spPr bwMode="auto"/>
        <p:txBody>
          <a:bodyPr wrap="square" numCol="1" anchor="t" anchorCtr="0" compatLnSpc="1">
            <a:prstTxWarp prst="textNoShape">
              <a:avLst/>
            </a:prstTxWarp>
          </a:bodyPr>
          <a:lstStyle/>
          <a:p>
            <a:r>
              <a:rPr lang="en-US"/>
              <a:t>Humanistic Theory as a Bridge</a:t>
            </a:r>
          </a:p>
          <a:p>
            <a:pPr lvl="1"/>
            <a:r>
              <a:rPr lang="en-US"/>
              <a:t>Major premise of humanistic theory is that people:</a:t>
            </a:r>
          </a:p>
          <a:p>
            <a:pPr lvl="2"/>
            <a:r>
              <a:rPr lang="en-US"/>
              <a:t>Desire social relationships.</a:t>
            </a:r>
          </a:p>
          <a:p>
            <a:pPr lvl="2"/>
            <a:r>
              <a:rPr lang="en-US"/>
              <a:t>Respond to group pressure.</a:t>
            </a:r>
          </a:p>
          <a:p>
            <a:pPr lvl="2"/>
            <a:r>
              <a:rPr lang="en-US"/>
              <a:t>Search for personal fulfillment in work settings.</a:t>
            </a:r>
          </a:p>
        </p:txBody>
      </p:sp>
      <p:sp>
        <p:nvSpPr>
          <p:cNvPr id="29700"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Reductive and Adaptive Organizational Theories</a:t>
            </a:r>
          </a:p>
        </p:txBody>
      </p:sp>
      <p:sp>
        <p:nvSpPr>
          <p:cNvPr id="29699" name="Rectangle 3"/>
          <p:cNvSpPr>
            <a:spLocks noGrp="1" noChangeArrowheads="1"/>
          </p:cNvSpPr>
          <p:nvPr>
            <p:ph type="body" idx="1"/>
          </p:nvPr>
        </p:nvSpPr>
        <p:spPr/>
        <p:txBody>
          <a:bodyPr/>
          <a:lstStyle/>
          <a:p>
            <a:r>
              <a:rPr lang="en-US"/>
              <a:t>Humanistic Theory as a Bridge</a:t>
            </a:r>
          </a:p>
          <a:p>
            <a:pPr lvl="1"/>
            <a:r>
              <a:rPr lang="en-US"/>
              <a:t>Hawthorne effect </a:t>
            </a:r>
          </a:p>
          <a:p>
            <a:pPr lvl="2"/>
            <a:r>
              <a:rPr lang="en-US"/>
              <a:t>Tendency for people to perform in an expected manner because of special attention and focused, unintentional interactions.</a:t>
            </a:r>
          </a:p>
          <a:p>
            <a:pPr lvl="1"/>
            <a:r>
              <a:rPr lang="en-US"/>
              <a:t>Individuals cannot be coerced or bribed to do things they consider unreasonable.</a:t>
            </a:r>
          </a:p>
          <a:p>
            <a:pPr lvl="2"/>
            <a:r>
              <a:rPr lang="en-US"/>
              <a:t>Formal authority does not work without willing participants.</a:t>
            </a:r>
          </a:p>
        </p:txBody>
      </p:sp>
      <p:sp>
        <p:nvSpPr>
          <p:cNvPr id="29700"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Reductive and Adaptive Organizational Theories</a:t>
            </a:r>
          </a:p>
        </p:txBody>
      </p:sp>
      <p:sp>
        <p:nvSpPr>
          <p:cNvPr id="29699" name="Rectangle 3"/>
          <p:cNvSpPr>
            <a:spLocks noGrp="1" noChangeArrowheads="1"/>
          </p:cNvSpPr>
          <p:nvPr>
            <p:ph type="body" idx="1"/>
          </p:nvPr>
        </p:nvSpPr>
        <p:spPr/>
        <p:txBody>
          <a:bodyPr/>
          <a:lstStyle/>
          <a:p>
            <a:r>
              <a:rPr lang="en-US"/>
              <a:t>Adaptive Theories</a:t>
            </a:r>
          </a:p>
          <a:p>
            <a:pPr lvl="1"/>
            <a:r>
              <a:rPr lang="en-US"/>
              <a:t>Interplay among structure, people, technology, and environment led to perceiving organizations as adaptive systems.</a:t>
            </a:r>
          </a:p>
          <a:p>
            <a:pPr lvl="2"/>
            <a:r>
              <a:rPr lang="en-US"/>
              <a:t>Consequently, rules developed about how organizations thrived or were challenged.</a:t>
            </a:r>
          </a:p>
          <a:p>
            <a:pPr lvl="1"/>
            <a:r>
              <a:rPr lang="en-US"/>
              <a:t>Systems Theory</a:t>
            </a:r>
          </a:p>
          <a:p>
            <a:pPr lvl="1"/>
            <a:r>
              <a:rPr lang="en-US"/>
              <a:t>Contingency Theory</a:t>
            </a:r>
          </a:p>
          <a:p>
            <a:pPr lvl="1"/>
            <a:r>
              <a:rPr lang="en-US"/>
              <a:t>Chaos Theory</a:t>
            </a:r>
          </a:p>
        </p:txBody>
      </p:sp>
      <p:sp>
        <p:nvSpPr>
          <p:cNvPr id="29700"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Reductive and Adaptive Organizational Theories</a:t>
            </a:r>
          </a:p>
        </p:txBody>
      </p:sp>
      <p:sp>
        <p:nvSpPr>
          <p:cNvPr id="29699" name="Rectangle 3"/>
          <p:cNvSpPr>
            <a:spLocks noGrp="1" noChangeArrowheads="1"/>
          </p:cNvSpPr>
          <p:nvPr>
            <p:ph type="body" idx="1"/>
          </p:nvPr>
        </p:nvSpPr>
        <p:spPr/>
        <p:txBody>
          <a:bodyPr/>
          <a:lstStyle/>
          <a:p>
            <a:r>
              <a:rPr lang="en-US"/>
              <a:t>Adaptive Theories</a:t>
            </a:r>
          </a:p>
          <a:p>
            <a:pPr lvl="1"/>
            <a:r>
              <a:rPr lang="en-US"/>
              <a:t>Systems Theory</a:t>
            </a:r>
          </a:p>
          <a:p>
            <a:pPr lvl="2"/>
            <a:r>
              <a:rPr lang="en-US" smtClean="0">
                <a:ea typeface="Verdana" pitchFamily="-101" charset="0"/>
                <a:cs typeface="Verdana" pitchFamily="-101" charset="0"/>
              </a:rPr>
              <a:t>A system is interrelated parts arranged in a unified whole.</a:t>
            </a:r>
          </a:p>
          <a:p>
            <a:pPr lvl="2"/>
            <a:r>
              <a:rPr lang="en-US" smtClean="0">
                <a:ea typeface="Verdana" pitchFamily="-101" charset="0"/>
                <a:cs typeface="Verdana" pitchFamily="-101" charset="0"/>
              </a:rPr>
              <a:t>Systems can be open or closed.</a:t>
            </a:r>
          </a:p>
          <a:p>
            <a:pPr lvl="2"/>
            <a:r>
              <a:rPr lang="en-US" smtClean="0">
                <a:ea typeface="Verdana" pitchFamily="-101" charset="0"/>
                <a:cs typeface="Verdana" pitchFamily="-101" charset="0"/>
              </a:rPr>
              <a:t>Organization is a recurrent cycle of input-throughput-output.</a:t>
            </a:r>
          </a:p>
          <a:p>
            <a:pPr lvl="2"/>
            <a:r>
              <a:rPr lang="en-US" smtClean="0">
                <a:ea typeface="Verdana" pitchFamily="-101" charset="0"/>
                <a:cs typeface="Verdana" pitchFamily="-101" charset="0"/>
              </a:rPr>
              <a:t>The manager is the catalyst for the process.</a:t>
            </a:r>
            <a:r>
              <a:rPr lang="en-US" smtClean="0">
                <a:latin typeface="Verdana" pitchFamily="-101" charset="0"/>
                <a:ea typeface="Verdana" pitchFamily="-101" charset="0"/>
                <a:cs typeface="Verdana" pitchFamily="-101" charset="0"/>
              </a:rPr>
              <a:t> </a:t>
            </a:r>
          </a:p>
        </p:txBody>
      </p:sp>
      <p:sp>
        <p:nvSpPr>
          <p:cNvPr id="29700"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Reductive and Adaptive Organizational Theories</a:t>
            </a:r>
          </a:p>
        </p:txBody>
      </p:sp>
      <p:sp>
        <p:nvSpPr>
          <p:cNvPr id="29699" name="Rectangle 3"/>
          <p:cNvSpPr>
            <a:spLocks noGrp="1" noChangeArrowheads="1"/>
          </p:cNvSpPr>
          <p:nvPr>
            <p:ph type="body" idx="1"/>
          </p:nvPr>
        </p:nvSpPr>
        <p:spPr/>
        <p:txBody>
          <a:bodyPr/>
          <a:lstStyle/>
          <a:p>
            <a:r>
              <a:rPr lang="en-US"/>
              <a:t>Adaptive Theories</a:t>
            </a:r>
          </a:p>
          <a:p>
            <a:pPr lvl="1"/>
            <a:r>
              <a:rPr lang="en-US"/>
              <a:t>Systems Theory</a:t>
            </a:r>
          </a:p>
          <a:p>
            <a:pPr lvl="2"/>
            <a:r>
              <a:rPr lang="en-US"/>
              <a:t>Each healthcare organization:</a:t>
            </a:r>
          </a:p>
          <a:p>
            <a:pPr lvl="3"/>
            <a:r>
              <a:rPr lang="en-US"/>
              <a:t>Requires human, financial, and material resources</a:t>
            </a:r>
          </a:p>
          <a:p>
            <a:pPr lvl="3"/>
            <a:r>
              <a:rPr lang="en-US"/>
              <a:t>Designs services to treat illness, restore function, provide rehabilitation, and protect or promote wellness</a:t>
            </a:r>
          </a:p>
          <a:p>
            <a:pPr lvl="2"/>
            <a:r>
              <a:rPr lang="en-US"/>
              <a:t>Throughput today is commonly associated with access to care, and how patients enter and leave the healthcare system.</a:t>
            </a:r>
          </a:p>
        </p:txBody>
      </p:sp>
      <p:sp>
        <p:nvSpPr>
          <p:cNvPr id="29700"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Reductive and Adaptive Organizational Theories</a:t>
            </a:r>
          </a:p>
        </p:txBody>
      </p:sp>
      <p:sp>
        <p:nvSpPr>
          <p:cNvPr id="29699" name="Rectangle 3"/>
          <p:cNvSpPr>
            <a:spLocks noGrp="1" noChangeArrowheads="1"/>
          </p:cNvSpPr>
          <p:nvPr>
            <p:ph type="body" idx="1"/>
          </p:nvPr>
        </p:nvSpPr>
        <p:spPr/>
        <p:txBody>
          <a:bodyPr/>
          <a:lstStyle/>
          <a:p>
            <a:r>
              <a:rPr lang="en-US"/>
              <a:t>Adaptive Theories</a:t>
            </a:r>
          </a:p>
          <a:p>
            <a:pPr lvl="1"/>
            <a:r>
              <a:rPr lang="en-US"/>
              <a:t>Contingency Theory</a:t>
            </a:r>
          </a:p>
          <a:p>
            <a:pPr marL="1143444" lvl="2" indent="-256032" fontAlgn="auto">
              <a:spcAft>
                <a:spcPts val="0"/>
              </a:spcAft>
              <a:buFont typeface="Arial" panose="020B0604020202020204" pitchFamily="34" charset="0"/>
              <a:buChar char="•"/>
              <a:defRPr/>
            </a:pPr>
            <a:r>
              <a:rPr lang="en-US"/>
              <a:t>Developed to explain </a:t>
            </a:r>
            <a:r>
              <a:rPr lang="en-US" dirty="0" smtClean="0">
                <a:cs typeface="Verdana" panose="020B0604030504040204" pitchFamily="34" charset="0"/>
              </a:rPr>
              <a:t>performance is enhanced by matching the organization's structure to its environment.</a:t>
            </a:r>
          </a:p>
          <a:p>
            <a:pPr marL="1143444" lvl="2" indent="-256032" fontAlgn="auto">
              <a:spcAft>
                <a:spcPts val="0"/>
              </a:spcAft>
              <a:buFont typeface="Arial" panose="020B0604020202020204" pitchFamily="34" charset="0"/>
              <a:buChar char="•"/>
              <a:defRPr/>
            </a:pPr>
            <a:r>
              <a:rPr lang="en-US" dirty="0" smtClean="0">
                <a:cs typeface="Verdana" panose="020B0604030504040204" pitchFamily="34" charset="0"/>
              </a:rPr>
              <a:t>Environment includes people, objects, and ideas outside the organization that influence it.</a:t>
            </a:r>
          </a:p>
          <a:p>
            <a:pPr marL="1143444" lvl="2" indent="-256032" fontAlgn="auto">
              <a:spcAft>
                <a:spcPts val="0"/>
              </a:spcAft>
              <a:buFont typeface="Arial" panose="020B0604020202020204" pitchFamily="34" charset="0"/>
              <a:buChar char="•"/>
              <a:defRPr/>
            </a:pPr>
            <a:r>
              <a:rPr lang="en-US" dirty="0" smtClean="0">
                <a:cs typeface="Verdana" panose="020B0604030504040204" pitchFamily="34" charset="0"/>
              </a:rPr>
              <a:t>Optimal form of the organization depends on the environment in which it operates.</a:t>
            </a:r>
          </a:p>
        </p:txBody>
      </p:sp>
      <p:sp>
        <p:nvSpPr>
          <p:cNvPr id="29700"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latin typeface="Times New Roman" pitchFamily="-101" charset="0"/>
              </a:rPr>
              <a:t>Learning Outcomes</a:t>
            </a:r>
          </a:p>
        </p:txBody>
      </p:sp>
      <p:sp>
        <p:nvSpPr>
          <p:cNvPr id="12291" name="Content Placeholder 2"/>
          <p:cNvSpPr>
            <a:spLocks noGrp="1"/>
          </p:cNvSpPr>
          <p:nvPr>
            <p:ph idx="1"/>
          </p:nvPr>
        </p:nvSpPr>
        <p:spPr bwMode="auto"/>
        <p:txBody>
          <a:bodyPr wrap="square" numCol="1" anchor="t" anchorCtr="0" compatLnSpc="1">
            <a:prstTxWarp prst="textNoShape">
              <a:avLst/>
            </a:prstTxWarp>
          </a:bodyPr>
          <a:lstStyle/>
          <a:p>
            <a:pPr>
              <a:buSzTx/>
              <a:buFont typeface="Arial" pitchFamily="-101" charset="0"/>
              <a:buAutoNum type="arabicPeriod" startAt="4"/>
            </a:pPr>
            <a:r>
              <a:rPr lang="en-US"/>
              <a:t>Explain how the ownership of and complex relationships among healthcare organizations impact nursing. </a:t>
            </a:r>
          </a:p>
          <a:p>
            <a:pPr>
              <a:buSzTx/>
              <a:buFont typeface="Arial" pitchFamily="-101" charset="0"/>
              <a:buAutoNum type="arabicPeriod" startAt="4"/>
            </a:pPr>
            <a:r>
              <a:rPr lang="en-US"/>
              <a:t>Discuss how the organizational environment and culture affect workplace conditions. </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Reductive and Adaptive Organizational Theories</a:t>
            </a:r>
          </a:p>
        </p:txBody>
      </p:sp>
      <p:sp>
        <p:nvSpPr>
          <p:cNvPr id="29699" name="Rectangle 3"/>
          <p:cNvSpPr>
            <a:spLocks noGrp="1" noChangeArrowheads="1"/>
          </p:cNvSpPr>
          <p:nvPr>
            <p:ph type="body" idx="1"/>
          </p:nvPr>
        </p:nvSpPr>
        <p:spPr/>
        <p:txBody>
          <a:bodyPr/>
          <a:lstStyle/>
          <a:p>
            <a:r>
              <a:rPr lang="en-US"/>
              <a:t>Adaptive Theories</a:t>
            </a:r>
          </a:p>
          <a:p>
            <a:pPr lvl="1"/>
            <a:r>
              <a:rPr lang="en-US"/>
              <a:t>Chaos Theory</a:t>
            </a:r>
          </a:p>
          <a:p>
            <a:pPr lvl="2"/>
            <a:r>
              <a:rPr lang="en-US"/>
              <a:t>Linked to the field of complexity science; inspired by quantum mechanics</a:t>
            </a:r>
          </a:p>
          <a:p>
            <a:pPr lvl="3"/>
            <a:r>
              <a:rPr lang="en-US"/>
              <a:t>Concept of cause and effect is rarely predictable in work settings where the stakes are high, multiple variables interact, and predictive outcomes are not feasible. </a:t>
            </a:r>
          </a:p>
          <a:p>
            <a:pPr lvl="2"/>
            <a:r>
              <a:rPr lang="en-US" smtClean="0">
                <a:ea typeface="Verdana" pitchFamily="-101" charset="0"/>
                <a:cs typeface="Verdana" pitchFamily="-101" charset="0"/>
              </a:rPr>
              <a:t>Organizations are living, self-organizing systems that are complex and self-adaptive.</a:t>
            </a:r>
          </a:p>
          <a:p>
            <a:pPr lvl="2"/>
            <a:r>
              <a:rPr lang="en-US"/>
              <a:t>Principles that ensure flexibility, fluidity, speed of adaptability, and cultural sensitivity are emerging.</a:t>
            </a:r>
          </a:p>
          <a:p>
            <a:pPr lvl="3"/>
            <a:r>
              <a:rPr lang="en-US"/>
              <a:t>Such as those found in virtual organizations</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15900"/>
            <a:ext cx="8229600" cy="3060700"/>
          </a:xfrm>
        </p:spPr>
        <p:txBody>
          <a:bodyPr/>
          <a:lstStyle/>
          <a:p>
            <a:r>
              <a:rPr lang="en-US" smtClean="0">
                <a:latin typeface="Times New Roman" pitchFamily="-101" charset="0"/>
              </a:rPr>
              <a:t>Learning Outcome Two</a:t>
            </a:r>
          </a:p>
        </p:txBody>
      </p:sp>
      <p:sp>
        <p:nvSpPr>
          <p:cNvPr id="21507" name="Rectangle 3"/>
          <p:cNvSpPr>
            <a:spLocks noGrp="1" noChangeArrowheads="1"/>
          </p:cNvSpPr>
          <p:nvPr>
            <p:ph idx="1"/>
          </p:nvPr>
        </p:nvSpPr>
        <p:spPr bwMode="auto"/>
        <p:txBody>
          <a:bodyPr wrap="square" numCol="1" anchor="t" anchorCtr="0" compatLnSpc="1">
            <a:prstTxWarp prst="textNoShape">
              <a:avLst/>
            </a:prstTxWarp>
          </a:bodyPr>
          <a:lstStyle/>
          <a:p>
            <a:pPr>
              <a:buSzTx/>
            </a:pPr>
            <a:r>
              <a:rPr lang="en-US"/>
              <a:t>Describe traditional and emerging structures in healthcare organizations. </a:t>
            </a: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Organizational Structures and Shared Governance </a:t>
            </a:r>
          </a:p>
        </p:txBody>
      </p:sp>
      <p:sp>
        <p:nvSpPr>
          <p:cNvPr id="29699" name="Rectangle 3"/>
          <p:cNvSpPr>
            <a:spLocks noGrp="1" noChangeArrowheads="1"/>
          </p:cNvSpPr>
          <p:nvPr>
            <p:ph type="body" idx="1"/>
          </p:nvPr>
        </p:nvSpPr>
        <p:spPr/>
        <p:txBody>
          <a:bodyPr/>
          <a:lstStyle/>
          <a:p>
            <a:r>
              <a:rPr lang="en-US"/>
              <a:t>Functional Structure</a:t>
            </a:r>
          </a:p>
          <a:p>
            <a:pPr lvl="1"/>
            <a:r>
              <a:rPr lang="en-US" smtClean="0">
                <a:ea typeface="Verdana" pitchFamily="-101" charset="0"/>
                <a:cs typeface="Verdana" pitchFamily="-101" charset="0"/>
              </a:rPr>
              <a:t>Employees grouped in departments by specialty.</a:t>
            </a:r>
          </a:p>
          <a:p>
            <a:pPr lvl="1"/>
            <a:r>
              <a:rPr lang="en-US"/>
              <a:t>In a functional nursing structure, all nursing tasks fall under nursing service.</a:t>
            </a:r>
          </a:p>
          <a:p>
            <a:pPr lvl="1"/>
            <a:r>
              <a:rPr lang="en-US"/>
              <a:t>Functional structures tend to centralize decision making because the functions converge at the top of the organization.</a:t>
            </a:r>
          </a:p>
        </p:txBody>
      </p:sp>
      <p:sp>
        <p:nvSpPr>
          <p:cNvPr id="29700"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Organizational Structures and Shared Governance </a:t>
            </a:r>
          </a:p>
        </p:txBody>
      </p:sp>
      <p:sp>
        <p:nvSpPr>
          <p:cNvPr id="29699" name="Rectangle 3"/>
          <p:cNvSpPr>
            <a:spLocks noGrp="1" noChangeArrowheads="1"/>
          </p:cNvSpPr>
          <p:nvPr>
            <p:ph type="body" idx="1"/>
          </p:nvPr>
        </p:nvSpPr>
        <p:spPr/>
        <p:txBody>
          <a:bodyPr/>
          <a:lstStyle/>
          <a:p>
            <a:r>
              <a:rPr lang="en-US"/>
              <a:t>Service-line Structure</a:t>
            </a:r>
          </a:p>
          <a:p>
            <a:pPr lvl="1"/>
            <a:r>
              <a:rPr lang="en-US"/>
              <a:t>Also are called product-line or service-integrated structures</a:t>
            </a:r>
          </a:p>
          <a:p>
            <a:pPr lvl="1"/>
            <a:r>
              <a:rPr lang="en-US"/>
              <a:t>Clinical services are organized around patients with specific conditions.</a:t>
            </a:r>
          </a:p>
          <a:p>
            <a:pPr lvl="1"/>
            <a:r>
              <a:rPr lang="en-US"/>
              <a:t>Appropriate when environmental uncertainty is high, the populations serviced are high volume and have specific needs, and the organization requires frequent adaptation and innovation to distinguish itself.</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extLst>
            <a:ext uri="{909E8E84-426E-40dd-AFC4-6F175D3DCCD1}"/>
          </a:extLst>
        </p:spPr>
        <p:txBody>
          <a:bodyPr rtlCol="0">
            <a:noAutofit/>
          </a:bodyPr>
          <a:lstStyle/>
          <a:p>
            <a:pPr algn="l" fontAlgn="auto">
              <a:spcAft>
                <a:spcPts val="0"/>
              </a:spcAft>
              <a:defRPr/>
            </a:pPr>
            <a:r>
              <a:rPr lang="en-US" sz="1600" dirty="0" smtClean="0">
                <a:latin typeface="+mn-lt"/>
                <a:ea typeface="+mj-ea"/>
              </a:rPr>
              <a:t>Figure 2-3   </a:t>
            </a:r>
            <a:r>
              <a:rPr lang="en-US" sz="1600" b="0" dirty="0" smtClean="0">
                <a:latin typeface="+mn-lt"/>
                <a:ea typeface="+mj-ea"/>
              </a:rPr>
              <a:t>Service line structure.</a:t>
            </a:r>
          </a:p>
        </p:txBody>
      </p:sp>
      <p:pic>
        <p:nvPicPr>
          <p:cNvPr id="5" name="Picture 4" descr="The service line structure shown in the diagram is as follows:&#10;· CEO&#10;   ◦ Oncology&#10;      − Nursing&#10;      − Dietary&#10;      − Pharmacy&#10;      − Storeroom&#10;   ◦ Cardiology&#10;      − Nursing&#10;      − Dietary&#10;      − Pharmacy&#10;      − Storeroom&#10;Burn unit&#10;      − Nursing&#10;      − Dietary&#10;      − Pharmacy&#10;      − Storeroom"/>
          <p:cNvPicPr>
            <a:picLocks noChangeAspect="1"/>
          </p:cNvPicPr>
          <p:nvPr/>
        </p:nvPicPr>
        <p:blipFill>
          <a:blip r:embed="rId2"/>
          <a:stretch>
            <a:fillRect/>
          </a:stretch>
        </p:blipFill>
        <p:spPr>
          <a:xfrm>
            <a:off x="457200" y="1069974"/>
            <a:ext cx="8229600" cy="4035426"/>
          </a:xfrm>
          <a:prstGeom prst="rect">
            <a:avLst/>
          </a:prstGeom>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Organizational Structures and Shared Governance </a:t>
            </a:r>
          </a:p>
        </p:txBody>
      </p:sp>
      <p:sp>
        <p:nvSpPr>
          <p:cNvPr id="29699" name="Rectangle 3"/>
          <p:cNvSpPr>
            <a:spLocks noGrp="1" noChangeArrowheads="1"/>
          </p:cNvSpPr>
          <p:nvPr>
            <p:ph type="body" idx="1"/>
          </p:nvPr>
        </p:nvSpPr>
        <p:spPr/>
        <p:txBody>
          <a:bodyPr/>
          <a:lstStyle/>
          <a:p>
            <a:r>
              <a:rPr lang="en-US"/>
              <a:t>Service-line Structure</a:t>
            </a:r>
          </a:p>
          <a:p>
            <a:pPr lvl="1"/>
            <a:r>
              <a:rPr lang="en-US"/>
              <a:t>Service lines coexist with functional structures.</a:t>
            </a:r>
          </a:p>
          <a:p>
            <a:pPr lvl="2"/>
            <a:r>
              <a:rPr lang="en-US"/>
              <a:t>A nurse may work in a service line as an oncology nurse but also have ties to the functional area of nursing. </a:t>
            </a:r>
          </a:p>
          <a:p>
            <a:pPr lvl="1"/>
            <a:r>
              <a:rPr lang="en-US"/>
              <a:t>Service goals receive priority under this organizational structure.</a:t>
            </a:r>
          </a:p>
          <a:p>
            <a:pPr lvl="2"/>
            <a:r>
              <a:rPr lang="en-US"/>
              <a:t>Employees see the service outcomes as the primary purpose of their organizational position.</a:t>
            </a:r>
          </a:p>
          <a:p>
            <a:pPr lvl="1"/>
            <a:r>
              <a:rPr lang="en-US"/>
              <a:t>Most common structures found in academic health science centers and larger urban organizations</a:t>
            </a:r>
          </a:p>
        </p:txBody>
      </p:sp>
      <p:sp>
        <p:nvSpPr>
          <p:cNvPr id="29700"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Organizational Structures and Shared Governance </a:t>
            </a:r>
          </a:p>
        </p:txBody>
      </p:sp>
      <p:sp>
        <p:nvSpPr>
          <p:cNvPr id="29699" name="Rectangle 3"/>
          <p:cNvSpPr>
            <a:spLocks noGrp="1" noChangeArrowheads="1"/>
          </p:cNvSpPr>
          <p:nvPr>
            <p:ph type="body" idx="1"/>
          </p:nvPr>
        </p:nvSpPr>
        <p:spPr/>
        <p:txBody>
          <a:bodyPr/>
          <a:lstStyle/>
          <a:p>
            <a:r>
              <a:rPr lang="en-US" smtClean="0">
                <a:ea typeface="Verdana" pitchFamily="-101" charset="0"/>
                <a:cs typeface="Verdana" pitchFamily="-101" charset="0"/>
              </a:rPr>
              <a:t>Matrix Structure</a:t>
            </a:r>
          </a:p>
          <a:p>
            <a:pPr lvl="1"/>
            <a:r>
              <a:rPr lang="en-US" smtClean="0">
                <a:ea typeface="Verdana" pitchFamily="-101" charset="0"/>
                <a:cs typeface="Verdana" pitchFamily="-101" charset="0"/>
              </a:rPr>
              <a:t>Integrates product and functional structures in one overlapping structure</a:t>
            </a:r>
          </a:p>
          <a:p>
            <a:pPr lvl="1"/>
            <a:r>
              <a:rPr lang="en-US"/>
              <a:t>Manager is responsible for both the function and the product line.</a:t>
            </a:r>
          </a:p>
          <a:p>
            <a:pPr lvl="1"/>
            <a:r>
              <a:rPr lang="en-US"/>
              <a:t>Appropriate in a highly uncertain environment that changes frequently but also requires organizational expertise</a:t>
            </a:r>
          </a:p>
          <a:p>
            <a:pPr lvl="1"/>
            <a:r>
              <a:rPr lang="en-US"/>
              <a:t>Major weakness is dual authority.</a:t>
            </a:r>
          </a:p>
          <a:p>
            <a:pPr lvl="2"/>
            <a:r>
              <a:rPr lang="en-US"/>
              <a:t>Can frustrate and confuse departmental managers and employees</a:t>
            </a:r>
          </a:p>
        </p:txBody>
      </p:sp>
      <p:sp>
        <p:nvSpPr>
          <p:cNvPr id="29700"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Organizational Structures and Shared Governance </a:t>
            </a:r>
          </a:p>
        </p:txBody>
      </p:sp>
      <p:sp>
        <p:nvSpPr>
          <p:cNvPr id="29699" name="Rectangle 3"/>
          <p:cNvSpPr>
            <a:spLocks noGrp="1" noChangeArrowheads="1"/>
          </p:cNvSpPr>
          <p:nvPr>
            <p:ph type="body" idx="1"/>
          </p:nvPr>
        </p:nvSpPr>
        <p:spPr/>
        <p:txBody>
          <a:bodyPr/>
          <a:lstStyle/>
          <a:p>
            <a:r>
              <a:rPr lang="en-US" smtClean="0">
                <a:ea typeface="Verdana" pitchFamily="-101" charset="0"/>
                <a:cs typeface="Verdana" pitchFamily="-101" charset="0"/>
              </a:rPr>
              <a:t>Parallel Structure</a:t>
            </a:r>
          </a:p>
          <a:p>
            <a:pPr lvl="1"/>
            <a:r>
              <a:rPr lang="en-US" smtClean="0">
                <a:ea typeface="Verdana" pitchFamily="-101" charset="0"/>
                <a:cs typeface="Verdana" pitchFamily="-101" charset="0"/>
              </a:rPr>
              <a:t>Unique to health care</a:t>
            </a:r>
          </a:p>
          <a:p>
            <a:pPr lvl="1"/>
            <a:r>
              <a:rPr lang="en-US" smtClean="0">
                <a:ea typeface="Verdana" pitchFamily="-101" charset="0"/>
                <a:cs typeface="Verdana" pitchFamily="-101" charset="0"/>
              </a:rPr>
              <a:t>Involves two lines of authority:</a:t>
            </a:r>
          </a:p>
          <a:p>
            <a:pPr lvl="2"/>
            <a:r>
              <a:rPr lang="en-US" smtClean="0">
                <a:ea typeface="Verdana" pitchFamily="-101" charset="0"/>
                <a:cs typeface="Verdana" pitchFamily="-101" charset="0"/>
              </a:rPr>
              <a:t>Authority of the organization</a:t>
            </a:r>
          </a:p>
          <a:p>
            <a:pPr lvl="2"/>
            <a:r>
              <a:rPr lang="en-US" smtClean="0">
                <a:ea typeface="Verdana" pitchFamily="-101" charset="0"/>
                <a:cs typeface="Verdana" pitchFamily="-101" charset="0"/>
              </a:rPr>
              <a:t>Authority of its medical staff</a:t>
            </a:r>
            <a:r>
              <a:rPr lang="en-US" smtClean="0">
                <a:latin typeface="Verdana" pitchFamily="-101" charset="0"/>
                <a:ea typeface="Verdana" pitchFamily="-101" charset="0"/>
                <a:cs typeface="Verdana" pitchFamily="-101" charset="0"/>
              </a:rPr>
              <a:t> </a:t>
            </a:r>
          </a:p>
          <a:p>
            <a:pPr lvl="1"/>
            <a:r>
              <a:rPr lang="en-US"/>
              <a:t>Becoming less successful as healthcare organizations integrate into newer models</a:t>
            </a:r>
          </a:p>
        </p:txBody>
      </p:sp>
      <p:sp>
        <p:nvSpPr>
          <p:cNvPr id="29700"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Organizational Structures and Shared Governance </a:t>
            </a:r>
          </a:p>
        </p:txBody>
      </p:sp>
      <p:sp>
        <p:nvSpPr>
          <p:cNvPr id="29699" name="Rectangle 3"/>
          <p:cNvSpPr>
            <a:spLocks noGrp="1" noChangeArrowheads="1"/>
          </p:cNvSpPr>
          <p:nvPr>
            <p:ph type="body" idx="1"/>
          </p:nvPr>
        </p:nvSpPr>
        <p:spPr/>
        <p:txBody>
          <a:bodyPr/>
          <a:lstStyle/>
          <a:p>
            <a:r>
              <a:rPr lang="en-US"/>
              <a:t>Shared Governance </a:t>
            </a:r>
          </a:p>
          <a:p>
            <a:pPr lvl="1"/>
            <a:r>
              <a:rPr lang="en-US"/>
              <a:t>Nursing response to organizational structures</a:t>
            </a:r>
          </a:p>
          <a:p>
            <a:pPr lvl="2"/>
            <a:r>
              <a:rPr lang="en-US"/>
              <a:t>Represents the voice of the nursing profession in healthcare agencies</a:t>
            </a:r>
          </a:p>
          <a:p>
            <a:pPr lvl="1"/>
            <a:r>
              <a:rPr lang="en-US"/>
              <a:t>Gives nurses a forum in which to shape nursing practice within the healthcare organization</a:t>
            </a:r>
          </a:p>
          <a:p>
            <a:pPr lvl="1"/>
            <a:r>
              <a:rPr lang="en-US"/>
              <a:t>Requires nurses to be accountable to the latest standards and knowledge in the field</a:t>
            </a:r>
          </a:p>
        </p:txBody>
      </p:sp>
      <p:sp>
        <p:nvSpPr>
          <p:cNvPr id="29700"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Organizational Structures and Shared Governance </a:t>
            </a:r>
          </a:p>
        </p:txBody>
      </p:sp>
      <p:sp>
        <p:nvSpPr>
          <p:cNvPr id="29699" name="Rectangle 3"/>
          <p:cNvSpPr>
            <a:spLocks noGrp="1" noChangeArrowheads="1"/>
          </p:cNvSpPr>
          <p:nvPr>
            <p:ph type="body" idx="1"/>
          </p:nvPr>
        </p:nvSpPr>
        <p:spPr/>
        <p:txBody>
          <a:bodyPr/>
          <a:lstStyle/>
          <a:p>
            <a:r>
              <a:rPr lang="en-US"/>
              <a:t>Shared Governance </a:t>
            </a:r>
          </a:p>
          <a:p>
            <a:pPr lvl="1"/>
            <a:r>
              <a:rPr lang="en-US"/>
              <a:t>Decisions are made by consensus rather than by the manager’s order or majority rule.</a:t>
            </a:r>
          </a:p>
          <a:p>
            <a:pPr lvl="2"/>
            <a:r>
              <a:rPr lang="en-US"/>
              <a:t>Allows staff nurses an active voice in problem solving</a:t>
            </a:r>
          </a:p>
          <a:p>
            <a:pPr lvl="1"/>
            <a:r>
              <a:rPr lang="en-US"/>
              <a:t>Unit councils</a:t>
            </a:r>
          </a:p>
          <a:p>
            <a:pPr lvl="1"/>
            <a:r>
              <a:rPr lang="en-US"/>
              <a:t>Divisional councils</a:t>
            </a:r>
          </a:p>
          <a:p>
            <a:pPr lvl="1"/>
            <a:r>
              <a:rPr lang="en-US"/>
              <a:t>Human factors can impede implementation of the model.</a:t>
            </a:r>
          </a:p>
          <a:p>
            <a:pPr lvl="2"/>
            <a:r>
              <a:rPr lang="en-US"/>
              <a:t>Lack of leadership, lack of staff or manager understanding of shared governance, or the absence of knowledgeable mentors.</a:t>
            </a:r>
          </a:p>
          <a:p>
            <a:pPr lvl="1"/>
            <a:endParaRPr 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latin typeface="Times New Roman" pitchFamily="-101" charset="0"/>
              </a:rPr>
              <a:t>Key Terms</a:t>
            </a:r>
          </a:p>
        </p:txBody>
      </p:sp>
      <p:sp>
        <p:nvSpPr>
          <p:cNvPr id="13315" name="Content Placeholder 6"/>
          <p:cNvSpPr>
            <a:spLocks noGrp="1"/>
          </p:cNvSpPr>
          <p:nvPr>
            <p:ph idx="1"/>
          </p:nvPr>
        </p:nvSpPr>
        <p:spPr bwMode="auto"/>
        <p:txBody>
          <a:bodyPr wrap="square" numCol="1" anchor="t" anchorCtr="0" compatLnSpc="1">
            <a:prstTxWarp prst="textNoShape">
              <a:avLst/>
            </a:prstTxWarp>
          </a:bodyPr>
          <a:lstStyle/>
          <a:p>
            <a:pPr>
              <a:buSzTx/>
            </a:pPr>
            <a:r>
              <a:rPr lang="en-US"/>
              <a:t>accountable care organization (ACO)</a:t>
            </a:r>
          </a:p>
          <a:p>
            <a:pPr>
              <a:buSzTx/>
            </a:pPr>
            <a:r>
              <a:rPr lang="en-US"/>
              <a:t>bureaucracy</a:t>
            </a:r>
          </a:p>
          <a:p>
            <a:pPr>
              <a:buSzTx/>
            </a:pPr>
            <a:r>
              <a:rPr lang="en-US"/>
              <a:t>capitation</a:t>
            </a:r>
          </a:p>
          <a:p>
            <a:pPr>
              <a:buSzTx/>
            </a:pPr>
            <a:r>
              <a:rPr lang="en-US"/>
              <a:t>chain of command</a:t>
            </a:r>
          </a:p>
          <a:p>
            <a:pPr>
              <a:buSzTx/>
            </a:pPr>
            <a:r>
              <a:rPr lang="en-US"/>
              <a:t>diversification</a:t>
            </a:r>
          </a:p>
        </p:txBody>
      </p:sp>
      <p:sp>
        <p:nvSpPr>
          <p:cNvPr id="13316" name="TextBox 15"/>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15900"/>
            <a:ext cx="8229600" cy="3060700"/>
          </a:xfrm>
        </p:spPr>
        <p:txBody>
          <a:bodyPr/>
          <a:lstStyle/>
          <a:p>
            <a:r>
              <a:rPr lang="en-US" smtClean="0">
                <a:latin typeface="Times New Roman" pitchFamily="-101" charset="0"/>
              </a:rPr>
              <a:t>Learning Outcome Three</a:t>
            </a:r>
          </a:p>
        </p:txBody>
      </p:sp>
      <p:sp>
        <p:nvSpPr>
          <p:cNvPr id="22531" name="Rectangle 3"/>
          <p:cNvSpPr>
            <a:spLocks noGrp="1" noChangeArrowheads="1"/>
          </p:cNvSpPr>
          <p:nvPr>
            <p:ph idx="1"/>
          </p:nvPr>
        </p:nvSpPr>
        <p:spPr bwMode="auto"/>
        <p:txBody>
          <a:bodyPr wrap="square" numCol="1" anchor="t" anchorCtr="0" compatLnSpc="1">
            <a:prstTxWarp prst="textNoShape">
              <a:avLst/>
            </a:prstTxWarp>
          </a:bodyPr>
          <a:lstStyle/>
          <a:p>
            <a:pPr>
              <a:buSzTx/>
            </a:pPr>
            <a:r>
              <a:rPr lang="en-US"/>
              <a:t>Choose a practice setting based on a preferred professional practice model. </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Healthcare Settings </a:t>
            </a:r>
            <a:endParaRPr lang="en-US" smtClean="0"/>
          </a:p>
        </p:txBody>
      </p:sp>
      <p:sp>
        <p:nvSpPr>
          <p:cNvPr id="37891" name="Rectangle 3"/>
          <p:cNvSpPr>
            <a:spLocks noGrp="1" noChangeArrowheads="1"/>
          </p:cNvSpPr>
          <p:nvPr>
            <p:ph type="body" idx="1"/>
          </p:nvPr>
        </p:nvSpPr>
        <p:spPr/>
        <p:txBody>
          <a:bodyPr/>
          <a:lstStyle/>
          <a:p>
            <a:r>
              <a:rPr lang="en-US"/>
              <a:t>Settings for the delivery of healthcare include:</a:t>
            </a:r>
          </a:p>
          <a:p>
            <a:pPr lvl="1"/>
            <a:r>
              <a:rPr lang="en-US"/>
              <a:t>Primary care</a:t>
            </a:r>
          </a:p>
          <a:p>
            <a:pPr lvl="1"/>
            <a:r>
              <a:rPr lang="en-US"/>
              <a:t>Acute care hospitals</a:t>
            </a:r>
          </a:p>
          <a:p>
            <a:pPr lvl="1"/>
            <a:r>
              <a:rPr lang="en-US"/>
              <a:t>Home healthcare organizations</a:t>
            </a:r>
          </a:p>
          <a:p>
            <a:pPr lvl="1"/>
            <a:r>
              <a:rPr lang="en-US"/>
              <a:t>Long-term care organizations </a:t>
            </a:r>
          </a:p>
        </p:txBody>
      </p:sp>
      <p:sp>
        <p:nvSpPr>
          <p:cNvPr id="4"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Healthcare Settings </a:t>
            </a:r>
            <a:endParaRPr lang="en-US" smtClean="0"/>
          </a:p>
        </p:txBody>
      </p:sp>
      <p:sp>
        <p:nvSpPr>
          <p:cNvPr id="37891" name="Rectangle 3"/>
          <p:cNvSpPr>
            <a:spLocks noGrp="1" noChangeArrowheads="1"/>
          </p:cNvSpPr>
          <p:nvPr>
            <p:ph type="body" idx="1"/>
          </p:nvPr>
        </p:nvSpPr>
        <p:spPr/>
        <p:txBody>
          <a:bodyPr/>
          <a:lstStyle/>
          <a:p>
            <a:r>
              <a:rPr lang="en-US"/>
              <a:t>Primary Care</a:t>
            </a:r>
          </a:p>
          <a:p>
            <a:pPr lvl="1"/>
            <a:r>
              <a:rPr lang="en-US"/>
              <a:t>Considered to be the location where the patient goes for preventive and basic care services </a:t>
            </a:r>
          </a:p>
          <a:p>
            <a:pPr lvl="1"/>
            <a:r>
              <a:rPr lang="en-US"/>
              <a:t>Gatekeeper for access to specialized services </a:t>
            </a:r>
          </a:p>
          <a:p>
            <a:pPr lvl="1"/>
            <a:r>
              <a:rPr lang="en-US"/>
              <a:t>Delivered in neighborhood clinics, provider offices, ambulatory care, emergency departments, and public health clinics</a:t>
            </a:r>
          </a:p>
          <a:p>
            <a:pPr lvl="1"/>
            <a:r>
              <a:rPr lang="en-US"/>
              <a:t>Retail medicine is now available in many pharmacies and large retail chains as a convenient walk-in clinic.</a:t>
            </a:r>
          </a:p>
          <a:p>
            <a:pPr lvl="1"/>
            <a:endParaRPr lang="en-US"/>
          </a:p>
        </p:txBody>
      </p:sp>
      <p:sp>
        <p:nvSpPr>
          <p:cNvPr id="4"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Healthcare Settings </a:t>
            </a:r>
            <a:endParaRPr lang="en-US" smtClean="0"/>
          </a:p>
        </p:txBody>
      </p:sp>
      <p:sp>
        <p:nvSpPr>
          <p:cNvPr id="37891" name="Rectangle 3"/>
          <p:cNvSpPr>
            <a:spLocks noGrp="1" noChangeArrowheads="1"/>
          </p:cNvSpPr>
          <p:nvPr>
            <p:ph type="body" idx="1"/>
          </p:nvPr>
        </p:nvSpPr>
        <p:spPr/>
        <p:txBody>
          <a:bodyPr/>
          <a:lstStyle/>
          <a:p>
            <a:r>
              <a:rPr lang="en-US"/>
              <a:t>Acute Care Hospitals </a:t>
            </a:r>
          </a:p>
          <a:p>
            <a:pPr lvl="1"/>
            <a:r>
              <a:rPr lang="en-US" smtClean="0"/>
              <a:t>Most hospitals are acute (</a:t>
            </a:r>
            <a:r>
              <a:rPr lang="en-US"/>
              <a:t>short-term or episodic</a:t>
            </a:r>
            <a:r>
              <a:rPr lang="en-US" smtClean="0"/>
              <a:t>) care facilities.</a:t>
            </a:r>
          </a:p>
          <a:p>
            <a:pPr lvl="2"/>
            <a:r>
              <a:rPr lang="en-US" smtClean="0"/>
              <a:t>May be classified as general or special-care facilities</a:t>
            </a:r>
          </a:p>
          <a:p>
            <a:pPr lvl="1"/>
            <a:r>
              <a:rPr lang="en-US" smtClean="0"/>
              <a:t>Many also serve as teaching institutions.</a:t>
            </a:r>
          </a:p>
          <a:p>
            <a:pPr lvl="2"/>
            <a:r>
              <a:rPr lang="en-US" smtClean="0"/>
              <a:t>Role of nurse may differ from teaching to nonteaching hospital.</a:t>
            </a:r>
          </a:p>
          <a:p>
            <a:pPr lvl="1"/>
            <a:r>
              <a:rPr lang="en-US" smtClean="0"/>
              <a:t>New groups in hospitals include hospitalists and intensivists.</a:t>
            </a:r>
          </a:p>
          <a:p>
            <a:pPr lvl="2"/>
            <a:r>
              <a:rPr lang="en-US"/>
              <a:t>Hospitalist manages the care of hospitalized patients on behalf of the primary care provider.</a:t>
            </a:r>
          </a:p>
          <a:p>
            <a:pPr lvl="2"/>
            <a:endParaRPr lang="en-US" smtClean="0"/>
          </a:p>
        </p:txBody>
      </p:sp>
      <p:sp>
        <p:nvSpPr>
          <p:cNvPr id="4"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Healthcare Settings</a:t>
            </a:r>
            <a:endParaRPr lang="en-US" smtClean="0"/>
          </a:p>
        </p:txBody>
      </p:sp>
      <p:sp>
        <p:nvSpPr>
          <p:cNvPr id="39939" name="Rectangle 3"/>
          <p:cNvSpPr>
            <a:spLocks noGrp="1" noChangeArrowheads="1"/>
          </p:cNvSpPr>
          <p:nvPr>
            <p:ph type="body" idx="1"/>
          </p:nvPr>
        </p:nvSpPr>
        <p:spPr/>
        <p:txBody>
          <a:bodyPr/>
          <a:lstStyle/>
          <a:p>
            <a:r>
              <a:rPr lang="en-US" smtClean="0"/>
              <a:t>Home Healthcare</a:t>
            </a:r>
          </a:p>
          <a:p>
            <a:pPr lvl="1"/>
            <a:r>
              <a:rPr lang="en-US" smtClean="0"/>
              <a:t>Intermittent, temporary delivery of healthcare in the home by skilled or unskilled providers</a:t>
            </a:r>
          </a:p>
          <a:p>
            <a:pPr lvl="1"/>
            <a:r>
              <a:rPr lang="en-US"/>
              <a:t>Primary service provided by home care agencies is nursing care. </a:t>
            </a:r>
          </a:p>
          <a:p>
            <a:pPr lvl="2"/>
            <a:r>
              <a:rPr lang="en-US" smtClean="0"/>
              <a:t>May offer services other than nursing such as physical therapy, medical equipment technicians, and social workers</a:t>
            </a:r>
          </a:p>
        </p:txBody>
      </p:sp>
      <p:sp>
        <p:nvSpPr>
          <p:cNvPr id="4"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Healthcare Settings</a:t>
            </a:r>
          </a:p>
        </p:txBody>
      </p:sp>
      <p:sp>
        <p:nvSpPr>
          <p:cNvPr id="38915" name="Rectangle 3"/>
          <p:cNvSpPr>
            <a:spLocks noGrp="1" noChangeArrowheads="1"/>
          </p:cNvSpPr>
          <p:nvPr>
            <p:ph type="body" idx="1"/>
          </p:nvPr>
        </p:nvSpPr>
        <p:spPr/>
        <p:txBody>
          <a:bodyPr/>
          <a:lstStyle/>
          <a:p>
            <a:r>
              <a:rPr lang="en-US" smtClean="0"/>
              <a:t>Long-term Care</a:t>
            </a:r>
          </a:p>
          <a:p>
            <a:pPr lvl="1"/>
            <a:r>
              <a:rPr lang="en-US"/>
              <a:t>Facilities constitute a range of service levels known as assisted living services. </a:t>
            </a:r>
          </a:p>
          <a:p>
            <a:pPr lvl="1"/>
            <a:r>
              <a:rPr lang="en-US" smtClean="0"/>
              <a:t>Provide professional nursing care and rehabilitative services</a:t>
            </a:r>
          </a:p>
          <a:p>
            <a:pPr lvl="1"/>
            <a:r>
              <a:rPr lang="en-US" smtClean="0"/>
              <a:t>May be freestanding or part of a hospital</a:t>
            </a:r>
          </a:p>
          <a:p>
            <a:pPr lvl="1"/>
            <a:r>
              <a:rPr lang="en-US"/>
              <a:t>Many of these facilities are now a bridge from acute care to home, with a limited length of stay. </a:t>
            </a:r>
          </a:p>
          <a:p>
            <a:pPr lvl="1"/>
            <a:r>
              <a:rPr lang="en-US"/>
              <a:t>Long-term care industry is heavily regulated.</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15900"/>
            <a:ext cx="8229600" cy="3060700"/>
          </a:xfrm>
        </p:spPr>
        <p:txBody>
          <a:bodyPr/>
          <a:lstStyle/>
          <a:p>
            <a:r>
              <a:rPr lang="en-US" smtClean="0">
                <a:latin typeface="Times New Roman" pitchFamily="-101" charset="0"/>
              </a:rPr>
              <a:t>Learning Outcome Four</a:t>
            </a:r>
          </a:p>
        </p:txBody>
      </p:sp>
      <p:sp>
        <p:nvSpPr>
          <p:cNvPr id="23555" name="Rectangle 3"/>
          <p:cNvSpPr>
            <a:spLocks noGrp="1" noChangeArrowheads="1"/>
          </p:cNvSpPr>
          <p:nvPr>
            <p:ph idx="1"/>
          </p:nvPr>
        </p:nvSpPr>
        <p:spPr bwMode="auto"/>
        <p:txBody>
          <a:bodyPr wrap="square" numCol="1" anchor="t" anchorCtr="0" compatLnSpc="1">
            <a:prstTxWarp prst="textNoShape">
              <a:avLst/>
            </a:prstTxWarp>
          </a:bodyPr>
          <a:lstStyle/>
          <a:p>
            <a:pPr>
              <a:buSzTx/>
            </a:pPr>
            <a:r>
              <a:rPr lang="en-US"/>
              <a:t>Explain how the ownership of and complex relationships among healthcare organizations impact nursing. </a:t>
            </a:r>
          </a:p>
        </p:txBody>
      </p:sp>
    </p:spTree>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t>Ownership and Complex Healthcare Arrangements </a:t>
            </a:r>
            <a:endParaRPr lang="en-US" smtClean="0"/>
          </a:p>
        </p:txBody>
      </p:sp>
      <p:sp>
        <p:nvSpPr>
          <p:cNvPr id="41987" name="Content Placeholder 2"/>
          <p:cNvSpPr>
            <a:spLocks noGrp="1"/>
          </p:cNvSpPr>
          <p:nvPr>
            <p:ph idx="1"/>
          </p:nvPr>
        </p:nvSpPr>
        <p:spPr/>
        <p:txBody>
          <a:bodyPr/>
          <a:lstStyle/>
          <a:p>
            <a:r>
              <a:rPr lang="en-US"/>
              <a:t>Ownership of Healthcare Organizations </a:t>
            </a:r>
          </a:p>
          <a:p>
            <a:pPr lvl="1"/>
            <a:r>
              <a:rPr lang="en-US"/>
              <a:t>Private</a:t>
            </a:r>
          </a:p>
          <a:p>
            <a:pPr lvl="2"/>
            <a:r>
              <a:rPr lang="en-US"/>
              <a:t>Usually owned by corporations or religious entities </a:t>
            </a:r>
          </a:p>
          <a:p>
            <a:pPr lvl="1"/>
            <a:r>
              <a:rPr lang="en-US"/>
              <a:t>Government</a:t>
            </a:r>
          </a:p>
          <a:p>
            <a:pPr lvl="2"/>
            <a:r>
              <a:rPr lang="en-US"/>
              <a:t>Operated by city, county, state, or federal entities </a:t>
            </a:r>
          </a:p>
          <a:p>
            <a:pPr lvl="1"/>
            <a:r>
              <a:rPr lang="en-US"/>
              <a:t>Voluntary (not for profit)</a:t>
            </a:r>
          </a:p>
          <a:p>
            <a:pPr lvl="1"/>
            <a:r>
              <a:rPr lang="en-US"/>
              <a:t>Investor owned (for profit)</a:t>
            </a:r>
          </a:p>
          <a:p>
            <a:pPr lvl="1"/>
            <a:r>
              <a:rPr lang="en-US"/>
              <a:t>Sectarian</a:t>
            </a:r>
          </a:p>
          <a:p>
            <a:pPr lvl="2"/>
            <a:r>
              <a:rPr lang="en-US"/>
              <a:t>Religious affiliations</a:t>
            </a:r>
          </a:p>
          <a:p>
            <a:pPr lvl="1"/>
            <a:r>
              <a:rPr lang="en-US"/>
              <a:t>Nonsectarian </a:t>
            </a:r>
          </a:p>
          <a:p>
            <a:pPr lvl="1"/>
            <a:endParaRPr lang="en-US"/>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extLst>
            <a:ext uri="{909E8E84-426E-40dd-AFC4-6F175D3DCCD1}"/>
          </a:extLst>
        </p:spPr>
        <p:txBody>
          <a:bodyPr rtlCol="0">
            <a:noAutofit/>
          </a:bodyPr>
          <a:lstStyle/>
          <a:p>
            <a:pPr algn="l" fontAlgn="auto">
              <a:spcAft>
                <a:spcPts val="0"/>
              </a:spcAft>
              <a:defRPr/>
            </a:pPr>
            <a:r>
              <a:rPr lang="en-US" sz="1600" dirty="0" smtClean="0">
                <a:latin typeface="+mn-lt"/>
                <a:ea typeface="+mj-ea"/>
              </a:rPr>
              <a:t>Figure 2-4   </a:t>
            </a:r>
            <a:r>
              <a:rPr lang="en-US" sz="1600" b="0" dirty="0" smtClean="0">
                <a:latin typeface="+mn-lt"/>
                <a:ea typeface="+mj-ea"/>
              </a:rPr>
              <a:t>Types of ownership in healthcare organizations.</a:t>
            </a:r>
            <a:br>
              <a:rPr lang="en-US" sz="1600" b="0" dirty="0" smtClean="0">
                <a:latin typeface="+mn-lt"/>
                <a:ea typeface="+mj-ea"/>
              </a:rPr>
            </a:br>
            <a:r>
              <a:rPr lang="en-US" sz="1600" b="0" dirty="0" smtClean="0">
                <a:latin typeface="+mn-lt"/>
                <a:ea typeface="+mj-ea"/>
              </a:rPr>
              <a:t>From Longest, B. S., Rakich, J. S., &amp; Darr, K. (2000). </a:t>
            </a:r>
            <a:r>
              <a:rPr lang="en-US" sz="1600" b="0" i="1" dirty="0" smtClean="0">
                <a:latin typeface="+mn-lt"/>
                <a:ea typeface="+mj-ea"/>
              </a:rPr>
              <a:t>Managing Health Services Organizations and Systems</a:t>
            </a:r>
            <a:r>
              <a:rPr lang="en-US" sz="1600" b="0" dirty="0" smtClean="0">
                <a:latin typeface="+mn-lt"/>
                <a:ea typeface="+mj-ea"/>
              </a:rPr>
              <a:t> (4th ed.). Baltimore: Health Professions Press, p. 173. Reprinted by permission.</a:t>
            </a:r>
          </a:p>
        </p:txBody>
      </p:sp>
      <p:pic>
        <p:nvPicPr>
          <p:cNvPr id="4" name="Picture 3" descr="The chart shows the private (nongovernment) ownership as follows:&#10;· Private ownership&#10;   ◦ Voluntary (not for profit)&#10;      − Sectarian&#10;         ▫ Roman Catholic, Salvation Army, Lutheran, Methodist, Baptist, Presbyterian, Latter-day Saints, Jewish&#10;      − Nonsectarian&#10;         ▫ Community&#10;         ▫ Industrial (railroad, lumber, union), Kaiser-Permanente Plan, Shriners hospitals&#10;   ◦ Investor-owned (for profit)&#10;      − Individual owner, partnership, corporation&#10;         ▫ Single hospital (Investor-owned hospitals)" title="A chart shows types of ownership in healthcare organizations."/>
          <p:cNvPicPr>
            <a:picLocks noChangeAspect="1"/>
          </p:cNvPicPr>
          <p:nvPr/>
        </p:nvPicPr>
        <p:blipFill>
          <a:blip r:embed="rId2"/>
          <a:stretch>
            <a:fillRect/>
          </a:stretch>
        </p:blipFill>
        <p:spPr>
          <a:xfrm>
            <a:off x="1111102" y="304800"/>
            <a:ext cx="6889898" cy="4572000"/>
          </a:xfrm>
          <a:prstGeom prst="rect">
            <a:avLst/>
          </a:prstGeom>
        </p:spPr>
      </p:pic>
      <p:sp>
        <p:nvSpPr>
          <p:cNvPr id="5"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extLst>
            <a:ext uri="{909E8E84-426E-40dd-AFC4-6F175D3DCCD1}"/>
          </a:extLst>
        </p:spPr>
        <p:txBody>
          <a:bodyPr rtlCol="0">
            <a:noAutofit/>
          </a:bodyPr>
          <a:lstStyle/>
          <a:p>
            <a:pPr algn="l" fontAlgn="auto">
              <a:spcAft>
                <a:spcPts val="0"/>
              </a:spcAft>
              <a:defRPr/>
            </a:pPr>
            <a:r>
              <a:rPr lang="en-US" sz="1600" dirty="0" smtClean="0">
                <a:latin typeface="+mn-lt"/>
                <a:ea typeface="+mj-ea"/>
              </a:rPr>
              <a:t>Figure 2-4 (continued)   </a:t>
            </a:r>
            <a:r>
              <a:rPr lang="en-US" sz="1600" b="0" dirty="0" smtClean="0">
                <a:latin typeface="+mn-lt"/>
                <a:ea typeface="+mj-ea"/>
              </a:rPr>
              <a:t>Types of ownership in healthcare organizations.</a:t>
            </a:r>
            <a:br>
              <a:rPr lang="en-US" sz="1600" b="0" dirty="0" smtClean="0">
                <a:latin typeface="+mn-lt"/>
                <a:ea typeface="+mj-ea"/>
              </a:rPr>
            </a:br>
            <a:r>
              <a:rPr lang="en-US" sz="1600" b="0" dirty="0" smtClean="0">
                <a:latin typeface="+mn-lt"/>
                <a:ea typeface="+mj-ea"/>
              </a:rPr>
              <a:t>From Longest, B. S., Rakich, J. S., &amp; Darr, K. (2000). </a:t>
            </a:r>
            <a:r>
              <a:rPr lang="en-US" sz="1600" b="0" i="1" dirty="0" smtClean="0">
                <a:latin typeface="+mn-lt"/>
                <a:ea typeface="+mj-ea"/>
              </a:rPr>
              <a:t>Managing Health Services Organizations and Systems</a:t>
            </a:r>
            <a:r>
              <a:rPr lang="en-US" sz="1600" b="0" dirty="0" smtClean="0">
                <a:latin typeface="+mn-lt"/>
                <a:ea typeface="+mj-ea"/>
              </a:rPr>
              <a:t> (4th ed.). Baltimore: Health Professions Press, p. 173. Reprinted by permission.</a:t>
            </a:r>
          </a:p>
        </p:txBody>
      </p:sp>
      <p:pic>
        <p:nvPicPr>
          <p:cNvPr id="3" name="Picture 2" descr="The chart shows the government ownership as follows:&#10;· Government ownership&#10;   ◦ Federal&#10;      − Department of defense&#10;         ▫ Army&#10;         ▫ Navy&#10;         ▫ Air Force&#10;      − Department of Veterans Affairs&#10;      − Department of health and human services&#10;         ▫ Public health service&#10;         ▫ Indian health service&#10;         ▫ Other&#10;      − Department of Justice - prisons&#10;   ◦ State&#10;      − Long-term psychiatric, chronic, and other&#10;      − State university medical centers&#10;   ◦ Local&#10;      − Hospital district or authority&#10;      − County&#10;      − City-county&#10;      − City" title="A chart shows types of ownership in healthcare organizations."/>
          <p:cNvPicPr>
            <a:picLocks noChangeAspect="1"/>
          </p:cNvPicPr>
          <p:nvPr/>
        </p:nvPicPr>
        <p:blipFill>
          <a:blip r:embed="rId2"/>
          <a:stretch>
            <a:fillRect/>
          </a:stretch>
        </p:blipFill>
        <p:spPr>
          <a:xfrm>
            <a:off x="1143000" y="256115"/>
            <a:ext cx="6858000" cy="4773085"/>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latin typeface="Times New Roman" pitchFamily="-101" charset="0"/>
              </a:rPr>
              <a:t>Key Terms</a:t>
            </a:r>
          </a:p>
        </p:txBody>
      </p:sp>
      <p:sp>
        <p:nvSpPr>
          <p:cNvPr id="14339" name="Content Placeholder 6"/>
          <p:cNvSpPr>
            <a:spLocks noGrp="1"/>
          </p:cNvSpPr>
          <p:nvPr>
            <p:ph idx="1"/>
          </p:nvPr>
        </p:nvSpPr>
        <p:spPr bwMode="auto"/>
        <p:txBody>
          <a:bodyPr wrap="square" numCol="1" anchor="t" anchorCtr="0" compatLnSpc="1">
            <a:prstTxWarp prst="textNoShape">
              <a:avLst/>
            </a:prstTxWarp>
          </a:bodyPr>
          <a:lstStyle/>
          <a:p>
            <a:pPr>
              <a:buSzTx/>
            </a:pPr>
            <a:r>
              <a:rPr lang="en-US"/>
              <a:t>Hawthorne effect</a:t>
            </a:r>
          </a:p>
          <a:p>
            <a:pPr>
              <a:buSzTx/>
            </a:pPr>
            <a:r>
              <a:rPr lang="en-US"/>
              <a:t>health home</a:t>
            </a:r>
          </a:p>
          <a:p>
            <a:pPr>
              <a:buSzTx/>
            </a:pPr>
            <a:r>
              <a:rPr lang="en-US"/>
              <a:t>horizontal integration</a:t>
            </a:r>
          </a:p>
          <a:p>
            <a:pPr>
              <a:buSzTx/>
            </a:pPr>
            <a:r>
              <a:rPr lang="en-US"/>
              <a:t>integrated healthcare networks</a:t>
            </a:r>
          </a:p>
          <a:p>
            <a:pPr>
              <a:buSzTx/>
            </a:pPr>
            <a:r>
              <a:rPr lang="en-US"/>
              <a:t>line authority</a:t>
            </a:r>
          </a:p>
        </p:txBody>
      </p:sp>
      <p:sp>
        <p:nvSpPr>
          <p:cNvPr id="14340" name="TextBox 15"/>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t>Ownership and Complex Healthcare Arrangements </a:t>
            </a:r>
            <a:endParaRPr lang="en-US" smtClean="0"/>
          </a:p>
        </p:txBody>
      </p:sp>
      <p:sp>
        <p:nvSpPr>
          <p:cNvPr id="41987" name="Content Placeholder 2"/>
          <p:cNvSpPr>
            <a:spLocks noGrp="1"/>
          </p:cNvSpPr>
          <p:nvPr>
            <p:ph idx="1"/>
          </p:nvPr>
        </p:nvSpPr>
        <p:spPr/>
        <p:txBody>
          <a:bodyPr/>
          <a:lstStyle/>
          <a:p>
            <a:r>
              <a:rPr lang="en-US" smtClean="0"/>
              <a:t>Healthcare Networks</a:t>
            </a:r>
          </a:p>
          <a:p>
            <a:pPr lvl="1"/>
            <a:r>
              <a:rPr lang="en-US"/>
              <a:t>Integrated healthcare networks originally emerged as organizations sought to survive in today’s cost-conscious environment. </a:t>
            </a:r>
          </a:p>
          <a:p>
            <a:pPr lvl="1"/>
            <a:r>
              <a:rPr lang="en-US"/>
              <a:t>Network systems provide:</a:t>
            </a:r>
          </a:p>
          <a:p>
            <a:pPr lvl="2"/>
            <a:r>
              <a:rPr lang="en-US" smtClean="0"/>
              <a:t>A continuum of care.</a:t>
            </a:r>
          </a:p>
          <a:p>
            <a:pPr lvl="2"/>
            <a:r>
              <a:rPr lang="en-US" smtClean="0"/>
              <a:t>Geographic coverage for buyers of healthcare services.</a:t>
            </a:r>
          </a:p>
          <a:p>
            <a:pPr lvl="2"/>
            <a:r>
              <a:rPr lang="en-US" smtClean="0"/>
              <a:t>Acceptance of risk in taking a fixed payment for providing healthcare for all persons in selected group.</a:t>
            </a:r>
          </a:p>
        </p:txBody>
      </p:sp>
      <p:sp>
        <p:nvSpPr>
          <p:cNvPr id="4"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t>Ownership and Complex Healthcare Arrangements </a:t>
            </a:r>
            <a:endParaRPr lang="en-US" smtClean="0"/>
          </a:p>
        </p:txBody>
      </p:sp>
      <p:sp>
        <p:nvSpPr>
          <p:cNvPr id="41987" name="Content Placeholder 2"/>
          <p:cNvSpPr>
            <a:spLocks noGrp="1"/>
          </p:cNvSpPr>
          <p:nvPr>
            <p:ph idx="1"/>
          </p:nvPr>
        </p:nvSpPr>
        <p:spPr/>
        <p:txBody>
          <a:bodyPr/>
          <a:lstStyle/>
          <a:p>
            <a:r>
              <a:rPr lang="en-US" smtClean="0"/>
              <a:t>Healthcare Networks</a:t>
            </a:r>
          </a:p>
          <a:p>
            <a:pPr lvl="1"/>
            <a:r>
              <a:rPr lang="en-US"/>
              <a:t>Goal is to interact with and keep patients in the setting that:</a:t>
            </a:r>
          </a:p>
          <a:p>
            <a:pPr lvl="2"/>
            <a:r>
              <a:rPr lang="en-US"/>
              <a:t>Incurs the lowest cost,</a:t>
            </a:r>
          </a:p>
          <a:p>
            <a:pPr lvl="2"/>
            <a:r>
              <a:rPr lang="en-US"/>
              <a:t>Promotes health, and</a:t>
            </a:r>
          </a:p>
          <a:p>
            <a:pPr lvl="2"/>
            <a:r>
              <a:rPr lang="en-US"/>
              <a:t>Reduces expensive hospital stays. </a:t>
            </a:r>
          </a:p>
        </p:txBody>
      </p:sp>
      <p:sp>
        <p:nvSpPr>
          <p:cNvPr id="4"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Ownership and Complex Healthcare Arrangements</a:t>
            </a:r>
          </a:p>
        </p:txBody>
      </p:sp>
      <p:sp>
        <p:nvSpPr>
          <p:cNvPr id="43011" name="Rectangle 3"/>
          <p:cNvSpPr>
            <a:spLocks noGrp="1" noChangeArrowheads="1"/>
          </p:cNvSpPr>
          <p:nvPr>
            <p:ph type="body" idx="1"/>
          </p:nvPr>
        </p:nvSpPr>
        <p:spPr/>
        <p:txBody>
          <a:bodyPr/>
          <a:lstStyle/>
          <a:p>
            <a:r>
              <a:rPr lang="en-US"/>
              <a:t>Interorganizational Relationships</a:t>
            </a:r>
          </a:p>
          <a:p>
            <a:pPr lvl="1"/>
            <a:r>
              <a:rPr lang="en-US" smtClean="0"/>
              <a:t>Horizontal integration</a:t>
            </a:r>
          </a:p>
          <a:p>
            <a:pPr lvl="2"/>
            <a:r>
              <a:rPr lang="en-US"/>
              <a:t>Arrangements between or among </a:t>
            </a:r>
            <a:r>
              <a:rPr lang="en-US" smtClean="0"/>
              <a:t>organizations that provide the same or similar services.</a:t>
            </a:r>
          </a:p>
          <a:p>
            <a:pPr lvl="3"/>
            <a:r>
              <a:rPr lang="en-US" smtClean="0"/>
              <a:t>e.g., all hospitals provide comparable services</a:t>
            </a: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extLst>
            <a:ext uri="{909E8E84-426E-40dd-AFC4-6F175D3DCCD1}"/>
          </a:extLst>
        </p:spPr>
        <p:txBody>
          <a:bodyPr rtlCol="0">
            <a:noAutofit/>
          </a:bodyPr>
          <a:lstStyle/>
          <a:p>
            <a:pPr algn="l" fontAlgn="auto">
              <a:spcAft>
                <a:spcPts val="0"/>
              </a:spcAft>
              <a:defRPr/>
            </a:pPr>
            <a:r>
              <a:rPr lang="en-US" sz="1600" dirty="0" smtClean="0">
                <a:latin typeface="+mn-lt"/>
                <a:ea typeface="+mj-ea"/>
              </a:rPr>
              <a:t>Figure 2-5   </a:t>
            </a:r>
            <a:r>
              <a:rPr lang="en-US" sz="1600" b="0" dirty="0" smtClean="0">
                <a:latin typeface="+mn-lt"/>
                <a:ea typeface="+mj-ea"/>
              </a:rPr>
              <a:t>Horizontal integration.</a:t>
            </a:r>
          </a:p>
        </p:txBody>
      </p:sp>
      <p:pic>
        <p:nvPicPr>
          <p:cNvPr id="5" name="Picture 4" descr="A diagram shows an example of horizontal&#10;integration with Hospital A, Hospital B, Hospital C, Hospital D, Hospital E, Hospital F, and Hospital G connected to each other in a row making a chain."/>
          <p:cNvPicPr>
            <a:picLocks noChangeAspect="1"/>
          </p:cNvPicPr>
          <p:nvPr/>
        </p:nvPicPr>
        <p:blipFill>
          <a:blip r:embed="rId2"/>
          <a:stretch>
            <a:fillRect/>
          </a:stretch>
        </p:blipFill>
        <p:spPr>
          <a:xfrm>
            <a:off x="457200" y="2784475"/>
            <a:ext cx="8229600" cy="720725"/>
          </a:xfrm>
          <a:prstGeom prst="rect">
            <a:avLst/>
          </a:prstGeom>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Ownership and Complex Healthcare Arrangements</a:t>
            </a:r>
          </a:p>
        </p:txBody>
      </p:sp>
      <p:sp>
        <p:nvSpPr>
          <p:cNvPr id="43011" name="Rectangle 3"/>
          <p:cNvSpPr>
            <a:spLocks noGrp="1" noChangeArrowheads="1"/>
          </p:cNvSpPr>
          <p:nvPr>
            <p:ph type="body" idx="1"/>
          </p:nvPr>
        </p:nvSpPr>
        <p:spPr/>
        <p:txBody>
          <a:bodyPr/>
          <a:lstStyle/>
          <a:p>
            <a:r>
              <a:rPr lang="en-US"/>
              <a:t>Interorganizational Relationships</a:t>
            </a:r>
          </a:p>
          <a:p>
            <a:pPr lvl="1"/>
            <a:r>
              <a:rPr lang="en-US" smtClean="0">
                <a:ea typeface="Verdana" pitchFamily="-101" charset="0"/>
                <a:cs typeface="Verdana" pitchFamily="-101" charset="0"/>
              </a:rPr>
              <a:t>Vertical integration</a:t>
            </a:r>
          </a:p>
          <a:p>
            <a:pPr lvl="2"/>
            <a:r>
              <a:rPr lang="en-US"/>
              <a:t>Arrangement between or among dissimilar but related organizations to provide a continuum of services</a:t>
            </a:r>
          </a:p>
          <a:p>
            <a:pPr lvl="3"/>
            <a:r>
              <a:rPr lang="en-US"/>
              <a:t>e.g. an affiliation of a health maintenance organization with a hospital, pharmacy, and nursing facility</a:t>
            </a:r>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extLst>
            <a:ext uri="{909E8E84-426E-40dd-AFC4-6F175D3DCCD1}"/>
          </a:extLst>
        </p:spPr>
        <p:txBody>
          <a:bodyPr rtlCol="0">
            <a:noAutofit/>
          </a:bodyPr>
          <a:lstStyle/>
          <a:p>
            <a:pPr algn="l" fontAlgn="auto">
              <a:spcAft>
                <a:spcPts val="0"/>
              </a:spcAft>
              <a:defRPr/>
            </a:pPr>
            <a:r>
              <a:rPr lang="en-US" sz="1600" dirty="0" smtClean="0">
                <a:latin typeface="+mn-lt"/>
                <a:ea typeface="+mj-ea"/>
              </a:rPr>
              <a:t>Figure 2-6  </a:t>
            </a:r>
            <a:r>
              <a:rPr lang="en-US" sz="1600" b="0" dirty="0" smtClean="0">
                <a:latin typeface="+mn-lt"/>
                <a:ea typeface="+mj-ea"/>
              </a:rPr>
              <a:t> Vertical integration.</a:t>
            </a:r>
          </a:p>
        </p:txBody>
      </p:sp>
      <p:pic>
        <p:nvPicPr>
          <p:cNvPr id="5" name="Picture 4" descr="A diagram shows an example of vertical integration with following organizations one below the other in sequence:&#10;◦ Acute care hospital&#10;◦ Long-term care facility&#10;◦ Home health agency&#10;◦ Ambulatory care clinic&#10;◦ Sports medicine clinic&#10;◦ Hospice care"/>
          <p:cNvPicPr>
            <a:picLocks noChangeAspect="1"/>
          </p:cNvPicPr>
          <p:nvPr/>
        </p:nvPicPr>
        <p:blipFill>
          <a:blip r:embed="rId2"/>
          <a:stretch>
            <a:fillRect/>
          </a:stretch>
        </p:blipFill>
        <p:spPr>
          <a:xfrm>
            <a:off x="3048000" y="609600"/>
            <a:ext cx="3070225" cy="5029200"/>
          </a:xfrm>
          <a:prstGeom prst="rect">
            <a:avLst/>
          </a:prstGeom>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Ownership and Complex Healthcare Arrangements</a:t>
            </a:r>
          </a:p>
        </p:txBody>
      </p:sp>
      <p:sp>
        <p:nvSpPr>
          <p:cNvPr id="43011" name="Rectangle 3"/>
          <p:cNvSpPr>
            <a:spLocks noGrp="1" noChangeArrowheads="1"/>
          </p:cNvSpPr>
          <p:nvPr>
            <p:ph type="body" idx="1"/>
          </p:nvPr>
        </p:nvSpPr>
        <p:spPr/>
        <p:txBody>
          <a:bodyPr/>
          <a:lstStyle/>
          <a:p>
            <a:r>
              <a:rPr lang="en-US"/>
              <a:t>Interorganizational Relationships</a:t>
            </a:r>
          </a:p>
          <a:p>
            <a:pPr lvl="1"/>
            <a:r>
              <a:rPr lang="en-US"/>
              <a:t>Arrangements using horizontal and vertical integration can be found today.</a:t>
            </a:r>
          </a:p>
          <a:p>
            <a:pPr lvl="2"/>
            <a:r>
              <a:rPr lang="en-US"/>
              <a:t>Affiliations</a:t>
            </a:r>
          </a:p>
          <a:p>
            <a:pPr lvl="2"/>
            <a:r>
              <a:rPr lang="en-US"/>
              <a:t>Consortia</a:t>
            </a:r>
          </a:p>
          <a:p>
            <a:pPr lvl="2"/>
            <a:r>
              <a:rPr lang="en-US"/>
              <a:t>Alliances</a:t>
            </a:r>
          </a:p>
          <a:p>
            <a:pPr lvl="2"/>
            <a:r>
              <a:rPr lang="en-US"/>
              <a:t>Mergers</a:t>
            </a:r>
          </a:p>
          <a:p>
            <a:pPr lvl="2"/>
            <a:r>
              <a:rPr lang="en-US"/>
              <a:t>Consolidations</a:t>
            </a:r>
          </a:p>
          <a:p>
            <a:pPr lvl="2"/>
            <a:r>
              <a:rPr lang="en-US"/>
              <a:t>Agencies under the umbrella of a corporate network</a:t>
            </a:r>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extLst>
            <a:ext uri="{909E8E84-426E-40dd-AFC4-6F175D3DCCD1}"/>
          </a:extLst>
        </p:spPr>
        <p:txBody>
          <a:bodyPr rtlCol="0">
            <a:noAutofit/>
          </a:bodyPr>
          <a:lstStyle/>
          <a:p>
            <a:pPr algn="l" fontAlgn="auto">
              <a:spcAft>
                <a:spcPts val="0"/>
              </a:spcAft>
              <a:defRPr/>
            </a:pPr>
            <a:r>
              <a:rPr lang="en-US" sz="1800" dirty="0" smtClean="0">
                <a:latin typeface="+mn-lt"/>
                <a:ea typeface="+mj-ea"/>
              </a:rPr>
              <a:t>Figure 2-7  </a:t>
            </a:r>
            <a:r>
              <a:rPr lang="en-US" sz="1800" b="0" dirty="0" smtClean="0">
                <a:latin typeface="+mn-lt"/>
                <a:ea typeface="+mj-ea"/>
              </a:rPr>
              <a:t> Corporate health care network.</a:t>
            </a:r>
          </a:p>
        </p:txBody>
      </p:sp>
      <p:pic>
        <p:nvPicPr>
          <p:cNvPr id="5" name="Picture 4" descr="A diagram shows example of corporate healthcare network as follows:&#10;· Corporate board&#10;   ◦ Hospital&#10;   ◦ Imaging center&#10;   ◦ Homecare services&#10;   ◦ Medical group practice&#10;   ◦ Skilled nursing facility&#10;   ◦ Ambulatory surgical center&#10;   ◦ Long-term care"/>
          <p:cNvPicPr>
            <a:picLocks noChangeAspect="1"/>
          </p:cNvPicPr>
          <p:nvPr/>
        </p:nvPicPr>
        <p:blipFill>
          <a:blip r:embed="rId2"/>
          <a:stretch>
            <a:fillRect/>
          </a:stretch>
        </p:blipFill>
        <p:spPr>
          <a:xfrm>
            <a:off x="457200" y="2273300"/>
            <a:ext cx="8229600" cy="1689100"/>
          </a:xfrm>
          <a:prstGeom prst="rect">
            <a:avLst/>
          </a:prstGeom>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Ownership and Complex Healthcare Arrangements</a:t>
            </a:r>
            <a:endParaRPr lang="en-US" smtClean="0"/>
          </a:p>
        </p:txBody>
      </p:sp>
      <p:sp>
        <p:nvSpPr>
          <p:cNvPr id="49155" name="Rectangle 3"/>
          <p:cNvSpPr>
            <a:spLocks noGrp="1" noChangeArrowheads="1"/>
          </p:cNvSpPr>
          <p:nvPr>
            <p:ph type="body" idx="1"/>
          </p:nvPr>
        </p:nvSpPr>
        <p:spPr/>
        <p:txBody>
          <a:bodyPr/>
          <a:lstStyle/>
          <a:p>
            <a:r>
              <a:rPr lang="en-US" smtClean="0"/>
              <a:t>Diversification</a:t>
            </a:r>
          </a:p>
          <a:p>
            <a:pPr lvl="1"/>
            <a:r>
              <a:rPr lang="en-US"/>
              <a:t>Expansion of an organization into new arenas </a:t>
            </a:r>
          </a:p>
          <a:p>
            <a:pPr lvl="1"/>
            <a:r>
              <a:rPr lang="en-US" smtClean="0"/>
              <a:t>Two common types</a:t>
            </a:r>
          </a:p>
          <a:p>
            <a:pPr lvl="2"/>
            <a:r>
              <a:rPr lang="en-US" smtClean="0"/>
              <a:t>Concentric diversification</a:t>
            </a:r>
          </a:p>
          <a:p>
            <a:pPr lvl="3"/>
            <a:r>
              <a:rPr lang="en-US"/>
              <a:t>Organization complements its existing services by expanding into new markets or broadening the types of services it currently has available. </a:t>
            </a:r>
            <a:endParaRPr lang="en-US" smtClean="0"/>
          </a:p>
          <a:p>
            <a:pPr lvl="2"/>
            <a:r>
              <a:rPr lang="en-US" smtClean="0"/>
              <a:t>Conglomerate diversification</a:t>
            </a:r>
          </a:p>
          <a:p>
            <a:pPr lvl="3"/>
            <a:r>
              <a:rPr lang="en-US"/>
              <a:t>Expansion into areas that differ from the original product or service</a:t>
            </a:r>
            <a:endParaRPr lang="en-US" smtClean="0"/>
          </a:p>
        </p:txBody>
      </p:sp>
      <p:sp>
        <p:nvSpPr>
          <p:cNvPr id="4"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Ownership and Complex Healthcare Arrangements</a:t>
            </a:r>
            <a:endParaRPr lang="en-US" smtClean="0"/>
          </a:p>
        </p:txBody>
      </p:sp>
      <p:sp>
        <p:nvSpPr>
          <p:cNvPr id="49155" name="Rectangle 3"/>
          <p:cNvSpPr>
            <a:spLocks noGrp="1" noChangeArrowheads="1"/>
          </p:cNvSpPr>
          <p:nvPr>
            <p:ph type="body" idx="1"/>
          </p:nvPr>
        </p:nvSpPr>
        <p:spPr/>
        <p:txBody>
          <a:bodyPr/>
          <a:lstStyle/>
          <a:p>
            <a:r>
              <a:rPr lang="en-US" smtClean="0"/>
              <a:t>Diversification</a:t>
            </a:r>
          </a:p>
          <a:p>
            <a:pPr lvl="1"/>
            <a:r>
              <a:rPr lang="en-US" smtClean="0"/>
              <a:t>Joint venture</a:t>
            </a:r>
          </a:p>
          <a:p>
            <a:pPr lvl="2"/>
            <a:r>
              <a:rPr lang="en-US" smtClean="0"/>
              <a:t>Partnership in which each partner contributes different areas of expertise, resources, or services to create a new product or service.</a:t>
            </a:r>
          </a:p>
          <a:p>
            <a:pPr lvl="2"/>
            <a:r>
              <a:rPr lang="en-US"/>
              <a:t>Joint ventures between healthcare organizations, physicians, researchers, and others are becoming increasingly common.</a:t>
            </a:r>
          </a:p>
          <a:p>
            <a:pPr lvl="3"/>
            <a:r>
              <a:rPr lang="en-US"/>
              <a:t>Healthcare organization as financier and manager is the general partner.</a:t>
            </a:r>
          </a:p>
          <a:p>
            <a:pPr lvl="3"/>
            <a:r>
              <a:rPr lang="en-US"/>
              <a:t>Physicians are limited partners. </a:t>
            </a:r>
          </a:p>
          <a:p>
            <a:pPr lvl="3"/>
            <a:endParaRPr lang="en-US"/>
          </a:p>
        </p:txBody>
      </p:sp>
      <p:sp>
        <p:nvSpPr>
          <p:cNvPr id="4"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latin typeface="Times New Roman" pitchFamily="-101" charset="0"/>
              </a:rPr>
              <a:t>Key Terms</a:t>
            </a:r>
          </a:p>
        </p:txBody>
      </p:sp>
      <p:sp>
        <p:nvSpPr>
          <p:cNvPr id="15363" name="Content Placeholder 6"/>
          <p:cNvSpPr>
            <a:spLocks noGrp="1"/>
          </p:cNvSpPr>
          <p:nvPr>
            <p:ph idx="1"/>
          </p:nvPr>
        </p:nvSpPr>
        <p:spPr bwMode="auto"/>
        <p:txBody>
          <a:bodyPr wrap="square" numCol="1" anchor="t" anchorCtr="0" compatLnSpc="1">
            <a:prstTxWarp prst="textNoShape">
              <a:avLst/>
            </a:prstTxWarp>
          </a:bodyPr>
          <a:lstStyle/>
          <a:p>
            <a:pPr>
              <a:buSzTx/>
            </a:pPr>
            <a:r>
              <a:rPr lang="en-US"/>
              <a:t>medical home</a:t>
            </a:r>
          </a:p>
          <a:p>
            <a:pPr>
              <a:buSzTx/>
            </a:pPr>
            <a:r>
              <a:rPr lang="en-US"/>
              <a:t>mission</a:t>
            </a:r>
          </a:p>
          <a:p>
            <a:pPr>
              <a:buSzTx/>
            </a:pPr>
            <a:r>
              <a:rPr lang="en-US"/>
              <a:t>organization</a:t>
            </a:r>
          </a:p>
          <a:p>
            <a:pPr>
              <a:buSzTx/>
            </a:pPr>
            <a:r>
              <a:rPr lang="en-US"/>
              <a:t>organizational culture</a:t>
            </a:r>
          </a:p>
          <a:p>
            <a:pPr>
              <a:buSzTx/>
            </a:pPr>
            <a:r>
              <a:rPr lang="en-US"/>
              <a:t>organizational environment</a:t>
            </a:r>
          </a:p>
        </p:txBody>
      </p:sp>
      <p:sp>
        <p:nvSpPr>
          <p:cNvPr id="15364" name="TextBox 15"/>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Ownership and Complex Healthcare Arrangements</a:t>
            </a:r>
            <a:endParaRPr lang="en-US" dirty="0" smtClean="0"/>
          </a:p>
        </p:txBody>
      </p:sp>
      <p:sp>
        <p:nvSpPr>
          <p:cNvPr id="50179" name="Rectangle 3"/>
          <p:cNvSpPr>
            <a:spLocks noGrp="1" noChangeArrowheads="1"/>
          </p:cNvSpPr>
          <p:nvPr>
            <p:ph type="body" idx="1"/>
          </p:nvPr>
        </p:nvSpPr>
        <p:spPr/>
        <p:txBody>
          <a:bodyPr/>
          <a:lstStyle/>
          <a:p>
            <a:r>
              <a:rPr lang="en-US" dirty="0" smtClean="0"/>
              <a:t>Managed Healthcare Organizations </a:t>
            </a:r>
          </a:p>
          <a:p>
            <a:pPr lvl="1"/>
            <a:r>
              <a:rPr lang="en-US"/>
              <a:t>System in which a group of providers is responsible for delivering services through an organized arrangement with a group of individuals </a:t>
            </a:r>
          </a:p>
          <a:p>
            <a:pPr lvl="1"/>
            <a:r>
              <a:rPr lang="en-US"/>
              <a:t>Health maintenance organizations (HMOs)</a:t>
            </a:r>
          </a:p>
          <a:p>
            <a:pPr lvl="1"/>
            <a:r>
              <a:rPr lang="en-US"/>
              <a:t>Preferred provider organizations (PPOs)</a:t>
            </a:r>
          </a:p>
          <a:p>
            <a:pPr lvl="1"/>
            <a:r>
              <a:rPr lang="en-US"/>
              <a:t>Point-of-service plans (POS)</a:t>
            </a:r>
          </a:p>
        </p:txBody>
      </p:sp>
      <p:sp>
        <p:nvSpPr>
          <p:cNvPr id="4"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Ownership and Complex Healthcare Arrangements</a:t>
            </a:r>
            <a:endParaRPr lang="en-US" dirty="0" smtClean="0"/>
          </a:p>
        </p:txBody>
      </p:sp>
      <p:sp>
        <p:nvSpPr>
          <p:cNvPr id="50179" name="Rectangle 3"/>
          <p:cNvSpPr>
            <a:spLocks noGrp="1" noChangeArrowheads="1"/>
          </p:cNvSpPr>
          <p:nvPr>
            <p:ph type="body" idx="1"/>
          </p:nvPr>
        </p:nvSpPr>
        <p:spPr/>
        <p:txBody>
          <a:bodyPr/>
          <a:lstStyle/>
          <a:p>
            <a:r>
              <a:rPr lang="en-US" dirty="0" smtClean="0"/>
              <a:t>Managed Healthcare Organizations </a:t>
            </a:r>
          </a:p>
          <a:p>
            <a:pPr lvl="1"/>
            <a:r>
              <a:rPr lang="en-US"/>
              <a:t>Health maintenance organizations (HMOs)</a:t>
            </a:r>
          </a:p>
          <a:p>
            <a:pPr lvl="2"/>
            <a:r>
              <a:rPr lang="en-US"/>
              <a:t>Geographically organized system </a:t>
            </a:r>
          </a:p>
          <a:p>
            <a:pPr lvl="2"/>
            <a:r>
              <a:rPr lang="en-US"/>
              <a:t>Agreed-on package of services provided to enrollees at a fixed monthly fee</a:t>
            </a:r>
          </a:p>
          <a:p>
            <a:pPr lvl="3"/>
            <a:r>
              <a:rPr lang="en-US"/>
              <a:t>Capitation </a:t>
            </a:r>
          </a:p>
          <a:p>
            <a:pPr lvl="2"/>
            <a:r>
              <a:rPr lang="en-US"/>
              <a:t>Patients are required to choose providers within the network. </a:t>
            </a:r>
          </a:p>
        </p:txBody>
      </p:sp>
      <p:sp>
        <p:nvSpPr>
          <p:cNvPr id="6"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t>Ownership and Complex Healthcare Arrangements</a:t>
            </a:r>
            <a:endParaRPr lang="en-US" dirty="0" smtClean="0"/>
          </a:p>
        </p:txBody>
      </p:sp>
      <p:sp>
        <p:nvSpPr>
          <p:cNvPr id="50179" name="Rectangle 3"/>
          <p:cNvSpPr>
            <a:spLocks noGrp="1" noChangeArrowheads="1"/>
          </p:cNvSpPr>
          <p:nvPr>
            <p:ph type="body" idx="1"/>
          </p:nvPr>
        </p:nvSpPr>
        <p:spPr/>
        <p:txBody>
          <a:bodyPr/>
          <a:lstStyle/>
          <a:p>
            <a:r>
              <a:rPr lang="en-US" dirty="0" smtClean="0"/>
              <a:t>Managed Healthcare Organizations </a:t>
            </a:r>
          </a:p>
          <a:p>
            <a:pPr lvl="1"/>
            <a:r>
              <a:rPr lang="en-US"/>
              <a:t>Preferred provider organizations (PPOs)</a:t>
            </a:r>
          </a:p>
          <a:p>
            <a:pPr lvl="2"/>
            <a:r>
              <a:rPr lang="en-US"/>
              <a:t>Organization contracts with independent practitioners to provide enrollees with established discounted rates</a:t>
            </a:r>
          </a:p>
          <a:p>
            <a:pPr lvl="1"/>
            <a:r>
              <a:rPr lang="en-US"/>
              <a:t>Point-of-service plans (POS)</a:t>
            </a:r>
          </a:p>
          <a:p>
            <a:pPr lvl="2"/>
            <a:r>
              <a:rPr lang="en-US"/>
              <a:t>Considered to be an HMO—PPO hybrid </a:t>
            </a:r>
          </a:p>
          <a:p>
            <a:pPr lvl="2"/>
            <a:r>
              <a:rPr lang="en-US"/>
              <a:t>Enrollees may use the network of managed care providers or go outside the network. </a:t>
            </a:r>
          </a:p>
          <a:p>
            <a:pPr lvl="2"/>
            <a:r>
              <a:rPr lang="en-US"/>
              <a:t>Use of a provider outside the network usually results in additional costs.</a:t>
            </a:r>
          </a:p>
        </p:txBody>
      </p:sp>
      <p:sp>
        <p:nvSpPr>
          <p:cNvPr id="4"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t>Ownership and Complex Healthcare Arrangements</a:t>
            </a:r>
            <a:endParaRPr lang="en-US" smtClean="0"/>
          </a:p>
        </p:txBody>
      </p:sp>
      <p:sp>
        <p:nvSpPr>
          <p:cNvPr id="51203" name="Content Placeholder 2"/>
          <p:cNvSpPr>
            <a:spLocks noGrp="1"/>
          </p:cNvSpPr>
          <p:nvPr>
            <p:ph idx="1"/>
          </p:nvPr>
        </p:nvSpPr>
        <p:spPr/>
        <p:txBody>
          <a:bodyPr/>
          <a:lstStyle/>
          <a:p>
            <a:r>
              <a:rPr lang="en-US" smtClean="0"/>
              <a:t>Accountable Care Organizations</a:t>
            </a:r>
          </a:p>
          <a:p>
            <a:pPr lvl="1"/>
            <a:r>
              <a:rPr lang="en-US"/>
              <a:t>ACO consists of a group of healthcare providers that provide care to a specified group of patients.</a:t>
            </a:r>
          </a:p>
          <a:p>
            <a:pPr lvl="1"/>
            <a:r>
              <a:rPr lang="en-US"/>
              <a:t>More flexible than an HMO.</a:t>
            </a:r>
          </a:p>
          <a:p>
            <a:pPr lvl="2"/>
            <a:r>
              <a:rPr lang="en-US"/>
              <a:t>Consumers are free to choose providers from outside the network.</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15900"/>
            <a:ext cx="8229600" cy="3060700"/>
          </a:xfrm>
        </p:spPr>
        <p:txBody>
          <a:bodyPr/>
          <a:lstStyle/>
          <a:p>
            <a:r>
              <a:rPr lang="en-US" smtClean="0">
                <a:latin typeface="Times New Roman" pitchFamily="-101" charset="0"/>
              </a:rPr>
              <a:t>Learning Outcome Five</a:t>
            </a:r>
          </a:p>
        </p:txBody>
      </p:sp>
      <p:sp>
        <p:nvSpPr>
          <p:cNvPr id="24579" name="Rectangle 3"/>
          <p:cNvSpPr>
            <a:spLocks noGrp="1" noChangeArrowheads="1"/>
          </p:cNvSpPr>
          <p:nvPr>
            <p:ph idx="1"/>
          </p:nvPr>
        </p:nvSpPr>
        <p:spPr bwMode="auto"/>
        <p:txBody>
          <a:bodyPr wrap="square" numCol="1" anchor="t" anchorCtr="0" compatLnSpc="1">
            <a:prstTxWarp prst="textNoShape">
              <a:avLst/>
            </a:prstTxWarp>
          </a:bodyPr>
          <a:lstStyle/>
          <a:p>
            <a:pPr>
              <a:buSzTx/>
            </a:pPr>
            <a:r>
              <a:rPr lang="en-US"/>
              <a:t>Discuss how the organizational environment and culture affect workplace conditions. </a:t>
            </a: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t>Redesigning Healthcare</a:t>
            </a:r>
          </a:p>
        </p:txBody>
      </p:sp>
      <p:sp>
        <p:nvSpPr>
          <p:cNvPr id="34819" name="Content Placeholder 2"/>
          <p:cNvSpPr>
            <a:spLocks noGrp="1"/>
          </p:cNvSpPr>
          <p:nvPr>
            <p:ph idx="1"/>
          </p:nvPr>
        </p:nvSpPr>
        <p:spPr/>
        <p:txBody>
          <a:bodyPr/>
          <a:lstStyle/>
          <a:p>
            <a:r>
              <a:rPr lang="en-US"/>
              <a:t>Redesign </a:t>
            </a:r>
          </a:p>
          <a:p>
            <a:pPr lvl="1"/>
            <a:r>
              <a:rPr lang="en-US"/>
              <a:t>Includes strategies to better provide safe, efficient, quality healthcare </a:t>
            </a:r>
          </a:p>
          <a:p>
            <a:pPr lvl="2"/>
            <a:r>
              <a:rPr lang="en-US" dirty="0" smtClean="0"/>
              <a:t>Adopting a patient-centered care model</a:t>
            </a:r>
          </a:p>
          <a:p>
            <a:pPr lvl="2"/>
            <a:r>
              <a:rPr lang="en-US" dirty="0" smtClean="0"/>
              <a:t>Focusing on specific service lines</a:t>
            </a:r>
          </a:p>
          <a:p>
            <a:pPr lvl="2"/>
            <a:r>
              <a:rPr lang="en-US" dirty="0" smtClean="0"/>
              <a:t>Applying lean thinking</a:t>
            </a:r>
          </a:p>
          <a:p>
            <a:pPr lvl="2"/>
            <a:r>
              <a:rPr lang="en-US"/>
              <a:t>Establishing </a:t>
            </a:r>
            <a:r>
              <a:rPr lang="en-US" dirty="0" smtClean="0"/>
              <a:t>a flat, decentralized organizational structure</a:t>
            </a:r>
          </a:p>
        </p:txBody>
      </p:sp>
      <p:sp>
        <p:nvSpPr>
          <p:cNvPr id="8"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t>Redesigning Healthcare</a:t>
            </a:r>
          </a:p>
        </p:txBody>
      </p:sp>
      <p:sp>
        <p:nvSpPr>
          <p:cNvPr id="34819" name="Content Placeholder 2"/>
          <p:cNvSpPr>
            <a:spLocks noGrp="1"/>
          </p:cNvSpPr>
          <p:nvPr>
            <p:ph idx="1"/>
          </p:nvPr>
        </p:nvSpPr>
        <p:spPr/>
        <p:txBody>
          <a:bodyPr/>
          <a:lstStyle/>
          <a:p>
            <a:r>
              <a:rPr lang="en-US"/>
              <a:t>Redesign </a:t>
            </a:r>
          </a:p>
          <a:p>
            <a:pPr lvl="1"/>
            <a:r>
              <a:rPr lang="en-US"/>
              <a:t>Health home or medical home </a:t>
            </a:r>
          </a:p>
          <a:p>
            <a:pPr lvl="2"/>
            <a:r>
              <a:rPr lang="en-US"/>
              <a:t>Considers the population it serves</a:t>
            </a:r>
          </a:p>
          <a:p>
            <a:pPr lvl="2"/>
            <a:r>
              <a:rPr lang="en-US"/>
              <a:t>Designs its services to attract patients to a “home” where they are known over time as a co-partner in maintaining health</a:t>
            </a:r>
          </a:p>
          <a:p>
            <a:pPr lvl="2"/>
            <a:r>
              <a:rPr lang="en-US"/>
              <a:t>Goal is to provide continuous, accessible, and comprehensive care.</a:t>
            </a:r>
          </a:p>
        </p:txBody>
      </p:sp>
      <p:sp>
        <p:nvSpPr>
          <p:cNvPr id="6"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t>Redesigning Healthcare</a:t>
            </a:r>
          </a:p>
        </p:txBody>
      </p:sp>
      <p:sp>
        <p:nvSpPr>
          <p:cNvPr id="34819" name="Content Placeholder 2"/>
          <p:cNvSpPr>
            <a:spLocks noGrp="1"/>
          </p:cNvSpPr>
          <p:nvPr>
            <p:ph idx="1"/>
          </p:nvPr>
        </p:nvSpPr>
        <p:spPr/>
        <p:txBody>
          <a:bodyPr/>
          <a:lstStyle/>
          <a:p>
            <a:r>
              <a:rPr lang="en-US"/>
              <a:t>Redesign </a:t>
            </a:r>
          </a:p>
          <a:p>
            <a:pPr lvl="1"/>
            <a:r>
              <a:rPr lang="en-US"/>
              <a:t>Health home or medical home </a:t>
            </a:r>
          </a:p>
          <a:p>
            <a:pPr lvl="2"/>
            <a:r>
              <a:rPr lang="en-US"/>
              <a:t>Challenges include:</a:t>
            </a:r>
          </a:p>
          <a:p>
            <a:pPr lvl="3"/>
            <a:r>
              <a:rPr lang="en-US"/>
              <a:t>Lack of training for health professionals.</a:t>
            </a:r>
          </a:p>
          <a:p>
            <a:pPr lvl="3"/>
            <a:r>
              <a:rPr lang="en-US"/>
              <a:t>Poor communication between and among providers and patients.</a:t>
            </a:r>
          </a:p>
          <a:p>
            <a:pPr lvl="3"/>
            <a:r>
              <a:rPr lang="en-US"/>
              <a:t>Multiple demanding needs of patients with chronic health problems.</a:t>
            </a:r>
          </a:p>
          <a:p>
            <a:pPr lvl="3"/>
            <a:r>
              <a:rPr lang="en-US"/>
              <a:t>Fair compensation for primary care services.</a:t>
            </a:r>
          </a:p>
        </p:txBody>
      </p:sp>
      <p:sp>
        <p:nvSpPr>
          <p:cNvPr id="4"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t>Redesigning Healthcare</a:t>
            </a:r>
          </a:p>
        </p:txBody>
      </p:sp>
      <p:sp>
        <p:nvSpPr>
          <p:cNvPr id="34819" name="Content Placeholder 2"/>
          <p:cNvSpPr>
            <a:spLocks noGrp="1"/>
          </p:cNvSpPr>
          <p:nvPr>
            <p:ph idx="1"/>
          </p:nvPr>
        </p:nvSpPr>
        <p:spPr/>
        <p:txBody>
          <a:bodyPr/>
          <a:lstStyle/>
          <a:p>
            <a:r>
              <a:rPr lang="en-US"/>
              <a:t>Redesign </a:t>
            </a:r>
          </a:p>
          <a:p>
            <a:pPr lvl="1"/>
            <a:r>
              <a:rPr lang="en-US"/>
              <a:t>Lean thinking</a:t>
            </a:r>
          </a:p>
          <a:p>
            <a:pPr lvl="2"/>
            <a:r>
              <a:rPr lang="en-US"/>
              <a:t>Focuses on the system rather than on individuals</a:t>
            </a:r>
          </a:p>
          <a:p>
            <a:pPr lvl="2"/>
            <a:r>
              <a:rPr lang="en-US"/>
              <a:t>Concentrates on interventions that improve outcomes</a:t>
            </a:r>
          </a:p>
          <a:p>
            <a:pPr lvl="2"/>
            <a:r>
              <a:rPr lang="en-US"/>
              <a:t>Disregards those that have little or no effect</a:t>
            </a:r>
          </a:p>
          <a:p>
            <a:pPr lvl="1"/>
            <a:r>
              <a:rPr lang="en-US"/>
              <a:t>Lean principles</a:t>
            </a:r>
          </a:p>
          <a:p>
            <a:pPr lvl="2"/>
            <a:r>
              <a:rPr lang="en-US"/>
              <a:t>Promote unit-based decision making</a:t>
            </a:r>
          </a:p>
          <a:p>
            <a:pPr lvl="2"/>
            <a:r>
              <a:rPr lang="en-US"/>
              <a:t>Empower staff to create and implement process improvements in a timely manner </a:t>
            </a:r>
          </a:p>
          <a:p>
            <a:pPr lvl="1"/>
            <a:endParaRPr lang="en-US"/>
          </a:p>
        </p:txBody>
      </p:sp>
      <p:sp>
        <p:nvSpPr>
          <p:cNvPr id="4"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t>Redesigning Healthcare</a:t>
            </a:r>
            <a:endParaRPr lang="en-US" smtClean="0"/>
          </a:p>
        </p:txBody>
      </p:sp>
      <p:sp>
        <p:nvSpPr>
          <p:cNvPr id="58371" name="Rectangle 3"/>
          <p:cNvSpPr>
            <a:spLocks noGrp="1" noChangeArrowheads="1"/>
          </p:cNvSpPr>
          <p:nvPr>
            <p:ph type="body" idx="1"/>
          </p:nvPr>
        </p:nvSpPr>
        <p:spPr/>
        <p:txBody>
          <a:bodyPr/>
          <a:lstStyle/>
          <a:p>
            <a:r>
              <a:rPr lang="en-US" smtClean="0"/>
              <a:t>Organizational Environment </a:t>
            </a:r>
            <a:r>
              <a:rPr lang="en-US"/>
              <a:t>and Culture</a:t>
            </a:r>
            <a:endParaRPr lang="en-US" smtClean="0"/>
          </a:p>
          <a:p>
            <a:pPr lvl="1"/>
            <a:r>
              <a:rPr lang="en-US" smtClean="0"/>
              <a:t>Organizational environment</a:t>
            </a:r>
          </a:p>
          <a:p>
            <a:pPr lvl="2"/>
            <a:r>
              <a:rPr lang="en-US" smtClean="0"/>
              <a:t>Systemwide conditions that contribute to a positive or </a:t>
            </a:r>
            <a:r>
              <a:rPr lang="en-US"/>
              <a:t>counterproductively </a:t>
            </a:r>
            <a:r>
              <a:rPr lang="en-US" smtClean="0"/>
              <a:t>in work setting</a:t>
            </a:r>
          </a:p>
        </p:txBody>
      </p:sp>
      <p:sp>
        <p:nvSpPr>
          <p:cNvPr id="8"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latin typeface="Times New Roman" pitchFamily="-101" charset="0"/>
              </a:rPr>
              <a:t>Key Terms</a:t>
            </a:r>
          </a:p>
        </p:txBody>
      </p:sp>
      <p:sp>
        <p:nvSpPr>
          <p:cNvPr id="16387" name="Content Placeholder 6"/>
          <p:cNvSpPr>
            <a:spLocks noGrp="1"/>
          </p:cNvSpPr>
          <p:nvPr>
            <p:ph idx="1"/>
          </p:nvPr>
        </p:nvSpPr>
        <p:spPr bwMode="auto"/>
        <p:txBody>
          <a:bodyPr wrap="square" numCol="1" anchor="t" anchorCtr="0" compatLnSpc="1">
            <a:prstTxWarp prst="textNoShape">
              <a:avLst/>
            </a:prstTxWarp>
          </a:bodyPr>
          <a:lstStyle/>
          <a:p>
            <a:pPr>
              <a:buSzTx/>
            </a:pPr>
            <a:r>
              <a:rPr lang="en-US"/>
              <a:t>philosophy</a:t>
            </a:r>
          </a:p>
          <a:p>
            <a:pPr>
              <a:buSzTx/>
            </a:pPr>
            <a:r>
              <a:rPr lang="en-US"/>
              <a:t>redesign</a:t>
            </a:r>
          </a:p>
          <a:p>
            <a:pPr>
              <a:buSzTx/>
            </a:pPr>
            <a:r>
              <a:rPr lang="en-US"/>
              <a:t>retail medicine</a:t>
            </a:r>
          </a:p>
          <a:p>
            <a:pPr>
              <a:buSzTx/>
            </a:pPr>
            <a:r>
              <a:rPr lang="en-US"/>
              <a:t>service-line structures</a:t>
            </a:r>
          </a:p>
          <a:p>
            <a:pPr>
              <a:buSzTx/>
            </a:pPr>
            <a:r>
              <a:rPr lang="en-US"/>
              <a:t>shared governance</a:t>
            </a:r>
          </a:p>
        </p:txBody>
      </p:sp>
      <p:sp>
        <p:nvSpPr>
          <p:cNvPr id="16388" name="TextBox 15"/>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t>Redesigning Healthcare</a:t>
            </a:r>
            <a:endParaRPr lang="en-US" smtClean="0"/>
          </a:p>
        </p:txBody>
      </p:sp>
      <p:sp>
        <p:nvSpPr>
          <p:cNvPr id="59395" name="Content Placeholder 2"/>
          <p:cNvSpPr>
            <a:spLocks noGrp="1"/>
          </p:cNvSpPr>
          <p:nvPr>
            <p:ph idx="1"/>
          </p:nvPr>
        </p:nvSpPr>
        <p:spPr/>
        <p:txBody>
          <a:bodyPr/>
          <a:lstStyle/>
          <a:p>
            <a:r>
              <a:rPr lang="en-US" smtClean="0"/>
              <a:t>Organizational Environment </a:t>
            </a:r>
            <a:r>
              <a:rPr lang="en-US"/>
              <a:t>and Culture</a:t>
            </a:r>
            <a:endParaRPr lang="en-US" smtClean="0"/>
          </a:p>
          <a:p>
            <a:pPr lvl="1"/>
            <a:r>
              <a:rPr lang="en-US" smtClean="0"/>
              <a:t>Organizational environment</a:t>
            </a:r>
          </a:p>
          <a:p>
            <a:pPr lvl="2"/>
            <a:r>
              <a:rPr lang="en-US"/>
              <a:t>American Association of Critical-Care Nurses (AACN) identified characteristics of a </a:t>
            </a:r>
            <a:r>
              <a:rPr lang="en-US" smtClean="0"/>
              <a:t>healthy work environment:</a:t>
            </a:r>
          </a:p>
          <a:p>
            <a:pPr lvl="3"/>
            <a:r>
              <a:rPr lang="en-US" smtClean="0"/>
              <a:t>Skilled communication</a:t>
            </a:r>
          </a:p>
          <a:p>
            <a:pPr lvl="3"/>
            <a:r>
              <a:rPr lang="en-US" smtClean="0"/>
              <a:t>True collaboration</a:t>
            </a:r>
          </a:p>
          <a:p>
            <a:pPr lvl="3"/>
            <a:r>
              <a:rPr lang="en-US" smtClean="0"/>
              <a:t>Effective decision making</a:t>
            </a:r>
          </a:p>
          <a:p>
            <a:pPr lvl="3"/>
            <a:r>
              <a:rPr lang="en-US" smtClean="0"/>
              <a:t>Appropriate staffing</a:t>
            </a:r>
          </a:p>
          <a:p>
            <a:pPr lvl="3"/>
            <a:r>
              <a:rPr lang="en-US" smtClean="0"/>
              <a:t>Meaningful recognition</a:t>
            </a:r>
          </a:p>
          <a:p>
            <a:pPr lvl="3"/>
            <a:r>
              <a:rPr lang="en-US" smtClean="0"/>
              <a:t>Authentic leadership </a:t>
            </a:r>
          </a:p>
        </p:txBody>
      </p:sp>
      <p:sp>
        <p:nvSpPr>
          <p:cNvPr id="8"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t>Redesigning Healthcare</a:t>
            </a:r>
            <a:endParaRPr lang="en-US" smtClean="0"/>
          </a:p>
        </p:txBody>
      </p:sp>
      <p:sp>
        <p:nvSpPr>
          <p:cNvPr id="59395" name="Content Placeholder 2"/>
          <p:cNvSpPr>
            <a:spLocks noGrp="1"/>
          </p:cNvSpPr>
          <p:nvPr>
            <p:ph idx="1"/>
          </p:nvPr>
        </p:nvSpPr>
        <p:spPr/>
        <p:txBody>
          <a:bodyPr/>
          <a:lstStyle/>
          <a:p>
            <a:r>
              <a:rPr lang="en-US" smtClean="0"/>
              <a:t>Organizational Environment </a:t>
            </a:r>
            <a:r>
              <a:rPr lang="en-US"/>
              <a:t>and Culture</a:t>
            </a:r>
            <a:endParaRPr lang="en-US" smtClean="0"/>
          </a:p>
          <a:p>
            <a:pPr lvl="1"/>
            <a:r>
              <a:rPr lang="en-US" smtClean="0"/>
              <a:t>Organizational environment</a:t>
            </a:r>
          </a:p>
          <a:p>
            <a:pPr lvl="2"/>
            <a:r>
              <a:rPr lang="en-US"/>
              <a:t>An organization in which nursing leaders are innovative, creative, and energetic will tend to move and/or operate in a fast-moving, goal-oriented fashion. </a:t>
            </a:r>
          </a:p>
        </p:txBody>
      </p:sp>
      <p:sp>
        <p:nvSpPr>
          <p:cNvPr id="4"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Redesigning Healthcare</a:t>
            </a:r>
            <a:endParaRPr lang="en-US" smtClean="0"/>
          </a:p>
        </p:txBody>
      </p:sp>
      <p:sp>
        <p:nvSpPr>
          <p:cNvPr id="60419" name="Rectangle 3"/>
          <p:cNvSpPr>
            <a:spLocks noGrp="1" noChangeArrowheads="1"/>
          </p:cNvSpPr>
          <p:nvPr>
            <p:ph type="body" idx="1"/>
          </p:nvPr>
        </p:nvSpPr>
        <p:spPr/>
        <p:txBody>
          <a:bodyPr/>
          <a:lstStyle/>
          <a:p>
            <a:r>
              <a:rPr lang="en-US" smtClean="0"/>
              <a:t>Organizational Environment </a:t>
            </a:r>
            <a:r>
              <a:rPr lang="en-US"/>
              <a:t>and Culture</a:t>
            </a:r>
            <a:endParaRPr lang="en-US" smtClean="0"/>
          </a:p>
          <a:p>
            <a:pPr lvl="1"/>
            <a:r>
              <a:rPr lang="en-US" smtClean="0"/>
              <a:t>Organizational culture</a:t>
            </a:r>
          </a:p>
          <a:p>
            <a:pPr lvl="2"/>
            <a:r>
              <a:rPr lang="en-US"/>
              <a:t>Comprises </a:t>
            </a:r>
            <a:r>
              <a:rPr lang="en-US" smtClean="0"/>
              <a:t>basic assumptions and values held by members of the organization</a:t>
            </a:r>
          </a:p>
          <a:p>
            <a:pPr lvl="2"/>
            <a:r>
              <a:rPr lang="en-US"/>
              <a:t>Unstated "rules of the game" </a:t>
            </a:r>
          </a:p>
          <a:p>
            <a:pPr lvl="2"/>
            <a:r>
              <a:rPr lang="en-US" smtClean="0"/>
              <a:t>Varies among institutions, subcultures, and countercultures</a:t>
            </a:r>
          </a:p>
          <a:p>
            <a:pPr lvl="3"/>
            <a:r>
              <a:rPr lang="en-US"/>
              <a:t>Subculture is a group that has shared experiences or like interests and values.</a:t>
            </a:r>
          </a:p>
          <a:p>
            <a:pPr lvl="3"/>
            <a:r>
              <a:rPr lang="en-US"/>
              <a:t>Nurses form a subculture within healthcare environments. </a:t>
            </a:r>
          </a:p>
          <a:p>
            <a:pPr lvl="3"/>
            <a:endParaRPr lang="en-US" smtClean="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latin typeface="Times New Roman" pitchFamily="-101" charset="0"/>
              </a:rPr>
              <a:t>Key Terms</a:t>
            </a:r>
          </a:p>
        </p:txBody>
      </p:sp>
      <p:sp>
        <p:nvSpPr>
          <p:cNvPr id="17411" name="Content Placeholder 6"/>
          <p:cNvSpPr>
            <a:spLocks noGrp="1"/>
          </p:cNvSpPr>
          <p:nvPr>
            <p:ph idx="1"/>
          </p:nvPr>
        </p:nvSpPr>
        <p:spPr bwMode="auto"/>
        <p:txBody>
          <a:bodyPr wrap="square" numCol="1" anchor="t" anchorCtr="0" compatLnSpc="1">
            <a:prstTxWarp prst="textNoShape">
              <a:avLst/>
            </a:prstTxWarp>
          </a:bodyPr>
          <a:lstStyle/>
          <a:p>
            <a:pPr>
              <a:buSzTx/>
            </a:pPr>
            <a:r>
              <a:rPr lang="en-US"/>
              <a:t>span of control</a:t>
            </a:r>
          </a:p>
          <a:p>
            <a:pPr>
              <a:buSzTx/>
            </a:pPr>
            <a:r>
              <a:rPr lang="en-US"/>
              <a:t>staff authority</a:t>
            </a:r>
          </a:p>
          <a:p>
            <a:pPr>
              <a:buSzTx/>
            </a:pPr>
            <a:r>
              <a:rPr lang="en-US"/>
              <a:t>throughput</a:t>
            </a:r>
          </a:p>
          <a:p>
            <a:pPr>
              <a:buSzTx/>
            </a:pPr>
            <a:r>
              <a:rPr lang="en-US"/>
              <a:t>values</a:t>
            </a:r>
          </a:p>
          <a:p>
            <a:pPr>
              <a:buSzTx/>
            </a:pPr>
            <a:r>
              <a:rPr lang="en-US"/>
              <a:t>vertical integration</a:t>
            </a:r>
          </a:p>
          <a:p>
            <a:pPr>
              <a:buSzTx/>
            </a:pPr>
            <a:r>
              <a:rPr lang="en-US"/>
              <a:t>vision statement</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latin typeface="Times New Roman" pitchFamily="-101" charset="0"/>
              </a:rPr>
              <a:t>Introduction</a:t>
            </a:r>
          </a:p>
        </p:txBody>
      </p:sp>
      <p:sp>
        <p:nvSpPr>
          <p:cNvPr id="18435" name="Rectangle 3"/>
          <p:cNvSpPr>
            <a:spLocks noGrp="1" noChangeArrowheads="1"/>
          </p:cNvSpPr>
          <p:nvPr>
            <p:ph type="body" idx="1"/>
          </p:nvPr>
        </p:nvSpPr>
        <p:spPr bwMode="auto"/>
        <p:txBody>
          <a:bodyPr wrap="square" numCol="1" anchor="t" anchorCtr="0" compatLnSpc="1">
            <a:prstTxWarp prst="textNoShape">
              <a:avLst/>
            </a:prstTxWarp>
          </a:bodyPr>
          <a:lstStyle/>
          <a:p>
            <a:pPr>
              <a:buSzTx/>
            </a:pPr>
            <a:r>
              <a:rPr lang="en-US"/>
              <a:t>When individuals come together to fulfill a common aspiration, organizations</a:t>
            </a:r>
            <a:r>
              <a:rPr lang="en-US" b="1"/>
              <a:t> </a:t>
            </a:r>
            <a:r>
              <a:rPr lang="en-US"/>
              <a:t>are formed.</a:t>
            </a:r>
          </a:p>
          <a:p>
            <a:pPr>
              <a:buSzTx/>
            </a:pPr>
            <a:r>
              <a:rPr lang="en-US"/>
              <a:t>In healthcare, individuals form organizations to care for the ill and infirm or to advance health and well-being.</a:t>
            </a:r>
          </a:p>
          <a:p>
            <a:pPr>
              <a:buSzTx/>
            </a:pPr>
            <a:r>
              <a:rPr lang="en-US"/>
              <a:t>Organizations almost always begin small, with structures that are easy to navigate.</a:t>
            </a:r>
          </a:p>
          <a:p>
            <a:pPr>
              <a:buSzTx/>
            </a:pPr>
            <a:r>
              <a:rPr lang="en-US"/>
              <a:t>Organizational partnerships have a defined mission, purpose, and goals.</a:t>
            </a:r>
          </a:p>
        </p:txBody>
      </p:sp>
      <p:sp>
        <p:nvSpPr>
          <p:cNvPr id="18436" name="TextBox 3"/>
          <p:cNvSpPr txBox="1">
            <a:spLocks noChangeArrowheads="1"/>
          </p:cNvSpPr>
          <p:nvPr/>
        </p:nvSpPr>
        <p:spPr bwMode="auto">
          <a:xfrm>
            <a:off x="7346950" y="6172200"/>
            <a:ext cx="1797050" cy="276225"/>
          </a:xfrm>
          <a:prstGeom prst="rect">
            <a:avLst/>
          </a:prstGeom>
          <a:noFill/>
          <a:ln w="9525">
            <a:noFill/>
            <a:miter lim="800000"/>
            <a:headEnd/>
            <a:tailEnd/>
          </a:ln>
        </p:spPr>
        <p:txBody>
          <a:bodyPr wrap="none">
            <a:prstTxWarp prst="textNoShape">
              <a:avLst/>
            </a:prstTxWarp>
            <a:spAutoFit/>
          </a:bodyPr>
          <a:lstStyle/>
          <a:p>
            <a:pPr algn="r"/>
            <a:r>
              <a:rPr lang="en-US" sz="1200" i="1"/>
              <a:t>continued on next slide</a:t>
            </a:r>
          </a:p>
        </p:txBody>
      </p:sp>
    </p:spTree>
  </p:cSld>
  <p:clrMapOvr>
    <a:masterClrMapping/>
  </p:clrMapOvr>
  <p:transition spd="slow"/>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2488</TotalTime>
  <Words>2831</Words>
  <Application>Microsoft Office PowerPoint</Application>
  <PresentationFormat>On-screen Show (4:3)</PresentationFormat>
  <Paragraphs>440</Paragraphs>
  <Slides>72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ＭＳ Ｐゴシック</vt:lpstr>
      <vt:lpstr>Arial</vt:lpstr>
      <vt:lpstr>Times New Roman</vt:lpstr>
      <vt:lpstr>Verdana</vt:lpstr>
      <vt:lpstr>Wingdings</vt:lpstr>
      <vt:lpstr>508 Lecture</vt:lpstr>
      <vt:lpstr>Effective Leadership and Management in Nursing Ninth Edition</vt:lpstr>
      <vt:lpstr>Learning Outcomes</vt:lpstr>
      <vt:lpstr>Learning Outcomes</vt:lpstr>
      <vt:lpstr>Key Terms</vt:lpstr>
      <vt:lpstr>Key Terms</vt:lpstr>
      <vt:lpstr>Key Terms</vt:lpstr>
      <vt:lpstr>Key Terms</vt:lpstr>
      <vt:lpstr>Key Terms</vt:lpstr>
      <vt:lpstr>Introduction</vt:lpstr>
      <vt:lpstr>Introduction</vt:lpstr>
      <vt:lpstr>Introduction</vt:lpstr>
      <vt:lpstr>Learning Outcome One</vt:lpstr>
      <vt:lpstr>Reductive and Adaptive Organizational Theories</vt:lpstr>
      <vt:lpstr>Reductive and Adaptive Organizational Theories</vt:lpstr>
      <vt:lpstr>Reductive and Adaptive Organizational Theories</vt:lpstr>
      <vt:lpstr>Reductive and Adaptive Organizational Theories</vt:lpstr>
      <vt:lpstr>Reductive and Adaptive Organizational Theories</vt:lpstr>
      <vt:lpstr>Reductive and Adaptive Organizational Theories</vt:lpstr>
      <vt:lpstr>Figure 2-1   Chain of authority.</vt:lpstr>
      <vt:lpstr>Reductive and Adaptive Organizational Theories</vt:lpstr>
      <vt:lpstr>Figure 2-2   Contrasting spans of control. From Longest, B. B., Rakich, J. S., &amp; Darr, K. (2000). Managing health services organizations and systems (4th ed.). Baltimore: Health Professions Press, p. 124. Reprinted by permission.</vt:lpstr>
      <vt:lpstr>Figure 2-2 (continued)   Contrasting spans of control. From Longest, B. B., Rakich, J. S., &amp; Darr, K. (2000). Managing health services organizations and systems (4th ed.). Baltimore: Health Professions Press, p. 124. Reprinted by permission.</vt:lpstr>
      <vt:lpstr>Reductive and Adaptive Organizational Theories</vt:lpstr>
      <vt:lpstr>Reductive and Adaptive Organizational Theories</vt:lpstr>
      <vt:lpstr>Reductive and Adaptive Organizational Theories</vt:lpstr>
      <vt:lpstr>Reductive and Adaptive Organizational Theories</vt:lpstr>
      <vt:lpstr>Reductive and Adaptive Organizational Theories</vt:lpstr>
      <vt:lpstr>Reductive and Adaptive Organizational Theories</vt:lpstr>
      <vt:lpstr>Reductive and Adaptive Organizational Theories</vt:lpstr>
      <vt:lpstr>Reductive and Adaptive Organizational Theories</vt:lpstr>
      <vt:lpstr>Learning Outcome Two</vt:lpstr>
      <vt:lpstr>Organizational Structures and Shared Governance </vt:lpstr>
      <vt:lpstr>Organizational Structures and Shared Governance </vt:lpstr>
      <vt:lpstr>Figure 2-3   Service line structure.</vt:lpstr>
      <vt:lpstr>Organizational Structures and Shared Governance </vt:lpstr>
      <vt:lpstr>Organizational Structures and Shared Governance </vt:lpstr>
      <vt:lpstr>Organizational Structures and Shared Governance </vt:lpstr>
      <vt:lpstr>Organizational Structures and Shared Governance </vt:lpstr>
      <vt:lpstr>Organizational Structures and Shared Governance </vt:lpstr>
      <vt:lpstr>Learning Outcome Three</vt:lpstr>
      <vt:lpstr>Healthcare Settings </vt:lpstr>
      <vt:lpstr>Healthcare Settings </vt:lpstr>
      <vt:lpstr>Healthcare Settings </vt:lpstr>
      <vt:lpstr>Healthcare Settings</vt:lpstr>
      <vt:lpstr>Healthcare Settings</vt:lpstr>
      <vt:lpstr>Learning Outcome Four</vt:lpstr>
      <vt:lpstr>Ownership and Complex Healthcare Arrangements </vt:lpstr>
      <vt:lpstr>Figure 2-4   Types of ownership in healthcare organizations. From Longest, B. S., Rakich, J. S., &amp; Darr, K. (2000). Managing Health Services Organizations and Systems (4th ed.). Baltimore: Health Professions Press, p. 173. Reprinted by permission.</vt:lpstr>
      <vt:lpstr>Figure 2-4 (continued)   Types of ownership in healthcare organizations. From Longest, B. S., Rakich, J. S., &amp; Darr, K. (2000). Managing Health Services Organizations and Systems (4th ed.). Baltimore: Health Professions Press, p. 173. Reprinted by permission.</vt:lpstr>
      <vt:lpstr>Ownership and Complex Healthcare Arrangements </vt:lpstr>
      <vt:lpstr>Ownership and Complex Healthcare Arrangements </vt:lpstr>
      <vt:lpstr>Ownership and Complex Healthcare Arrangements</vt:lpstr>
      <vt:lpstr>Figure 2-5   Horizontal integration.</vt:lpstr>
      <vt:lpstr>Ownership and Complex Healthcare Arrangements</vt:lpstr>
      <vt:lpstr>Figure 2-6   Vertical integration.</vt:lpstr>
      <vt:lpstr>Ownership and Complex Healthcare Arrangements</vt:lpstr>
      <vt:lpstr>Figure 2-7   Corporate health care network.</vt:lpstr>
      <vt:lpstr>Ownership and Complex Healthcare Arrangements</vt:lpstr>
      <vt:lpstr>Ownership and Complex Healthcare Arrangements</vt:lpstr>
      <vt:lpstr>Ownership and Complex Healthcare Arrangements</vt:lpstr>
      <vt:lpstr>Ownership and Complex Healthcare Arrangements</vt:lpstr>
      <vt:lpstr>Ownership and Complex Healthcare Arrangements</vt:lpstr>
      <vt:lpstr>Ownership and Complex Healthcare Arrangements</vt:lpstr>
      <vt:lpstr>Learning Outcome Five</vt:lpstr>
      <vt:lpstr>Redesigning Healthcare</vt:lpstr>
      <vt:lpstr>Redesigning Healthcare</vt:lpstr>
      <vt:lpstr>Redesigning Healthcare</vt:lpstr>
      <vt:lpstr>Redesigning Healthcare</vt:lpstr>
      <vt:lpstr>Redesigning Healthcare</vt:lpstr>
      <vt:lpstr>Redesigning Healthcare</vt:lpstr>
      <vt:lpstr>Redesigning Healthcare</vt:lpstr>
      <vt:lpstr>Redesigning Healthcare</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Leadership and Management in Nursing, 9e</dc:title>
  <dc:subject/>
  <dc:creator>Eleanor J. Sullivan</dc:creator>
  <cp:keywords/>
  <dc:description/>
  <cp:lastModifiedBy>laptopuser</cp:lastModifiedBy>
  <cp:revision>194</cp:revision>
  <dcterms:created xsi:type="dcterms:W3CDTF">2017-07-07T13:32:21Z</dcterms:created>
  <dcterms:modified xsi:type="dcterms:W3CDTF">2017-08-02T01:05:14Z</dcterms:modified>
  <cp:category/>
</cp:coreProperties>
</file>