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5" r:id="rId1"/>
  </p:sldMasterIdLst>
  <p:notesMasterIdLst>
    <p:notesMasterId r:id="rId18"/>
  </p:notesMasterIdLst>
  <p:sldIdLst>
    <p:sldId id="256" r:id="rId2"/>
    <p:sldId id="265" r:id="rId3"/>
    <p:sldId id="257" r:id="rId4"/>
    <p:sldId id="263" r:id="rId5"/>
    <p:sldId id="286" r:id="rId6"/>
    <p:sldId id="278" r:id="rId7"/>
    <p:sldId id="279" r:id="rId8"/>
    <p:sldId id="277" r:id="rId9"/>
    <p:sldId id="268" r:id="rId10"/>
    <p:sldId id="282" r:id="rId11"/>
    <p:sldId id="284" r:id="rId12"/>
    <p:sldId id="273" r:id="rId13"/>
    <p:sldId id="283" r:id="rId14"/>
    <p:sldId id="281" r:id="rId15"/>
    <p:sldId id="280"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72082" autoAdjust="0"/>
  </p:normalViewPr>
  <p:slideViewPr>
    <p:cSldViewPr>
      <p:cViewPr varScale="1">
        <p:scale>
          <a:sx n="54" d="100"/>
          <a:sy n="54" d="100"/>
        </p:scale>
        <p:origin x="1500" y="-78"/>
      </p:cViewPr>
      <p:guideLst>
        <p:guide orient="horz" pos="2160"/>
        <p:guide pos="2880"/>
      </p:guideLst>
    </p:cSldViewPr>
  </p:slideViewPr>
  <p:outlineViewPr>
    <p:cViewPr>
      <p:scale>
        <a:sx n="33" d="100"/>
        <a:sy n="33" d="100"/>
      </p:scale>
      <p:origin x="42" y="18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44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89332-89E3-448A-AD10-133B6A584658}" type="datetimeFigureOut">
              <a:rPr lang="en-US" smtClean="0"/>
              <a:pPr/>
              <a:t>1/15/2015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6EE-6A66-4B58-BD33-B67EA92FC98B}" type="slidenum">
              <a:rPr lang="en-US" smtClean="0"/>
              <a:pPr/>
              <a:t>‹#›</a:t>
            </a:fld>
            <a:endParaRPr lang="en-US" dirty="0"/>
          </a:p>
        </p:txBody>
      </p:sp>
    </p:spTree>
    <p:extLst>
      <p:ext uri="{BB962C8B-B14F-4D97-AF65-F5344CB8AC3E}">
        <p14:creationId xmlns:p14="http://schemas.microsoft.com/office/powerpoint/2010/main" val="250632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CF6EE-6A66-4B58-BD33-B67EA92FC98B}" type="slidenum">
              <a:rPr lang="en-US" smtClean="0"/>
              <a:pPr/>
              <a:t>1</a:t>
            </a:fld>
            <a:endParaRPr lang="en-US" dirty="0"/>
          </a:p>
        </p:txBody>
      </p:sp>
    </p:spTree>
    <p:extLst>
      <p:ext uri="{BB962C8B-B14F-4D97-AF65-F5344CB8AC3E}">
        <p14:creationId xmlns:p14="http://schemas.microsoft.com/office/powerpoint/2010/main" val="287117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Remunerating: Incentives, such as accolades for long term volunteers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Remunerating refers to compensation such as recognition, pay, rewards, etc.</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FCCF6EE-6A66-4B58-BD33-B67EA92FC98B}" type="slidenum">
              <a:rPr lang="en-US" smtClean="0"/>
              <a:pPr/>
              <a:t>13</a:t>
            </a:fld>
            <a:endParaRPr lang="en-US" dirty="0"/>
          </a:p>
        </p:txBody>
      </p:sp>
    </p:spTree>
    <p:extLst>
      <p:ext uri="{BB962C8B-B14F-4D97-AF65-F5344CB8AC3E}">
        <p14:creationId xmlns:p14="http://schemas.microsoft.com/office/powerpoint/2010/main" val="91594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Feeding Children Everywhere was founded in 2010 following the earthquake in Haiti. Today</a:t>
            </a:r>
            <a:r>
              <a:rPr lang="en-US" baseline="0" dirty="0" smtClean="0"/>
              <a:t> they have grown to providing meals to 4 continents across the globe and to food crisis centers throughout the US. They work with many international organizations to deliver to the food to needy areas. There are currently three headquarters, one in California, in Connecticut, and right here in Orlando, Florida.</a:t>
            </a:r>
          </a:p>
          <a:p>
            <a:endParaRPr lang="en-US" baseline="0" dirty="0" smtClean="0"/>
          </a:p>
          <a:p>
            <a:r>
              <a:rPr lang="en-US" baseline="0" dirty="0" smtClean="0"/>
              <a:t>Main volunteer job is Hunger Projects, an event where volunteers gather in assembly line productions to package the meals.</a:t>
            </a:r>
            <a:endParaRPr lang="en-US" dirty="0"/>
          </a:p>
        </p:txBody>
      </p:sp>
      <p:sp>
        <p:nvSpPr>
          <p:cNvPr id="4" name="Slide Number Placeholder 3"/>
          <p:cNvSpPr>
            <a:spLocks noGrp="1"/>
          </p:cNvSpPr>
          <p:nvPr>
            <p:ph type="sldNum" sz="quarter" idx="10"/>
          </p:nvPr>
        </p:nvSpPr>
        <p:spPr/>
        <p:txBody>
          <a:bodyPr/>
          <a:lstStyle/>
          <a:p>
            <a:fld id="{BFCCF6EE-6A66-4B58-BD33-B67EA92FC98B}" type="slidenum">
              <a:rPr lang="en-US" smtClean="0"/>
              <a:pPr/>
              <a:t>4</a:t>
            </a:fld>
            <a:endParaRPr lang="en-US" dirty="0"/>
          </a:p>
        </p:txBody>
      </p:sp>
    </p:spTree>
    <p:extLst>
      <p:ext uri="{BB962C8B-B14F-4D97-AF65-F5344CB8AC3E}">
        <p14:creationId xmlns:p14="http://schemas.microsoft.com/office/powerpoint/2010/main" val="417341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Marketing:</a:t>
            </a:r>
            <a:r>
              <a:rPr lang="en-US" baseline="0" dirty="0" smtClean="0"/>
              <a:t> Advertising the non-profit</a:t>
            </a:r>
          </a:p>
          <a:p>
            <a:r>
              <a:rPr lang="en-US" baseline="0" dirty="0" smtClean="0"/>
              <a:t>Diversifying: Creating different volunteer jobs</a:t>
            </a:r>
          </a:p>
          <a:p>
            <a:r>
              <a:rPr lang="en-US" baseline="0" dirty="0" smtClean="0"/>
              <a:t>Reaching out: Getting to the community</a:t>
            </a:r>
          </a:p>
          <a:p>
            <a:r>
              <a:rPr lang="en-US" baseline="0" dirty="0" smtClean="0"/>
              <a:t>FCE has limited social media presence, that needs to change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Concentric Circles Recruitment: Finding volunteers within your own network: your friends, your families, and your neighbors.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FCCF6EE-6A66-4B58-BD33-B67EA92FC98B}" type="slidenum">
              <a:rPr lang="en-US" smtClean="0"/>
              <a:pPr/>
              <a:t>6</a:t>
            </a:fld>
            <a:endParaRPr lang="en-US" dirty="0"/>
          </a:p>
        </p:txBody>
      </p:sp>
    </p:spTree>
    <p:extLst>
      <p:ext uri="{BB962C8B-B14F-4D97-AF65-F5344CB8AC3E}">
        <p14:creationId xmlns:p14="http://schemas.microsoft.com/office/powerpoint/2010/main" val="84507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prospective</a:t>
            </a:r>
            <a:r>
              <a:rPr lang="en-US" baseline="0" dirty="0" smtClean="0"/>
              <a:t> volunteers know that FCE values any kind of volunteer, how supportive they are, and how you can become a critical member of the organization. Key volunteers, internships, opportunities for advancement</a:t>
            </a:r>
            <a:endParaRPr lang="en-US" dirty="0"/>
          </a:p>
        </p:txBody>
      </p:sp>
      <p:sp>
        <p:nvSpPr>
          <p:cNvPr id="4" name="Slide Number Placeholder 3"/>
          <p:cNvSpPr>
            <a:spLocks noGrp="1"/>
          </p:cNvSpPr>
          <p:nvPr>
            <p:ph type="sldNum" sz="quarter" idx="10"/>
          </p:nvPr>
        </p:nvSpPr>
        <p:spPr/>
        <p:txBody>
          <a:bodyPr/>
          <a:lstStyle/>
          <a:p>
            <a:fld id="{BFCCF6EE-6A66-4B58-BD33-B67EA92FC98B}" type="slidenum">
              <a:rPr lang="en-US" smtClean="0"/>
              <a:pPr/>
              <a:t>7</a:t>
            </a:fld>
            <a:endParaRPr lang="en-US" dirty="0"/>
          </a:p>
        </p:txBody>
      </p:sp>
    </p:spTree>
    <p:extLst>
      <p:ext uri="{BB962C8B-B14F-4D97-AF65-F5344CB8AC3E}">
        <p14:creationId xmlns:p14="http://schemas.microsoft.com/office/powerpoint/2010/main" val="192183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Values</a:t>
            </a:r>
            <a:r>
              <a:rPr lang="en-US" baseline="0" dirty="0" smtClean="0"/>
              <a:t> for volunteering: altruism, personal development, community concern, ego enhancement, and social adjustment</a:t>
            </a:r>
            <a:endParaRPr lang="en-US" dirty="0" smtClean="0"/>
          </a:p>
          <a:p>
            <a:r>
              <a:rPr lang="en-US" dirty="0" smtClean="0"/>
              <a:t>We have to appeal to the motivations of</a:t>
            </a:r>
            <a:r>
              <a:rPr lang="en-US" baseline="0" dirty="0" smtClean="0"/>
              <a:t> each demographic.</a:t>
            </a:r>
          </a:p>
          <a:p>
            <a:r>
              <a:rPr lang="en-US" baseline="0" dirty="0" smtClean="0"/>
              <a:t>Young Adults: Motivated more by self-interests, it needs to be mutually beneficial. Highlight the fact that they can use their experience on their resumes, network, building relevant skills, and personal development.</a:t>
            </a:r>
          </a:p>
          <a:p>
            <a:r>
              <a:rPr lang="en-US" baseline="0" dirty="0" smtClean="0"/>
              <a:t>Families: Gives them an activity for everyone to do together since the age range is so vast. Develops altruism in children.</a:t>
            </a:r>
          </a:p>
          <a:p>
            <a:r>
              <a:rPr lang="en-US" baseline="0" dirty="0" smtClean="0"/>
              <a:t>Older Adults: Generally retired and are motivated by social responsibilities and greater concern for society. Also gives them an activity to do and something to leave behind.</a:t>
            </a:r>
          </a:p>
          <a:p>
            <a:r>
              <a:rPr lang="en-US" baseline="0" dirty="0" smtClean="0"/>
              <a:t>Corporations/Organizations: Great teamwork building exercises. Can develop their own hunger projects inside the organization.</a:t>
            </a:r>
          </a:p>
        </p:txBody>
      </p:sp>
      <p:sp>
        <p:nvSpPr>
          <p:cNvPr id="4" name="Slide Number Placeholder 3"/>
          <p:cNvSpPr>
            <a:spLocks noGrp="1"/>
          </p:cNvSpPr>
          <p:nvPr>
            <p:ph type="sldNum" sz="quarter" idx="10"/>
          </p:nvPr>
        </p:nvSpPr>
        <p:spPr/>
        <p:txBody>
          <a:bodyPr/>
          <a:lstStyle/>
          <a:p>
            <a:fld id="{BFCCF6EE-6A66-4B58-BD33-B67EA92FC98B}" type="slidenum">
              <a:rPr lang="en-US" smtClean="0"/>
              <a:pPr/>
              <a:t>8</a:t>
            </a:fld>
            <a:endParaRPr lang="en-US" dirty="0"/>
          </a:p>
        </p:txBody>
      </p:sp>
    </p:spTree>
    <p:extLst>
      <p:ext uri="{BB962C8B-B14F-4D97-AF65-F5344CB8AC3E}">
        <p14:creationId xmlns:p14="http://schemas.microsoft.com/office/powerpoint/2010/main" val="377963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Recruiting</a:t>
            </a:r>
            <a:r>
              <a:rPr lang="en-US" baseline="0" dirty="0" smtClean="0"/>
              <a:t> volunteers for other reasons than just hunger projects</a:t>
            </a:r>
          </a:p>
          <a:p>
            <a:r>
              <a:rPr lang="en-US" baseline="0" dirty="0" smtClean="0"/>
              <a:t>Social Media: Have dedicated volunteers to run social media campaigns</a:t>
            </a:r>
          </a:p>
          <a:p>
            <a:r>
              <a:rPr lang="en-US" baseline="0" dirty="0" smtClean="0"/>
              <a:t>Content Creators: Have volunteers specifically for making content, videos, blogs, brochures, posters</a:t>
            </a:r>
          </a:p>
          <a:p>
            <a:r>
              <a:rPr lang="en-US" baseline="0" dirty="0" smtClean="0"/>
              <a:t>Recruitment: Have volunteers who are reaching out to the community and recruiting.</a:t>
            </a:r>
          </a:p>
          <a:p>
            <a:endParaRPr lang="en-US" baseline="0" dirty="0" smtClean="0"/>
          </a:p>
          <a:p>
            <a:r>
              <a:rPr lang="en-US" baseline="0" dirty="0" smtClean="0"/>
              <a:t>It’s important to utilize a volunteer’s expertise, knowledge, and professional skills.</a:t>
            </a:r>
            <a:endParaRPr lang="en-US" dirty="0"/>
          </a:p>
        </p:txBody>
      </p:sp>
      <p:sp>
        <p:nvSpPr>
          <p:cNvPr id="4" name="Slide Number Placeholder 3"/>
          <p:cNvSpPr>
            <a:spLocks noGrp="1"/>
          </p:cNvSpPr>
          <p:nvPr>
            <p:ph type="sldNum" sz="quarter" idx="10"/>
          </p:nvPr>
        </p:nvSpPr>
        <p:spPr/>
        <p:txBody>
          <a:bodyPr/>
          <a:lstStyle/>
          <a:p>
            <a:fld id="{BFCCF6EE-6A66-4B58-BD33-B67EA92FC98B}" type="slidenum">
              <a:rPr lang="en-US" smtClean="0"/>
              <a:pPr/>
              <a:t>9</a:t>
            </a:fld>
            <a:endParaRPr lang="en-US" dirty="0"/>
          </a:p>
        </p:txBody>
      </p:sp>
    </p:spTree>
    <p:extLst>
      <p:ext uri="{BB962C8B-B14F-4D97-AF65-F5344CB8AC3E}">
        <p14:creationId xmlns:p14="http://schemas.microsoft.com/office/powerpoint/2010/main" val="356750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find volunteers for your social media group by looking into colleges and universities. Offer</a:t>
            </a:r>
            <a:r>
              <a:rPr lang="en-US" baseline="0" dirty="0" smtClean="0"/>
              <a:t> internships for running social media campaigns. You’ll find relevant people in majors such as marketing and public relations. </a:t>
            </a:r>
          </a:p>
          <a:p>
            <a:r>
              <a:rPr lang="en-US" baseline="0" dirty="0" smtClean="0"/>
              <a:t>Small businesses can also offer their consulting services, or sponsor hunger projects in an effort to get the word out</a:t>
            </a:r>
            <a:endParaRPr lang="en-US" dirty="0"/>
          </a:p>
        </p:txBody>
      </p:sp>
      <p:sp>
        <p:nvSpPr>
          <p:cNvPr id="4" name="Slide Number Placeholder 3"/>
          <p:cNvSpPr>
            <a:spLocks noGrp="1"/>
          </p:cNvSpPr>
          <p:nvPr>
            <p:ph type="sldNum" sz="quarter" idx="10"/>
          </p:nvPr>
        </p:nvSpPr>
        <p:spPr/>
        <p:txBody>
          <a:bodyPr/>
          <a:lstStyle/>
          <a:p>
            <a:fld id="{BFCCF6EE-6A66-4B58-BD33-B67EA92FC98B}" type="slidenum">
              <a:rPr lang="en-US" smtClean="0"/>
              <a:pPr/>
              <a:t>10</a:t>
            </a:fld>
            <a:endParaRPr lang="en-US" dirty="0"/>
          </a:p>
        </p:txBody>
      </p:sp>
    </p:spTree>
    <p:extLst>
      <p:ext uri="{BB962C8B-B14F-4D97-AF65-F5344CB8AC3E}">
        <p14:creationId xmlns:p14="http://schemas.microsoft.com/office/powerpoint/2010/main" val="334713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FCE</a:t>
            </a:r>
            <a:r>
              <a:rPr lang="en-US" baseline="0" dirty="0" smtClean="0"/>
              <a:t> has a very low presence in content in terms of </a:t>
            </a:r>
            <a:r>
              <a:rPr lang="en-US" baseline="0" dirty="0" err="1" smtClean="0"/>
              <a:t>youtube</a:t>
            </a:r>
            <a:r>
              <a:rPr lang="en-US" baseline="0" dirty="0" smtClean="0"/>
              <a:t> and blogs. Content creators can blog about locations in the world FCE has donated meals to, how it has improved communities, and hunger projects they’ve recently organized. They can also create videos of hunger projects, promotional videos discussing the organization, what it’s all about, etc. They can develop posters and brochures to be given out in various communities.</a:t>
            </a:r>
          </a:p>
        </p:txBody>
      </p:sp>
      <p:sp>
        <p:nvSpPr>
          <p:cNvPr id="4" name="Slide Number Placeholder 3"/>
          <p:cNvSpPr>
            <a:spLocks noGrp="1"/>
          </p:cNvSpPr>
          <p:nvPr>
            <p:ph type="sldNum" sz="quarter" idx="10"/>
          </p:nvPr>
        </p:nvSpPr>
        <p:spPr/>
        <p:txBody>
          <a:bodyPr/>
          <a:lstStyle/>
          <a:p>
            <a:fld id="{BFCCF6EE-6A66-4B58-BD33-B67EA92FC98B}" type="slidenum">
              <a:rPr lang="en-US" smtClean="0"/>
              <a:pPr/>
              <a:t>11</a:t>
            </a:fld>
            <a:endParaRPr lang="en-US" dirty="0"/>
          </a:p>
        </p:txBody>
      </p:sp>
    </p:spTree>
    <p:extLst>
      <p:ext uri="{BB962C8B-B14F-4D97-AF65-F5344CB8AC3E}">
        <p14:creationId xmlns:p14="http://schemas.microsoft.com/office/powerpoint/2010/main" val="74457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 group of volunteers dedicated to recruiting more volunteers, especially in demographics we are currently lacking in such as older adults.</a:t>
            </a:r>
          </a:p>
          <a:p>
            <a:r>
              <a:rPr lang="en-US" baseline="0" dirty="0" smtClean="0"/>
              <a:t>The Reach Out Initiative can visit nursing homes, talk to them about the organization, ask them if they’d like to participate. They can visit high school volunteer programs such as key club, college organizations such as volunteer UCF. Reach out to religious organizations such as churches to organize more hunger projects. And once again, concentric circles recruitment, looking into your own network, such as your friends, families, and neighbors. </a:t>
            </a:r>
            <a:endParaRPr lang="en-US" dirty="0"/>
          </a:p>
        </p:txBody>
      </p:sp>
      <p:sp>
        <p:nvSpPr>
          <p:cNvPr id="4" name="Slide Number Placeholder 3"/>
          <p:cNvSpPr>
            <a:spLocks noGrp="1"/>
          </p:cNvSpPr>
          <p:nvPr>
            <p:ph type="sldNum" sz="quarter" idx="10"/>
          </p:nvPr>
        </p:nvSpPr>
        <p:spPr/>
        <p:txBody>
          <a:bodyPr/>
          <a:lstStyle/>
          <a:p>
            <a:fld id="{BFCCF6EE-6A66-4B58-BD33-B67EA92FC98B}" type="slidenum">
              <a:rPr lang="en-US" smtClean="0"/>
              <a:pPr/>
              <a:t>12</a:t>
            </a:fld>
            <a:endParaRPr lang="en-US" dirty="0"/>
          </a:p>
        </p:txBody>
      </p:sp>
    </p:spTree>
    <p:extLst>
      <p:ext uri="{BB962C8B-B14F-4D97-AF65-F5344CB8AC3E}">
        <p14:creationId xmlns:p14="http://schemas.microsoft.com/office/powerpoint/2010/main" val="60568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179175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201450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3E038-ADBC-41BE-823D-99B6FA363197}"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483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3119599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3E038-ADBC-41BE-823D-99B6FA363197}"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882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963912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3076678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120891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121556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67395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398064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250159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97807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250198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192652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71D79-3EDB-4C08-AC9E-6F3007967376}"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222605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371D79-3EDB-4C08-AC9E-6F3007967376}" type="datetimeFigureOut">
              <a:rPr lang="en-US" smtClean="0"/>
              <a:pPr/>
              <a:t>1/15/2015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273E038-ADBC-41BE-823D-99B6FA363197}" type="slidenum">
              <a:rPr lang="en-US" smtClean="0"/>
              <a:pPr/>
              <a:t>‹#›</a:t>
            </a:fld>
            <a:endParaRPr lang="en-US" dirty="0"/>
          </a:p>
        </p:txBody>
      </p:sp>
    </p:spTree>
    <p:extLst>
      <p:ext uri="{BB962C8B-B14F-4D97-AF65-F5344CB8AC3E}">
        <p14:creationId xmlns:p14="http://schemas.microsoft.com/office/powerpoint/2010/main" val="737303709"/>
      </p:ext>
    </p:extLst>
  </p:cSld>
  <p:clrMap bg1="dk1" tx1="lt1" bg2="dk2" tx2="lt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XwI0xdjP4I" TargetMode="External"/><Relationship Id="rId2" Type="http://schemas.openxmlformats.org/officeDocument/2006/relationships/slideLayout" Target="../slideLayouts/slideLayout2.xml"/><Relationship Id="rId1" Type="http://schemas.openxmlformats.org/officeDocument/2006/relationships/video" Target="https://www.youtube.com/embed/oXwI0xdjP4I"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315200" cy="1463040"/>
          </a:xfrm>
        </p:spPr>
        <p:txBody>
          <a:bodyPr>
            <a:prstTxWarp prst="textArchDown">
              <a:avLst/>
            </a:prstTxWarp>
            <a:noAutofit/>
          </a:bodyPr>
          <a:lstStyle/>
          <a:p>
            <a:pPr algn="ctr"/>
            <a:r>
              <a:rPr lang="en-US" sz="3200" dirty="0" smtClean="0">
                <a:ln w="57150"/>
                <a:effectLst>
                  <a:outerShdw blurRad="38100" dist="25400" dir="5400000" algn="ctr" rotWithShape="0">
                    <a:srgbClr val="6E747A">
                      <a:alpha val="43000"/>
                    </a:srgbClr>
                  </a:outerShdw>
                </a:effectLst>
                <a:latin typeface="Times New Roman" pitchFamily="18" charset="0"/>
                <a:cs typeface="Times New Roman" pitchFamily="18" charset="0"/>
              </a:rPr>
              <a:t>FCE</a:t>
            </a:r>
            <a:r>
              <a:rPr lang="en-US" sz="2800" dirty="0" smtClean="0">
                <a:ln w="57150"/>
                <a:effectLst>
                  <a:outerShdw blurRad="38100" dist="25400" dir="5400000" algn="ctr" rotWithShape="0">
                    <a:srgbClr val="6E747A">
                      <a:alpha val="43000"/>
                    </a:srgbClr>
                  </a:outerShdw>
                </a:effectLst>
                <a:latin typeface="Times New Roman" pitchFamily="18" charset="0"/>
                <a:cs typeface="Times New Roman" pitchFamily="18" charset="0"/>
              </a:rPr>
              <a:t/>
            </a:r>
            <a:br>
              <a:rPr lang="en-US" sz="2800" dirty="0" smtClean="0">
                <a:ln w="57150"/>
                <a:effectLst>
                  <a:outerShdw blurRad="38100" dist="25400" dir="5400000" algn="ctr" rotWithShape="0">
                    <a:srgbClr val="6E747A">
                      <a:alpha val="43000"/>
                    </a:srgbClr>
                  </a:outerShdw>
                </a:effectLst>
                <a:latin typeface="Times New Roman" pitchFamily="18" charset="0"/>
                <a:cs typeface="Times New Roman" pitchFamily="18" charset="0"/>
              </a:rPr>
            </a:br>
            <a:r>
              <a:rPr lang="en-US" sz="3200" dirty="0" smtClean="0">
                <a:ln w="57150"/>
                <a:effectLst>
                  <a:outerShdw blurRad="38100" dist="25400" dir="5400000" algn="ctr" rotWithShape="0">
                    <a:srgbClr val="6E747A">
                      <a:alpha val="43000"/>
                    </a:srgbClr>
                  </a:outerShdw>
                </a:effectLst>
                <a:latin typeface="Times New Roman" pitchFamily="18" charset="0"/>
                <a:cs typeface="Times New Roman" pitchFamily="18" charset="0"/>
              </a:rPr>
              <a:t>Volunteer</a:t>
            </a:r>
            <a:r>
              <a:rPr lang="en-US" sz="2800" dirty="0" smtClean="0">
                <a:ln w="57150"/>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3200" dirty="0" smtClean="0">
                <a:ln w="57150"/>
                <a:effectLst>
                  <a:outerShdw blurRad="38100" dist="25400" dir="5400000" algn="ctr" rotWithShape="0">
                    <a:srgbClr val="6E747A">
                      <a:alpha val="43000"/>
                    </a:srgbClr>
                  </a:outerShdw>
                </a:effectLst>
                <a:latin typeface="Times New Roman" pitchFamily="18" charset="0"/>
                <a:cs typeface="Times New Roman" pitchFamily="18" charset="0"/>
              </a:rPr>
              <a:t>Recruitment</a:t>
            </a:r>
            <a:r>
              <a:rPr lang="en-US" sz="2800" dirty="0" smtClean="0">
                <a:ln w="57150"/>
                <a:effectLst>
                  <a:outerShdw blurRad="38100" dist="25400" dir="5400000" algn="ctr" rotWithShape="0">
                    <a:srgbClr val="6E747A">
                      <a:alpha val="43000"/>
                    </a:srgbClr>
                  </a:outerShdw>
                </a:effectLst>
                <a:latin typeface="Times New Roman" pitchFamily="18" charset="0"/>
                <a:cs typeface="Times New Roman" pitchFamily="18" charset="0"/>
              </a:rPr>
              <a:t> </a:t>
            </a:r>
            <a:endParaRPr lang="en-US" sz="2800" dirty="0">
              <a:ln w="57150"/>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3" name="Subtitle 2"/>
          <p:cNvSpPr>
            <a:spLocks noGrp="1"/>
          </p:cNvSpPr>
          <p:nvPr>
            <p:ph type="body" sz="half" idx="2"/>
          </p:nvPr>
        </p:nvSpPr>
        <p:spPr>
          <a:xfrm>
            <a:off x="609600" y="5951959"/>
            <a:ext cx="7162800" cy="648232"/>
          </a:xfrm>
        </p:spPr>
        <p:txBody>
          <a:bodyPr>
            <a:normAutofit fontScale="77500" lnSpcReduction="20000"/>
          </a:bodyPr>
          <a:lstStyle/>
          <a:p>
            <a:r>
              <a:rPr lang="en-US" sz="5600" dirty="0" smtClean="0">
                <a:latin typeface="Times New Roman" pitchFamily="18" charset="0"/>
                <a:cs typeface="Times New Roman" pitchFamily="18" charset="0"/>
              </a:rPr>
              <a:t>(Student Names)</a:t>
            </a:r>
            <a:endParaRPr lang="en-US" sz="1800" dirty="0" smtClean="0"/>
          </a:p>
        </p:txBody>
      </p:sp>
      <p:pic>
        <p:nvPicPr>
          <p:cNvPr id="1026" name="Picture 2" descr="https://grassroots.groupon.com/wp-content/blogs.dir/19/files/2012/04/gt-feeding-children-everywhere-logo.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6559" b="16559"/>
          <a:stretch>
            <a:fillRect/>
          </a:stretch>
        </p:blipFill>
        <p:spPr bwMode="auto">
          <a:xfrm>
            <a:off x="1613687" y="1600200"/>
            <a:ext cx="5611826" cy="3398811"/>
          </a:xfrm>
          <a:prstGeom prst="roundRect">
            <a:avLst>
              <a:gd name="adj" fmla="val 8594"/>
            </a:avLst>
          </a:prstGeom>
          <a:solidFill>
            <a:srgbClr val="FFFFFF">
              <a:shade val="85000"/>
            </a:srgbClr>
          </a:solidFill>
          <a:ln>
            <a:noFill/>
          </a:ln>
          <a:effectLst>
            <a:innerShdw blurRad="63500" dist="50800" dir="13500000">
              <a:prstClr val="black">
                <a:alpha val="50000"/>
              </a:prstClr>
            </a:innerShdw>
            <a:reflection blurRad="12700" stA="38000" endPos="28000" dist="5000" dir="5400000" sy="-100000" algn="bl" rotWithShape="0"/>
          </a:effectLst>
          <a:extLst/>
        </p:spPr>
      </p:pic>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2" presetClass="emph" presetSubtype="0" fill="hold" nodeType="afterEffect">
                                  <p:stCondLst>
                                    <p:cond delay="750"/>
                                  </p:stCondLst>
                                  <p:childTnLst>
                                    <p:animRot by="120000">
                                      <p:cBhvr>
                                        <p:cTn id="12" dur="175" fill="hold">
                                          <p:stCondLst>
                                            <p:cond delay="0"/>
                                          </p:stCondLst>
                                        </p:cTn>
                                        <p:tgtEl>
                                          <p:spTgt spid="1026"/>
                                        </p:tgtEl>
                                        <p:attrNameLst>
                                          <p:attrName>r</p:attrName>
                                        </p:attrNameLst>
                                      </p:cBhvr>
                                    </p:animRot>
                                    <p:animRot by="-240000">
                                      <p:cBhvr>
                                        <p:cTn id="13" dur="350" fill="hold">
                                          <p:stCondLst>
                                            <p:cond delay="350"/>
                                          </p:stCondLst>
                                        </p:cTn>
                                        <p:tgtEl>
                                          <p:spTgt spid="1026"/>
                                        </p:tgtEl>
                                        <p:attrNameLst>
                                          <p:attrName>r</p:attrName>
                                        </p:attrNameLst>
                                      </p:cBhvr>
                                    </p:animRot>
                                    <p:animRot by="240000">
                                      <p:cBhvr>
                                        <p:cTn id="14" dur="350" fill="hold">
                                          <p:stCondLst>
                                            <p:cond delay="700"/>
                                          </p:stCondLst>
                                        </p:cTn>
                                        <p:tgtEl>
                                          <p:spTgt spid="1026"/>
                                        </p:tgtEl>
                                        <p:attrNameLst>
                                          <p:attrName>r</p:attrName>
                                        </p:attrNameLst>
                                      </p:cBhvr>
                                    </p:animRot>
                                    <p:animRot by="-240000">
                                      <p:cBhvr>
                                        <p:cTn id="15" dur="350" fill="hold">
                                          <p:stCondLst>
                                            <p:cond delay="1050"/>
                                          </p:stCondLst>
                                        </p:cTn>
                                        <p:tgtEl>
                                          <p:spTgt spid="1026"/>
                                        </p:tgtEl>
                                        <p:attrNameLst>
                                          <p:attrName>r</p:attrName>
                                        </p:attrNameLst>
                                      </p:cBhvr>
                                    </p:animRot>
                                    <p:animRot by="120000">
                                      <p:cBhvr>
                                        <p:cTn id="16" dur="350" fill="hold">
                                          <p:stCondLst>
                                            <p:cond delay="14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Volunteers</a:t>
            </a:r>
            <a:endParaRPr lang="en-US" dirty="0"/>
          </a:p>
        </p:txBody>
      </p:sp>
      <p:sp>
        <p:nvSpPr>
          <p:cNvPr id="3" name="Content Placeholder 2"/>
          <p:cNvSpPr>
            <a:spLocks noGrp="1"/>
          </p:cNvSpPr>
          <p:nvPr>
            <p:ph sz="half" idx="1"/>
          </p:nvPr>
        </p:nvSpPr>
        <p:spPr/>
        <p:txBody>
          <a:bodyPr>
            <a:normAutofit/>
          </a:bodyPr>
          <a:lstStyle/>
          <a:p>
            <a:r>
              <a:rPr lang="en-US" dirty="0" smtClean="0"/>
              <a:t>Universities</a:t>
            </a:r>
          </a:p>
          <a:p>
            <a:pPr lvl="1"/>
            <a:r>
              <a:rPr lang="en-US" dirty="0" smtClean="0"/>
              <a:t>Marketing majors</a:t>
            </a:r>
          </a:p>
          <a:p>
            <a:pPr lvl="1"/>
            <a:r>
              <a:rPr lang="en-US" dirty="0" smtClean="0"/>
              <a:t>Public Relations majors</a:t>
            </a:r>
          </a:p>
          <a:p>
            <a:r>
              <a:rPr lang="en-US" dirty="0" smtClean="0"/>
              <a:t>Small Businesses</a:t>
            </a:r>
          </a:p>
          <a:p>
            <a:pPr lvl="1"/>
            <a:r>
              <a:rPr lang="en-US" dirty="0" smtClean="0"/>
              <a:t>Marketing firms who can volunteer their consulting hours</a:t>
            </a:r>
          </a:p>
          <a:p>
            <a:pPr lvl="1"/>
            <a:r>
              <a:rPr lang="en-US" dirty="0" smtClean="0"/>
              <a:t>Sponsors who can spread the word</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962400" y="1676400"/>
            <a:ext cx="3954665" cy="3590242"/>
          </a:xfrm>
          <a:prstGeom prst="rect">
            <a:avLst/>
          </a:prstGeom>
          <a:solidFill>
            <a:srgbClr val="FFFFFF">
              <a:shade val="85000"/>
            </a:srgbClr>
          </a:solidFill>
          <a:ln w="19050" cap="rnd">
            <a:solidFill>
              <a:srgbClr val="FFFFFF"/>
            </a:solidFill>
          </a:ln>
          <a:effectLst>
            <a:outerShdw blurRad="36195" dist="12700" dir="11400000" algn="tl" rotWithShape="0">
              <a:srgbClr val="000000">
                <a:alpha val="33000"/>
              </a:srgbClr>
            </a:outerShdw>
            <a:reflection blurRad="6350" stA="50000" endA="275" endPos="40000" dist="1016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1108501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500"/>
                            </p:stCondLst>
                            <p:childTnLst>
                              <p:par>
                                <p:cTn id="12" presetID="6"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1000"/>
                                        <p:tgtEl>
                                          <p:spTgt spid="3">
                                            <p:txEl>
                                              <p:pRg st="0" end="0"/>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1000"/>
                                        <p:tgtEl>
                                          <p:spTgt spid="3">
                                            <p:txEl>
                                              <p:pRg st="1" end="1"/>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1000"/>
                                        <p:tgtEl>
                                          <p:spTgt spid="3">
                                            <p:txEl>
                                              <p:pRg st="2" end="2"/>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1000"/>
                                        <p:tgtEl>
                                          <p:spTgt spid="3">
                                            <p:txEl>
                                              <p:pRg st="3" end="3"/>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1000"/>
                                        <p:tgtEl>
                                          <p:spTgt spid="3">
                                            <p:txEl>
                                              <p:pRg st="4" end="4"/>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1000"/>
                                        <p:tgtEl>
                                          <p:spTgt spid="3">
                                            <p:txEl>
                                              <p:pRg st="5" end="5"/>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Content Creators Volunteers</a:t>
            </a:r>
            <a:endParaRPr lang="en-US" dirty="0"/>
          </a:p>
        </p:txBody>
      </p:sp>
      <p:pic>
        <p:nvPicPr>
          <p:cNvPr id="4" name="Picture 3" descr="zXCaUZZYBvypqRqcyz_tyzXZwcRNJ9ZSkYX-9JF44-k.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352800"/>
            <a:ext cx="4689231" cy="3124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Content Placeholder 1"/>
          <p:cNvSpPr>
            <a:spLocks noGrp="1"/>
          </p:cNvSpPr>
          <p:nvPr>
            <p:ph idx="1"/>
          </p:nvPr>
        </p:nvSpPr>
        <p:spPr/>
        <p:txBody>
          <a:bodyPr/>
          <a:lstStyle/>
          <a:p>
            <a:r>
              <a:rPr lang="en-US" dirty="0" smtClean="0"/>
              <a:t>Universities/Colleges</a:t>
            </a:r>
          </a:p>
          <a:p>
            <a:pPr lvl="1"/>
            <a:r>
              <a:rPr lang="en-US" dirty="0" smtClean="0"/>
              <a:t>Film majors</a:t>
            </a:r>
          </a:p>
          <a:p>
            <a:pPr lvl="1"/>
            <a:r>
              <a:rPr lang="en-US" dirty="0" smtClean="0"/>
              <a:t>Graphics design majors</a:t>
            </a:r>
          </a:p>
          <a:p>
            <a:r>
              <a:rPr lang="en-US" dirty="0" smtClean="0"/>
              <a:t>Students can obtain relevant experience</a:t>
            </a:r>
          </a:p>
          <a:p>
            <a:pPr lvl="1"/>
            <a:r>
              <a:rPr lang="en-US" dirty="0" smtClean="0"/>
              <a:t>Blogging</a:t>
            </a:r>
          </a:p>
          <a:p>
            <a:pPr lvl="1"/>
            <a:r>
              <a:rPr lang="en-US" dirty="0" smtClean="0"/>
              <a:t>YouTube videos</a:t>
            </a:r>
          </a:p>
          <a:p>
            <a:pPr lvl="1"/>
            <a:r>
              <a:rPr lang="en-US" dirty="0" smtClean="0"/>
              <a:t>Posters</a:t>
            </a:r>
          </a:p>
          <a:p>
            <a:pPr lvl="1"/>
            <a:r>
              <a:rPr lang="en-US" dirty="0" smtClean="0"/>
              <a:t>Brochures</a:t>
            </a:r>
          </a:p>
          <a:p>
            <a:pPr lvl="1"/>
            <a:endParaRPr lang="en-US" dirty="0"/>
          </a:p>
        </p:txBody>
      </p:sp>
    </p:spTree>
    <p:extLst>
      <p:ext uri="{BB962C8B-B14F-4D97-AF65-F5344CB8AC3E}">
        <p14:creationId xmlns:p14="http://schemas.microsoft.com/office/powerpoint/2010/main" val="13960917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2000"/>
                            </p:stCondLst>
                            <p:childTnLst>
                              <p:par>
                                <p:cTn id="26" presetID="2" presetClass="entr" presetSubtype="6" fill="hold" grpId="0" nodeType="after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 calcmode="lin" valueType="num">
                                      <p:cBhvr additive="base">
                                        <p:cTn id="28"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 calcmode="lin" valueType="num">
                                      <p:cBhvr additive="base">
                                        <p:cTn id="32"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 calcmode="lin" valueType="num">
                                      <p:cBhvr additive="base">
                                        <p:cTn id="36"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 calcmode="lin" valueType="num">
                                      <p:cBhvr additive="base">
                                        <p:cTn id="40"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
                                            <p:txEl>
                                              <p:pRg st="3" end="3"/>
                                            </p:txEl>
                                          </p:spTgt>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par>
                                <p:cTn id="46" presetID="2" presetClass="entr" presetSubtype="6" fill="hold" grpId="0" nodeType="with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 calcmode="lin" valueType="num">
                                      <p:cBhvr additive="base">
                                        <p:cTn id="48"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
                                            <p:txEl>
                                              <p:pRg st="5" end="5"/>
                                            </p:txEl>
                                          </p:spTgt>
                                        </p:tgtEl>
                                        <p:attrNameLst>
                                          <p:attrName>ppt_y</p:attrName>
                                        </p:attrNameLst>
                                      </p:cBhvr>
                                      <p:tavLst>
                                        <p:tav tm="0">
                                          <p:val>
                                            <p:strVal val="1+#ppt_h/2"/>
                                          </p:val>
                                        </p:tav>
                                        <p:tav tm="100000">
                                          <p:val>
                                            <p:strVal val="#ppt_y"/>
                                          </p:val>
                                        </p:tav>
                                      </p:tavLst>
                                    </p:anim>
                                  </p:childTnLst>
                                </p:cTn>
                              </p:par>
                              <p:par>
                                <p:cTn id="50" presetID="2" presetClass="entr" presetSubtype="6" fill="hold" grpId="0" nodeType="with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 calcmode="lin" valueType="num">
                                      <p:cBhvr additive="base">
                                        <p:cTn id="52"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
                                            <p:txEl>
                                              <p:pRg st="6" end="6"/>
                                            </p:txEl>
                                          </p:spTgt>
                                        </p:tgtEl>
                                        <p:attrNameLst>
                                          <p:attrName>ppt_y</p:attrName>
                                        </p:attrNameLst>
                                      </p:cBhvr>
                                      <p:tavLst>
                                        <p:tav tm="0">
                                          <p:val>
                                            <p:strVal val="1+#ppt_h/2"/>
                                          </p:val>
                                        </p:tav>
                                        <p:tav tm="100000">
                                          <p:val>
                                            <p:strVal val="#ppt_y"/>
                                          </p:val>
                                        </p:tav>
                                      </p:tavLst>
                                    </p:anim>
                                  </p:childTnLst>
                                </p:cTn>
                              </p:par>
                              <p:par>
                                <p:cTn id="54" presetID="2" presetClass="entr" presetSubtype="6" fill="hold" grpId="0" nodeType="with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additive="base">
                                        <p:cTn id="56"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Recruitment Volunteers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Reach Out Initiative: Volunteers who reach out to the community</a:t>
            </a:r>
          </a:p>
          <a:p>
            <a:pPr lvl="1"/>
            <a:r>
              <a:rPr lang="en-US" dirty="0" smtClean="0"/>
              <a:t>Nursing Homes</a:t>
            </a:r>
          </a:p>
          <a:p>
            <a:pPr lvl="1"/>
            <a:r>
              <a:rPr lang="en-US" dirty="0" smtClean="0"/>
              <a:t>High schools/colleges</a:t>
            </a:r>
          </a:p>
          <a:p>
            <a:pPr lvl="1"/>
            <a:r>
              <a:rPr lang="en-US" dirty="0" smtClean="0"/>
              <a:t>Religious organizations</a:t>
            </a:r>
          </a:p>
          <a:p>
            <a:pPr lvl="1"/>
            <a:r>
              <a:rPr lang="en-US" dirty="0" smtClean="0"/>
              <a:t>Sports Teams</a:t>
            </a:r>
          </a:p>
          <a:p>
            <a:pPr lvl="1"/>
            <a:r>
              <a:rPr lang="en-US" dirty="0" smtClean="0"/>
              <a:t>Boys </a:t>
            </a:r>
            <a:r>
              <a:rPr lang="en-US" dirty="0"/>
              <a:t>and Girls Club</a:t>
            </a:r>
          </a:p>
          <a:p>
            <a:pPr lvl="1"/>
            <a:r>
              <a:rPr lang="en-US" dirty="0"/>
              <a:t>Big </a:t>
            </a:r>
            <a:r>
              <a:rPr lang="en-US" dirty="0" smtClean="0"/>
              <a:t>Brother/Big Sister</a:t>
            </a:r>
            <a:endParaRPr lang="en-US" dirty="0"/>
          </a:p>
          <a:p>
            <a:pPr lvl="1"/>
            <a:r>
              <a:rPr lang="en-US" dirty="0" smtClean="0"/>
              <a:t>Girl Scouts/Boy Scouts</a:t>
            </a:r>
            <a:endParaRPr lang="en-US" dirty="0"/>
          </a:p>
          <a:p>
            <a:pPr lvl="1"/>
            <a:r>
              <a:rPr lang="en-US" dirty="0" smtClean="0"/>
              <a:t>Eagle </a:t>
            </a:r>
            <a:r>
              <a:rPr lang="en-US" dirty="0"/>
              <a:t>Scouts</a:t>
            </a:r>
          </a:p>
          <a:p>
            <a:pPr lvl="1"/>
            <a:r>
              <a:rPr lang="en-US" dirty="0" smtClean="0"/>
              <a:t>YMCA</a:t>
            </a:r>
          </a:p>
          <a:p>
            <a:pPr lvl="1"/>
            <a:r>
              <a:rPr lang="en-US" dirty="0"/>
              <a:t>Concentric circles recruitment</a:t>
            </a:r>
          </a:p>
          <a:p>
            <a:pPr lvl="1"/>
            <a:endParaRPr lang="en-US" dirty="0"/>
          </a:p>
          <a:p>
            <a:pPr lvl="1"/>
            <a:endParaRPr lang="en-US" dirty="0" smtClean="0"/>
          </a:p>
          <a:p>
            <a:pPr marL="454914" lvl="1" indent="0">
              <a:buNone/>
            </a:pPr>
            <a:endParaRPr lang="en-US" dirty="0" smtClean="0"/>
          </a:p>
          <a:p>
            <a:pPr lvl="1"/>
            <a:endParaRPr lang="en-US" dirty="0" smtClean="0"/>
          </a:p>
          <a:p>
            <a:endParaRPr lang="en-US" dirty="0"/>
          </a:p>
        </p:txBody>
      </p:sp>
      <p:pic>
        <p:nvPicPr>
          <p:cNvPr id="4" name="Picture 3" descr="Co3qKBtL3z3J2ig4pDHcljLpl6YE7XWuBxf3GnkaPuE,eWT0FPJhP0Tcw5Bz-GAr-CQZ7EJkACz5scUX89zBzAE.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2590800"/>
            <a:ext cx="3276600" cy="2183035"/>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4241448"/>
            <a:ext cx="1600200" cy="11626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578" y="1749344"/>
            <a:ext cx="1671969" cy="150477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0800" y="3276015"/>
            <a:ext cx="1051746" cy="108855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1901" y="5357628"/>
            <a:ext cx="1317499" cy="131749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5600" y="4822771"/>
            <a:ext cx="2689099" cy="26890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5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000"/>
                            </p:stCondLst>
                            <p:childTnLst>
                              <p:par>
                                <p:cTn id="16" presetID="26"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290">
                                          <p:stCondLst>
                                            <p:cond delay="0"/>
                                          </p:stCondLst>
                                        </p:cTn>
                                        <p:tgtEl>
                                          <p:spTgt spid="7"/>
                                        </p:tgtEl>
                                      </p:cBhvr>
                                    </p:animEffect>
                                    <p:anim calcmode="lin" valueType="num">
                                      <p:cBhvr>
                                        <p:cTn id="19"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4" dur="13">
                                          <p:stCondLst>
                                            <p:cond delay="325"/>
                                          </p:stCondLst>
                                        </p:cTn>
                                        <p:tgtEl>
                                          <p:spTgt spid="7"/>
                                        </p:tgtEl>
                                      </p:cBhvr>
                                      <p:to x="100000" y="60000"/>
                                    </p:animScale>
                                    <p:animScale>
                                      <p:cBhvr>
                                        <p:cTn id="25" dur="83" decel="50000">
                                          <p:stCondLst>
                                            <p:cond delay="338"/>
                                          </p:stCondLst>
                                        </p:cTn>
                                        <p:tgtEl>
                                          <p:spTgt spid="7"/>
                                        </p:tgtEl>
                                      </p:cBhvr>
                                      <p:to x="100000" y="100000"/>
                                    </p:animScale>
                                    <p:animScale>
                                      <p:cBhvr>
                                        <p:cTn id="26" dur="13">
                                          <p:stCondLst>
                                            <p:cond delay="656"/>
                                          </p:stCondLst>
                                        </p:cTn>
                                        <p:tgtEl>
                                          <p:spTgt spid="7"/>
                                        </p:tgtEl>
                                      </p:cBhvr>
                                      <p:to x="100000" y="80000"/>
                                    </p:animScale>
                                    <p:animScale>
                                      <p:cBhvr>
                                        <p:cTn id="27" dur="83" decel="50000">
                                          <p:stCondLst>
                                            <p:cond delay="669"/>
                                          </p:stCondLst>
                                        </p:cTn>
                                        <p:tgtEl>
                                          <p:spTgt spid="7"/>
                                        </p:tgtEl>
                                      </p:cBhvr>
                                      <p:to x="100000" y="100000"/>
                                    </p:animScale>
                                    <p:animScale>
                                      <p:cBhvr>
                                        <p:cTn id="28" dur="13">
                                          <p:stCondLst>
                                            <p:cond delay="821"/>
                                          </p:stCondLst>
                                        </p:cTn>
                                        <p:tgtEl>
                                          <p:spTgt spid="7"/>
                                        </p:tgtEl>
                                      </p:cBhvr>
                                      <p:to x="100000" y="90000"/>
                                    </p:animScale>
                                    <p:animScale>
                                      <p:cBhvr>
                                        <p:cTn id="29" dur="83" decel="50000">
                                          <p:stCondLst>
                                            <p:cond delay="834"/>
                                          </p:stCondLst>
                                        </p:cTn>
                                        <p:tgtEl>
                                          <p:spTgt spid="7"/>
                                        </p:tgtEl>
                                      </p:cBhvr>
                                      <p:to x="100000" y="100000"/>
                                    </p:animScale>
                                    <p:animScale>
                                      <p:cBhvr>
                                        <p:cTn id="30" dur="13">
                                          <p:stCondLst>
                                            <p:cond delay="904"/>
                                          </p:stCondLst>
                                        </p:cTn>
                                        <p:tgtEl>
                                          <p:spTgt spid="7"/>
                                        </p:tgtEl>
                                      </p:cBhvr>
                                      <p:to x="100000" y="95000"/>
                                    </p:animScale>
                                    <p:animScale>
                                      <p:cBhvr>
                                        <p:cTn id="31" dur="83" decel="50000">
                                          <p:stCondLst>
                                            <p:cond delay="917"/>
                                          </p:stCondLst>
                                        </p:cTn>
                                        <p:tgtEl>
                                          <p:spTgt spid="7"/>
                                        </p:tgtEl>
                                      </p:cBhvr>
                                      <p:to x="100000" y="100000"/>
                                    </p:animScale>
                                  </p:childTnLst>
                                </p:cTn>
                              </p:par>
                            </p:childTnLst>
                          </p:cTn>
                        </p:par>
                        <p:par>
                          <p:cTn id="32" fill="hold">
                            <p:stCondLst>
                              <p:cond delay="3000"/>
                            </p:stCondLst>
                            <p:childTnLst>
                              <p:par>
                                <p:cTn id="33" presetID="26"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290">
                                          <p:stCondLst>
                                            <p:cond delay="0"/>
                                          </p:stCondLst>
                                        </p:cTn>
                                        <p:tgtEl>
                                          <p:spTgt spid="9"/>
                                        </p:tgtEl>
                                      </p:cBhvr>
                                    </p:animEffect>
                                    <p:anim calcmode="lin" valueType="num">
                                      <p:cBhvr>
                                        <p:cTn id="36"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41" dur="13">
                                          <p:stCondLst>
                                            <p:cond delay="325"/>
                                          </p:stCondLst>
                                        </p:cTn>
                                        <p:tgtEl>
                                          <p:spTgt spid="9"/>
                                        </p:tgtEl>
                                      </p:cBhvr>
                                      <p:to x="100000" y="60000"/>
                                    </p:animScale>
                                    <p:animScale>
                                      <p:cBhvr>
                                        <p:cTn id="42" dur="83" decel="50000">
                                          <p:stCondLst>
                                            <p:cond delay="338"/>
                                          </p:stCondLst>
                                        </p:cTn>
                                        <p:tgtEl>
                                          <p:spTgt spid="9"/>
                                        </p:tgtEl>
                                      </p:cBhvr>
                                      <p:to x="100000" y="100000"/>
                                    </p:animScale>
                                    <p:animScale>
                                      <p:cBhvr>
                                        <p:cTn id="43" dur="13">
                                          <p:stCondLst>
                                            <p:cond delay="656"/>
                                          </p:stCondLst>
                                        </p:cTn>
                                        <p:tgtEl>
                                          <p:spTgt spid="9"/>
                                        </p:tgtEl>
                                      </p:cBhvr>
                                      <p:to x="100000" y="80000"/>
                                    </p:animScale>
                                    <p:animScale>
                                      <p:cBhvr>
                                        <p:cTn id="44" dur="83" decel="50000">
                                          <p:stCondLst>
                                            <p:cond delay="669"/>
                                          </p:stCondLst>
                                        </p:cTn>
                                        <p:tgtEl>
                                          <p:spTgt spid="9"/>
                                        </p:tgtEl>
                                      </p:cBhvr>
                                      <p:to x="100000" y="100000"/>
                                    </p:animScale>
                                    <p:animScale>
                                      <p:cBhvr>
                                        <p:cTn id="45" dur="13">
                                          <p:stCondLst>
                                            <p:cond delay="821"/>
                                          </p:stCondLst>
                                        </p:cTn>
                                        <p:tgtEl>
                                          <p:spTgt spid="9"/>
                                        </p:tgtEl>
                                      </p:cBhvr>
                                      <p:to x="100000" y="90000"/>
                                    </p:animScale>
                                    <p:animScale>
                                      <p:cBhvr>
                                        <p:cTn id="46" dur="83" decel="50000">
                                          <p:stCondLst>
                                            <p:cond delay="834"/>
                                          </p:stCondLst>
                                        </p:cTn>
                                        <p:tgtEl>
                                          <p:spTgt spid="9"/>
                                        </p:tgtEl>
                                      </p:cBhvr>
                                      <p:to x="100000" y="100000"/>
                                    </p:animScale>
                                    <p:animScale>
                                      <p:cBhvr>
                                        <p:cTn id="47" dur="13">
                                          <p:stCondLst>
                                            <p:cond delay="904"/>
                                          </p:stCondLst>
                                        </p:cTn>
                                        <p:tgtEl>
                                          <p:spTgt spid="9"/>
                                        </p:tgtEl>
                                      </p:cBhvr>
                                      <p:to x="100000" y="95000"/>
                                    </p:animScale>
                                    <p:animScale>
                                      <p:cBhvr>
                                        <p:cTn id="48" dur="83" decel="50000">
                                          <p:stCondLst>
                                            <p:cond delay="917"/>
                                          </p:stCondLst>
                                        </p:cTn>
                                        <p:tgtEl>
                                          <p:spTgt spid="9"/>
                                        </p:tgtEl>
                                      </p:cBhvr>
                                      <p:to x="100000" y="100000"/>
                                    </p:animScale>
                                  </p:childTnLst>
                                </p:cTn>
                              </p:par>
                            </p:childTnLst>
                          </p:cTn>
                        </p:par>
                        <p:par>
                          <p:cTn id="49" fill="hold">
                            <p:stCondLst>
                              <p:cond delay="4000"/>
                            </p:stCondLst>
                            <p:childTnLst>
                              <p:par>
                                <p:cTn id="50" presetID="26"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290">
                                          <p:stCondLst>
                                            <p:cond delay="0"/>
                                          </p:stCondLst>
                                        </p:cTn>
                                        <p:tgtEl>
                                          <p:spTgt spid="11"/>
                                        </p:tgtEl>
                                      </p:cBhvr>
                                    </p:animEffect>
                                    <p:anim calcmode="lin" valueType="num">
                                      <p:cBhvr>
                                        <p:cTn id="53"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58" dur="13">
                                          <p:stCondLst>
                                            <p:cond delay="325"/>
                                          </p:stCondLst>
                                        </p:cTn>
                                        <p:tgtEl>
                                          <p:spTgt spid="11"/>
                                        </p:tgtEl>
                                      </p:cBhvr>
                                      <p:to x="100000" y="60000"/>
                                    </p:animScale>
                                    <p:animScale>
                                      <p:cBhvr>
                                        <p:cTn id="59" dur="83" decel="50000">
                                          <p:stCondLst>
                                            <p:cond delay="338"/>
                                          </p:stCondLst>
                                        </p:cTn>
                                        <p:tgtEl>
                                          <p:spTgt spid="11"/>
                                        </p:tgtEl>
                                      </p:cBhvr>
                                      <p:to x="100000" y="100000"/>
                                    </p:animScale>
                                    <p:animScale>
                                      <p:cBhvr>
                                        <p:cTn id="60" dur="13">
                                          <p:stCondLst>
                                            <p:cond delay="656"/>
                                          </p:stCondLst>
                                        </p:cTn>
                                        <p:tgtEl>
                                          <p:spTgt spid="11"/>
                                        </p:tgtEl>
                                      </p:cBhvr>
                                      <p:to x="100000" y="80000"/>
                                    </p:animScale>
                                    <p:animScale>
                                      <p:cBhvr>
                                        <p:cTn id="61" dur="83" decel="50000">
                                          <p:stCondLst>
                                            <p:cond delay="669"/>
                                          </p:stCondLst>
                                        </p:cTn>
                                        <p:tgtEl>
                                          <p:spTgt spid="11"/>
                                        </p:tgtEl>
                                      </p:cBhvr>
                                      <p:to x="100000" y="100000"/>
                                    </p:animScale>
                                    <p:animScale>
                                      <p:cBhvr>
                                        <p:cTn id="62" dur="13">
                                          <p:stCondLst>
                                            <p:cond delay="821"/>
                                          </p:stCondLst>
                                        </p:cTn>
                                        <p:tgtEl>
                                          <p:spTgt spid="11"/>
                                        </p:tgtEl>
                                      </p:cBhvr>
                                      <p:to x="100000" y="90000"/>
                                    </p:animScale>
                                    <p:animScale>
                                      <p:cBhvr>
                                        <p:cTn id="63" dur="83" decel="50000">
                                          <p:stCondLst>
                                            <p:cond delay="834"/>
                                          </p:stCondLst>
                                        </p:cTn>
                                        <p:tgtEl>
                                          <p:spTgt spid="11"/>
                                        </p:tgtEl>
                                      </p:cBhvr>
                                      <p:to x="100000" y="100000"/>
                                    </p:animScale>
                                    <p:animScale>
                                      <p:cBhvr>
                                        <p:cTn id="64" dur="13">
                                          <p:stCondLst>
                                            <p:cond delay="904"/>
                                          </p:stCondLst>
                                        </p:cTn>
                                        <p:tgtEl>
                                          <p:spTgt spid="11"/>
                                        </p:tgtEl>
                                      </p:cBhvr>
                                      <p:to x="100000" y="95000"/>
                                    </p:animScale>
                                    <p:animScale>
                                      <p:cBhvr>
                                        <p:cTn id="65" dur="83" decel="50000">
                                          <p:stCondLst>
                                            <p:cond delay="917"/>
                                          </p:stCondLst>
                                        </p:cTn>
                                        <p:tgtEl>
                                          <p:spTgt spid="11"/>
                                        </p:tgtEl>
                                      </p:cBhvr>
                                      <p:to x="100000" y="100000"/>
                                    </p:animScale>
                                  </p:childTnLst>
                                </p:cTn>
                              </p:par>
                            </p:childTnLst>
                          </p:cTn>
                        </p:par>
                        <p:par>
                          <p:cTn id="66" fill="hold">
                            <p:stCondLst>
                              <p:cond delay="5000"/>
                            </p:stCondLst>
                            <p:childTnLst>
                              <p:par>
                                <p:cTn id="67" presetID="26"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down)">
                                      <p:cBhvr>
                                        <p:cTn id="69" dur="290">
                                          <p:stCondLst>
                                            <p:cond delay="0"/>
                                          </p:stCondLst>
                                        </p:cTn>
                                        <p:tgtEl>
                                          <p:spTgt spid="6"/>
                                        </p:tgtEl>
                                      </p:cBhvr>
                                    </p:animEffect>
                                    <p:anim calcmode="lin" valueType="num">
                                      <p:cBhvr>
                                        <p:cTn id="70"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75" dur="13">
                                          <p:stCondLst>
                                            <p:cond delay="325"/>
                                          </p:stCondLst>
                                        </p:cTn>
                                        <p:tgtEl>
                                          <p:spTgt spid="6"/>
                                        </p:tgtEl>
                                      </p:cBhvr>
                                      <p:to x="100000" y="60000"/>
                                    </p:animScale>
                                    <p:animScale>
                                      <p:cBhvr>
                                        <p:cTn id="76" dur="83" decel="50000">
                                          <p:stCondLst>
                                            <p:cond delay="338"/>
                                          </p:stCondLst>
                                        </p:cTn>
                                        <p:tgtEl>
                                          <p:spTgt spid="6"/>
                                        </p:tgtEl>
                                      </p:cBhvr>
                                      <p:to x="100000" y="100000"/>
                                    </p:animScale>
                                    <p:animScale>
                                      <p:cBhvr>
                                        <p:cTn id="77" dur="13">
                                          <p:stCondLst>
                                            <p:cond delay="656"/>
                                          </p:stCondLst>
                                        </p:cTn>
                                        <p:tgtEl>
                                          <p:spTgt spid="6"/>
                                        </p:tgtEl>
                                      </p:cBhvr>
                                      <p:to x="100000" y="80000"/>
                                    </p:animScale>
                                    <p:animScale>
                                      <p:cBhvr>
                                        <p:cTn id="78" dur="83" decel="50000">
                                          <p:stCondLst>
                                            <p:cond delay="669"/>
                                          </p:stCondLst>
                                        </p:cTn>
                                        <p:tgtEl>
                                          <p:spTgt spid="6"/>
                                        </p:tgtEl>
                                      </p:cBhvr>
                                      <p:to x="100000" y="100000"/>
                                    </p:animScale>
                                    <p:animScale>
                                      <p:cBhvr>
                                        <p:cTn id="79" dur="13">
                                          <p:stCondLst>
                                            <p:cond delay="821"/>
                                          </p:stCondLst>
                                        </p:cTn>
                                        <p:tgtEl>
                                          <p:spTgt spid="6"/>
                                        </p:tgtEl>
                                      </p:cBhvr>
                                      <p:to x="100000" y="90000"/>
                                    </p:animScale>
                                    <p:animScale>
                                      <p:cBhvr>
                                        <p:cTn id="80" dur="83" decel="50000">
                                          <p:stCondLst>
                                            <p:cond delay="834"/>
                                          </p:stCondLst>
                                        </p:cTn>
                                        <p:tgtEl>
                                          <p:spTgt spid="6"/>
                                        </p:tgtEl>
                                      </p:cBhvr>
                                      <p:to x="100000" y="100000"/>
                                    </p:animScale>
                                    <p:animScale>
                                      <p:cBhvr>
                                        <p:cTn id="81" dur="13">
                                          <p:stCondLst>
                                            <p:cond delay="904"/>
                                          </p:stCondLst>
                                        </p:cTn>
                                        <p:tgtEl>
                                          <p:spTgt spid="6"/>
                                        </p:tgtEl>
                                      </p:cBhvr>
                                      <p:to x="100000" y="95000"/>
                                    </p:animScale>
                                    <p:animScale>
                                      <p:cBhvr>
                                        <p:cTn id="82" dur="83" decel="50000">
                                          <p:stCondLst>
                                            <p:cond delay="917"/>
                                          </p:stCondLst>
                                        </p:cTn>
                                        <p:tgtEl>
                                          <p:spTgt spid="6"/>
                                        </p:tgtEl>
                                      </p:cBhvr>
                                      <p:to x="100000" y="100000"/>
                                    </p:animScale>
                                  </p:childTnLst>
                                </p:cTn>
                              </p:par>
                            </p:childTnLst>
                          </p:cTn>
                        </p:par>
                        <p:par>
                          <p:cTn id="83" fill="hold">
                            <p:stCondLst>
                              <p:cond delay="6000"/>
                            </p:stCondLst>
                            <p:childTnLst>
                              <p:par>
                                <p:cTn id="84" presetID="26" presetClass="entr" presetSubtype="0" fill="hold"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down)">
                                      <p:cBhvr>
                                        <p:cTn id="86" dur="290">
                                          <p:stCondLst>
                                            <p:cond delay="0"/>
                                          </p:stCondLst>
                                        </p:cTn>
                                        <p:tgtEl>
                                          <p:spTgt spid="10"/>
                                        </p:tgtEl>
                                      </p:cBhvr>
                                    </p:animEffect>
                                    <p:anim calcmode="lin" valueType="num">
                                      <p:cBhvr>
                                        <p:cTn id="87"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92" dur="13">
                                          <p:stCondLst>
                                            <p:cond delay="325"/>
                                          </p:stCondLst>
                                        </p:cTn>
                                        <p:tgtEl>
                                          <p:spTgt spid="10"/>
                                        </p:tgtEl>
                                      </p:cBhvr>
                                      <p:to x="100000" y="60000"/>
                                    </p:animScale>
                                    <p:animScale>
                                      <p:cBhvr>
                                        <p:cTn id="93" dur="83" decel="50000">
                                          <p:stCondLst>
                                            <p:cond delay="338"/>
                                          </p:stCondLst>
                                        </p:cTn>
                                        <p:tgtEl>
                                          <p:spTgt spid="10"/>
                                        </p:tgtEl>
                                      </p:cBhvr>
                                      <p:to x="100000" y="100000"/>
                                    </p:animScale>
                                    <p:animScale>
                                      <p:cBhvr>
                                        <p:cTn id="94" dur="13">
                                          <p:stCondLst>
                                            <p:cond delay="656"/>
                                          </p:stCondLst>
                                        </p:cTn>
                                        <p:tgtEl>
                                          <p:spTgt spid="10"/>
                                        </p:tgtEl>
                                      </p:cBhvr>
                                      <p:to x="100000" y="80000"/>
                                    </p:animScale>
                                    <p:animScale>
                                      <p:cBhvr>
                                        <p:cTn id="95" dur="83" decel="50000">
                                          <p:stCondLst>
                                            <p:cond delay="669"/>
                                          </p:stCondLst>
                                        </p:cTn>
                                        <p:tgtEl>
                                          <p:spTgt spid="10"/>
                                        </p:tgtEl>
                                      </p:cBhvr>
                                      <p:to x="100000" y="100000"/>
                                    </p:animScale>
                                    <p:animScale>
                                      <p:cBhvr>
                                        <p:cTn id="96" dur="13">
                                          <p:stCondLst>
                                            <p:cond delay="821"/>
                                          </p:stCondLst>
                                        </p:cTn>
                                        <p:tgtEl>
                                          <p:spTgt spid="10"/>
                                        </p:tgtEl>
                                      </p:cBhvr>
                                      <p:to x="100000" y="90000"/>
                                    </p:animScale>
                                    <p:animScale>
                                      <p:cBhvr>
                                        <p:cTn id="97" dur="83" decel="50000">
                                          <p:stCondLst>
                                            <p:cond delay="834"/>
                                          </p:stCondLst>
                                        </p:cTn>
                                        <p:tgtEl>
                                          <p:spTgt spid="10"/>
                                        </p:tgtEl>
                                      </p:cBhvr>
                                      <p:to x="100000" y="100000"/>
                                    </p:animScale>
                                    <p:animScale>
                                      <p:cBhvr>
                                        <p:cTn id="98" dur="13">
                                          <p:stCondLst>
                                            <p:cond delay="904"/>
                                          </p:stCondLst>
                                        </p:cTn>
                                        <p:tgtEl>
                                          <p:spTgt spid="10"/>
                                        </p:tgtEl>
                                      </p:cBhvr>
                                      <p:to x="100000" y="95000"/>
                                    </p:animScale>
                                    <p:animScale>
                                      <p:cBhvr>
                                        <p:cTn id="99" dur="83" decel="50000">
                                          <p:stCondLst>
                                            <p:cond delay="91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Maintaining Volunteers</a:t>
            </a:r>
            <a:endParaRPr lang="en-US" dirty="0"/>
          </a:p>
        </p:txBody>
      </p:sp>
      <p:sp>
        <p:nvSpPr>
          <p:cNvPr id="2" name="Content Placeholder 1"/>
          <p:cNvSpPr>
            <a:spLocks noGrp="1"/>
          </p:cNvSpPr>
          <p:nvPr>
            <p:ph idx="1"/>
          </p:nvPr>
        </p:nvSpPr>
        <p:spPr>
          <a:xfrm>
            <a:off x="381000" y="1752600"/>
            <a:ext cx="6347714" cy="3880773"/>
          </a:xfrm>
        </p:spPr>
        <p:txBody>
          <a:bodyPr>
            <a:normAutofit/>
          </a:bodyPr>
          <a:lstStyle/>
          <a:p>
            <a:r>
              <a:rPr lang="en-US" dirty="0" smtClean="0"/>
              <a:t>Creating </a:t>
            </a:r>
            <a:r>
              <a:rPr lang="en-US" dirty="0"/>
              <a:t>a supportive environment</a:t>
            </a:r>
          </a:p>
          <a:p>
            <a:pPr lvl="1"/>
            <a:r>
              <a:rPr lang="en-US" dirty="0" smtClean="0"/>
              <a:t>Connectedness</a:t>
            </a:r>
          </a:p>
          <a:p>
            <a:pPr lvl="2"/>
            <a:r>
              <a:rPr lang="en-US" dirty="0" smtClean="0"/>
              <a:t>Volunteers must feel like they are part of the group, that they share similar values, respect, trust, and goals</a:t>
            </a:r>
          </a:p>
          <a:p>
            <a:pPr lvl="1"/>
            <a:r>
              <a:rPr lang="en-US" dirty="0" smtClean="0"/>
              <a:t>Uniqueness</a:t>
            </a:r>
          </a:p>
          <a:p>
            <a:pPr lvl="2"/>
            <a:r>
              <a:rPr lang="en-US" dirty="0" smtClean="0"/>
              <a:t>Let volunteers know they have talents that contribute to the organization</a:t>
            </a:r>
            <a:endParaRPr lang="en-US" dirty="0"/>
          </a:p>
          <a:p>
            <a:pPr lvl="1"/>
            <a:r>
              <a:rPr lang="en-US" dirty="0" smtClean="0"/>
              <a:t>Power</a:t>
            </a:r>
          </a:p>
          <a:p>
            <a:pPr lvl="2"/>
            <a:r>
              <a:rPr lang="en-US" dirty="0" smtClean="0"/>
              <a:t>Volunteers must feel like they are making a difference in the world</a:t>
            </a:r>
            <a:endParaRPr lang="en-US" dirty="0"/>
          </a:p>
          <a:p>
            <a:pPr lvl="1"/>
            <a:r>
              <a:rPr lang="en-US" dirty="0"/>
              <a:t>Remunerating</a:t>
            </a:r>
          </a:p>
          <a:p>
            <a:endParaRPr lang="en-US" dirty="0"/>
          </a:p>
          <a:p>
            <a:endParaRPr lang="en-US" dirty="0"/>
          </a:p>
        </p:txBody>
      </p:sp>
      <p:pic>
        <p:nvPicPr>
          <p:cNvPr id="4" name="Picture 3" descr="dMZPo9nIpLQailpBCtka33K956TLvl8h3eV6SkOKTMY,Ahzha0e1tOmIJfUpTAzl0OPSErAGt3zWdgtRhnXg3yc,RF-8xbJTM3ZVS6DFzDZiQ8a5Usz0yodNxhhrS-bW9A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838" y="4757073"/>
            <a:ext cx="3844641"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2313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1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750" fill="hold"/>
                                        <p:tgtEl>
                                          <p:spTgt spid="2"/>
                                        </p:tgtEl>
                                        <p:attrNameLst>
                                          <p:attrName>ppt_x</p:attrName>
                                        </p:attrNameLst>
                                      </p:cBhvr>
                                      <p:tavLst>
                                        <p:tav tm="0">
                                          <p:val>
                                            <p:strVal val="0-#ppt_w/2"/>
                                          </p:val>
                                        </p:tav>
                                        <p:tav tm="100000">
                                          <p:val>
                                            <p:strVal val="#ppt_x"/>
                                          </p:val>
                                        </p:tav>
                                      </p:tavLst>
                                    </p:anim>
                                    <p:anim calcmode="lin" valueType="num">
                                      <p:cBhvr additive="base">
                                        <p:cTn id="15"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Appeal to Volunteers</a:t>
            </a:r>
          </a:p>
          <a:p>
            <a:pPr lvl="1"/>
            <a:r>
              <a:rPr lang="en-US" dirty="0" smtClean="0"/>
              <a:t>Highlight FCE successes</a:t>
            </a:r>
          </a:p>
          <a:p>
            <a:pPr lvl="1"/>
            <a:r>
              <a:rPr lang="en-US" dirty="0" smtClean="0"/>
              <a:t>Appeal to the motivations of each demographics</a:t>
            </a:r>
          </a:p>
          <a:p>
            <a:r>
              <a:rPr lang="en-US" dirty="0" smtClean="0"/>
              <a:t>Diversify volunteer opportunities</a:t>
            </a:r>
          </a:p>
          <a:p>
            <a:r>
              <a:rPr lang="en-US" dirty="0" smtClean="0"/>
              <a:t>Keep your volunteers happy!</a:t>
            </a:r>
          </a:p>
          <a:p>
            <a:pPr lvl="1"/>
            <a:endParaRPr lang="en-US" dirty="0"/>
          </a:p>
        </p:txBody>
      </p:sp>
    </p:spTree>
    <p:extLst>
      <p:ext uri="{BB962C8B-B14F-4D97-AF65-F5344CB8AC3E}">
        <p14:creationId xmlns:p14="http://schemas.microsoft.com/office/powerpoint/2010/main" val="231442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par>
                          <p:cTn id="7" fill="hold">
                            <p:stCondLst>
                              <p:cond delay="175"/>
                            </p:stCondLst>
                            <p:childTnLst>
                              <p:par>
                                <p:cTn id="8" presetID="53" presetClass="entr" presetSubtype="16"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
                                            <p:txEl>
                                              <p:pRg st="0" end="0"/>
                                            </p:txEl>
                                          </p:spTgt>
                                        </p:tgtEl>
                                      </p:cBhvr>
                                    </p:animEffect>
                                  </p:childTnLst>
                                </p:cTn>
                              </p:par>
                            </p:childTnLst>
                          </p:cTn>
                        </p:par>
                        <p:par>
                          <p:cTn id="13" fill="hold">
                            <p:stCondLst>
                              <p:cond delay="675"/>
                            </p:stCondLst>
                            <p:childTnLst>
                              <p:par>
                                <p:cTn id="14" presetID="53"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par>
                          <p:cTn id="19" fill="hold">
                            <p:stCondLst>
                              <p:cond delay="1175"/>
                            </p:stCondLst>
                            <p:childTnLst>
                              <p:par>
                                <p:cTn id="20" presetID="53" presetClass="entr" presetSubtype="16"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par>
                          <p:cTn id="25" fill="hold">
                            <p:stCondLst>
                              <p:cond delay="1675"/>
                            </p:stCondLst>
                            <p:childTnLst>
                              <p:par>
                                <p:cTn id="26" presetID="53" presetClass="entr" presetSubtype="16"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par>
                          <p:cTn id="31" fill="hold">
                            <p:stCondLst>
                              <p:cond delay="2175"/>
                            </p:stCondLst>
                            <p:childTnLst>
                              <p:par>
                                <p:cTn id="32" presetID="53" presetClass="entr" presetSubtype="16"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Boezeman</a:t>
            </a:r>
            <a:r>
              <a:rPr lang="en-US" dirty="0"/>
              <a:t>, E., &amp; </a:t>
            </a:r>
            <a:r>
              <a:rPr lang="en-US" dirty="0" err="1"/>
              <a:t>Ellemers</a:t>
            </a:r>
            <a:r>
              <a:rPr lang="en-US" dirty="0"/>
              <a:t>, N. (2008.). Volunteer </a:t>
            </a:r>
            <a:r>
              <a:rPr lang="en-US" dirty="0" smtClean="0"/>
              <a:t>recruitment</a:t>
            </a:r>
            <a:r>
              <a:rPr lang="en-US" dirty="0"/>
              <a:t>: </a:t>
            </a:r>
            <a:r>
              <a:rPr lang="en-US" dirty="0" smtClean="0"/>
              <a:t>the role </a:t>
            </a:r>
            <a:r>
              <a:rPr lang="en-US" dirty="0"/>
              <a:t>of </a:t>
            </a:r>
            <a:r>
              <a:rPr lang="en-US" dirty="0" smtClean="0"/>
              <a:t>organizational support </a:t>
            </a:r>
            <a:r>
              <a:rPr lang="en-US" dirty="0"/>
              <a:t>and </a:t>
            </a:r>
            <a:r>
              <a:rPr lang="en-US" dirty="0" smtClean="0"/>
              <a:t>anticipated respect </a:t>
            </a:r>
            <a:r>
              <a:rPr lang="en-US" dirty="0"/>
              <a:t>in </a:t>
            </a:r>
            <a:r>
              <a:rPr lang="en-US" dirty="0" smtClean="0"/>
              <a:t>non-volunteers</a:t>
            </a:r>
            <a:r>
              <a:rPr lang="en-US" dirty="0"/>
              <a:t>' </a:t>
            </a:r>
            <a:r>
              <a:rPr lang="en-US" dirty="0" smtClean="0"/>
              <a:t>attraction </a:t>
            </a:r>
            <a:r>
              <a:rPr lang="en-US" dirty="0"/>
              <a:t>to </a:t>
            </a:r>
            <a:r>
              <a:rPr lang="en-US" dirty="0" smtClean="0"/>
              <a:t>charitable volunteer organizations</a:t>
            </a:r>
            <a:r>
              <a:rPr lang="en-US" dirty="0"/>
              <a:t>. Journal of Applied Psychology, 1013-1026</a:t>
            </a:r>
            <a:r>
              <a:rPr lang="en-US" dirty="0" smtClean="0"/>
              <a:t>.</a:t>
            </a:r>
            <a:endParaRPr lang="en-US" dirty="0"/>
          </a:p>
          <a:p>
            <a:r>
              <a:rPr lang="en-US" dirty="0"/>
              <a:t>Collective Wisdom. (2014). Retrieved November 1, 2014, </a:t>
            </a:r>
            <a:r>
              <a:rPr lang="en-US" dirty="0" smtClean="0"/>
              <a:t>from http</a:t>
            </a:r>
            <a:r>
              <a:rPr lang="en-US" dirty="0"/>
              <a:t>://www.energizeinc.com/wisdom/recruit/techniques.html</a:t>
            </a:r>
          </a:p>
          <a:p>
            <a:r>
              <a:rPr lang="en-US" dirty="0"/>
              <a:t>Feeding Children Everywhere. (2014.). Retrieved November 1, 2014, </a:t>
            </a:r>
            <a:r>
              <a:rPr lang="en-US" dirty="0" smtClean="0"/>
              <a:t>from http</a:t>
            </a:r>
            <a:r>
              <a:rPr lang="en-US" dirty="0"/>
              <a:t>://www.feedingchildreneverywhere.com</a:t>
            </a:r>
            <a:r>
              <a:rPr lang="en-US" dirty="0" smtClean="0"/>
              <a:t>/</a:t>
            </a:r>
          </a:p>
          <a:p>
            <a:r>
              <a:rPr lang="en-US" dirty="0" smtClean="0"/>
              <a:t>Fritz, J. (2014). 3 ways to recruit volunteers for your nonprofit. Retrieved </a:t>
            </a:r>
            <a:r>
              <a:rPr lang="en-US" dirty="0"/>
              <a:t>from http://nonprofit.about.com/od/volunteers/a/recruitvols.htm</a:t>
            </a:r>
          </a:p>
          <a:p>
            <a:r>
              <a:rPr lang="en-US" dirty="0"/>
              <a:t>Lee, Y., &amp; </a:t>
            </a:r>
            <a:r>
              <a:rPr lang="en-US" dirty="0" err="1"/>
              <a:t>Brudney</a:t>
            </a:r>
            <a:r>
              <a:rPr lang="en-US" dirty="0"/>
              <a:t>, J. (2012). Participation in formal and informal volunteering: </a:t>
            </a:r>
            <a:r>
              <a:rPr lang="en-US" dirty="0" err="1"/>
              <a:t>Implicationsfor</a:t>
            </a:r>
            <a:r>
              <a:rPr lang="en-US" dirty="0"/>
              <a:t> volunteer recruitment. Nonprofit Management and Leadership, 159-180.</a:t>
            </a:r>
          </a:p>
          <a:p>
            <a:r>
              <a:rPr lang="en-US" dirty="0"/>
              <a:t>Peggy O. Shields (2009) Young Adult Volunteers: Recruitment Appeals and </a:t>
            </a:r>
            <a:r>
              <a:rPr lang="en-US" dirty="0" err="1"/>
              <a:t>OtherMarketing</a:t>
            </a:r>
            <a:r>
              <a:rPr lang="en-US" dirty="0"/>
              <a:t> Considerations, Journal of Nonprofit &amp; Public Sector Marketing, 21:2, </a:t>
            </a:r>
            <a:r>
              <a:rPr lang="en-US" dirty="0" smtClean="0"/>
              <a:t>139-159.</a:t>
            </a:r>
            <a:endParaRPr lang="en-US" dirty="0"/>
          </a:p>
        </p:txBody>
      </p:sp>
    </p:spTree>
    <p:extLst>
      <p:ext uri="{BB962C8B-B14F-4D97-AF65-F5344CB8AC3E}">
        <p14:creationId xmlns:p14="http://schemas.microsoft.com/office/powerpoint/2010/main" val="2222532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344911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Table of Contents </a:t>
            </a:r>
            <a:endParaRPr lang="en-US" dirty="0">
              <a:cs typeface="Times New Roman" pitchFamily="18" charset="0"/>
            </a:endParaRPr>
          </a:p>
        </p:txBody>
      </p:sp>
      <p:sp>
        <p:nvSpPr>
          <p:cNvPr id="3" name="Content Placeholder 2"/>
          <p:cNvSpPr>
            <a:spLocks noGrp="1"/>
          </p:cNvSpPr>
          <p:nvPr>
            <p:ph sz="half" idx="1"/>
          </p:nvPr>
        </p:nvSpPr>
        <p:spPr/>
        <p:txBody>
          <a:bodyPr>
            <a:normAutofit fontScale="92500" lnSpcReduction="20000"/>
          </a:bodyPr>
          <a:lstStyle/>
          <a:p>
            <a:r>
              <a:rPr lang="en-US" sz="2800" dirty="0" smtClean="0">
                <a:cs typeface="Times New Roman" pitchFamily="18" charset="0"/>
              </a:rPr>
              <a:t>Objective</a:t>
            </a:r>
          </a:p>
          <a:p>
            <a:r>
              <a:rPr lang="en-US" sz="2800" dirty="0" smtClean="0">
                <a:cs typeface="Times New Roman" pitchFamily="18" charset="0"/>
              </a:rPr>
              <a:t>Background</a:t>
            </a:r>
          </a:p>
          <a:p>
            <a:r>
              <a:rPr lang="en-US" sz="2800" dirty="0" smtClean="0">
                <a:cs typeface="Times New Roman" pitchFamily="18" charset="0"/>
              </a:rPr>
              <a:t>How to Recruit Volunteers</a:t>
            </a:r>
          </a:p>
          <a:p>
            <a:r>
              <a:rPr lang="en-US" sz="2800" dirty="0" smtClean="0">
                <a:cs typeface="Times New Roman" pitchFamily="18" charset="0"/>
              </a:rPr>
              <a:t>How to Maintain Volunteers</a:t>
            </a:r>
          </a:p>
          <a:p>
            <a:r>
              <a:rPr lang="en-US" sz="2800" dirty="0" smtClean="0">
                <a:cs typeface="Times New Roman" pitchFamily="18" charset="0"/>
              </a:rPr>
              <a:t>References  </a:t>
            </a:r>
          </a:p>
          <a:p>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5" name="Content Placeholder 3" descr="fjhzZRDoVspfOAJt7SLLSidZfbYPrPEjEjhlNepN79s,voaMcdzR57-uIpGrC8DXpfE3ogaKOdESou0GN6yt5y0.jpe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549" r="15345"/>
          <a:stretch/>
        </p:blipFill>
        <p:spPr>
          <a:xfrm rot="1076045">
            <a:off x="4046659" y="4065055"/>
            <a:ext cx="2990696" cy="2181451"/>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97370">
            <a:off x="4014685" y="1078659"/>
            <a:ext cx="2944091" cy="1943100"/>
          </a:xfrm>
          <a:prstGeom prst="rect">
            <a:avLst/>
          </a:prstGeom>
          <a:ln>
            <a:noFill/>
          </a:ln>
          <a:effectLst>
            <a:softEdge rad="112500"/>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2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2200"/>
                            </p:stCondLst>
                            <p:childTnLst>
                              <p:par>
                                <p:cTn id="43" presetID="26" presetClass="emph" presetSubtype="0" fill="hold" nodeType="afterEffect">
                                  <p:stCondLst>
                                    <p:cond delay="0"/>
                                  </p:stCondLst>
                                  <p:childTnLst>
                                    <p:animEffect transition="out" filter="fade">
                                      <p:cBhvr>
                                        <p:cTn id="44" dur="500" tmFilter="0, 0; .2, .5; .8, .5; 1, 0"/>
                                        <p:tgtEl>
                                          <p:spTgt spid="4"/>
                                        </p:tgtEl>
                                      </p:cBhvr>
                                    </p:animEffect>
                                    <p:animScale>
                                      <p:cBhvr>
                                        <p:cTn id="45" dur="250" autoRev="1" fill="hold"/>
                                        <p:tgtEl>
                                          <p:spTgt spid="4"/>
                                        </p:tgtEl>
                                      </p:cBhvr>
                                      <p:by x="105000" y="105000"/>
                                    </p:animScale>
                                  </p:childTnLst>
                                </p:cTn>
                              </p:par>
                            </p:childTnLst>
                          </p:cTn>
                        </p:par>
                        <p:par>
                          <p:cTn id="46" fill="hold">
                            <p:stCondLst>
                              <p:cond delay="2700"/>
                            </p:stCondLst>
                            <p:childTnLst>
                              <p:par>
                                <p:cTn id="47" presetID="26" presetClass="emph" presetSubtype="0" fill="hold" nodeType="afterEffect">
                                  <p:stCondLst>
                                    <p:cond delay="0"/>
                                  </p:stCondLst>
                                  <p:childTnLst>
                                    <p:animEffect transition="out" filter="fade">
                                      <p:cBhvr>
                                        <p:cTn id="48" dur="500" tmFilter="0, 0; .2, .5; .8, .5; 1, 0"/>
                                        <p:tgtEl>
                                          <p:spTgt spid="5"/>
                                        </p:tgtEl>
                                      </p:cBhvr>
                                    </p:animEffect>
                                    <p:animScale>
                                      <p:cBhvr>
                                        <p:cTn id="4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Objective</a:t>
            </a:r>
            <a:r>
              <a:rPr lang="en-US" dirty="0" smtClean="0"/>
              <a:t> </a:t>
            </a:r>
            <a:endParaRPr lang="en-US" dirty="0"/>
          </a:p>
        </p:txBody>
      </p:sp>
      <p:sp>
        <p:nvSpPr>
          <p:cNvPr id="3" name="Content Placeholder 2"/>
          <p:cNvSpPr>
            <a:spLocks noGrp="1"/>
          </p:cNvSpPr>
          <p:nvPr>
            <p:ph sz="half" idx="1"/>
          </p:nvPr>
        </p:nvSpPr>
        <p:spPr/>
        <p:txBody>
          <a:bodyPr>
            <a:normAutofit/>
          </a:bodyPr>
          <a:lstStyle/>
          <a:p>
            <a:r>
              <a:rPr lang="en-US" sz="2800" dirty="0" smtClean="0">
                <a:cs typeface="Times New Roman" pitchFamily="18" charset="0"/>
              </a:rPr>
              <a:t>To improve volunteer recruiting methods for Feeding Children Everywhere</a:t>
            </a:r>
            <a:endParaRPr lang="en-US" sz="2800" dirty="0"/>
          </a:p>
        </p:txBody>
      </p:sp>
      <p:pic>
        <p:nvPicPr>
          <p:cNvPr id="5" name="Content Placeholder 4" descr="Al6GzKnZYZQaP4bhJ_5gassr4Qr5bopjrVTMuIOoSLQ.jpeg"/>
          <p:cNvPicPr>
            <a:picLocks noGrp="1" noChangeAspect="1"/>
          </p:cNvPicPr>
          <p:nvPr>
            <p:ph sz="half" idx="2"/>
          </p:nvPr>
        </p:nvPicPr>
        <p:blipFill>
          <a:blip r:embed="rId2">
            <a:extLst>
              <a:ext uri="{28A0092B-C50C-407E-A947-70E740481C1C}">
                <a14:useLocalDpi xmlns:a14="http://schemas.microsoft.com/office/drawing/2010/main" val="0"/>
              </a:ext>
            </a:extLst>
          </a:blip>
          <a:srcRect t="12667" b="12667"/>
          <a:stretch>
            <a:fillRect/>
          </a:stretch>
        </p:blipFill>
        <p:spPr>
          <a:xfrm>
            <a:off x="3886200" y="1600200"/>
            <a:ext cx="3293256" cy="3690720"/>
          </a:xfrm>
          <a:prstGeom prst="rect">
            <a:avLst/>
          </a:prstGeom>
          <a:ln>
            <a:noFill/>
          </a:ln>
          <a:effectLst>
            <a:glow rad="63500">
              <a:schemeClr val="accent2">
                <a:satMod val="175000"/>
                <a:alpha val="40000"/>
              </a:schemeClr>
            </a:glow>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Background</a:t>
            </a:r>
            <a:endParaRPr lang="en-US" dirty="0">
              <a:cs typeface="Times New Roman" pitchFamily="18" charset="0"/>
            </a:endParaRPr>
          </a:p>
        </p:txBody>
      </p:sp>
      <p:pic>
        <p:nvPicPr>
          <p:cNvPr id="4" name="Picture 3" descr="GmpMIAEtFneOPPPXMHgm_Plw74rdXqIteQTqGsYMcsQ,rRoPKwcx_bJlwv1q3X9BMRQK0OA_uMTcE38GtUsuBVQ.jpe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86000" y="2819400"/>
            <a:ext cx="7554799" cy="4296414"/>
          </a:xfrm>
          <a:prstGeom prst="rect">
            <a:avLst/>
          </a:prstGeom>
        </p:spPr>
      </p:pic>
      <p:sp>
        <p:nvSpPr>
          <p:cNvPr id="3" name="Content Placeholder 2"/>
          <p:cNvSpPr>
            <a:spLocks noGrp="1"/>
          </p:cNvSpPr>
          <p:nvPr>
            <p:ph idx="1"/>
          </p:nvPr>
        </p:nvSpPr>
        <p:spPr>
          <a:xfrm>
            <a:off x="381000" y="1371600"/>
            <a:ext cx="4953001" cy="3050224"/>
          </a:xfrm>
        </p:spPr>
        <p:txBody>
          <a:bodyPr>
            <a:noAutofit/>
          </a:bodyPr>
          <a:lstStyle/>
          <a:p>
            <a:r>
              <a:rPr lang="en-US" sz="2800" dirty="0" smtClean="0">
                <a:cs typeface="Times New Roman" pitchFamily="18" charset="0"/>
              </a:rPr>
              <a:t>Founded in 2010 following the earthquake in Haiti</a:t>
            </a:r>
          </a:p>
          <a:p>
            <a:r>
              <a:rPr lang="en-US" sz="2800" dirty="0" smtClean="0">
                <a:cs typeface="Times New Roman" pitchFamily="18" charset="0"/>
              </a:rPr>
              <a:t>Provide hand-packed lentil-casseroles as meals</a:t>
            </a:r>
          </a:p>
          <a:p>
            <a:pPr lvl="1"/>
            <a:r>
              <a:rPr lang="en-US" sz="2400" dirty="0" smtClean="0">
                <a:cs typeface="Times New Roman" pitchFamily="18" charset="0"/>
              </a:rPr>
              <a:t>Hunger Projects: </a:t>
            </a:r>
            <a:r>
              <a:rPr lang="en-US" sz="2400" dirty="0">
                <a:cs typeface="Times New Roman" pitchFamily="18" charset="0"/>
              </a:rPr>
              <a:t>v</a:t>
            </a:r>
            <a:r>
              <a:rPr lang="en-US" sz="2400" dirty="0" smtClean="0">
                <a:cs typeface="Times New Roman" pitchFamily="18" charset="0"/>
              </a:rPr>
              <a:t>olunteers package meals</a:t>
            </a:r>
          </a:p>
          <a:p>
            <a:pPr lvl="1"/>
            <a:r>
              <a:rPr lang="en-US" sz="2400" dirty="0" smtClean="0">
                <a:cs typeface="Times New Roman" pitchFamily="18" charset="0"/>
              </a:rPr>
              <a:t>Meals are sent to 4 continents across the globe and to food crisis centers throughout the US</a:t>
            </a:r>
          </a:p>
          <a:p>
            <a:r>
              <a:rPr lang="en-US" sz="2800" dirty="0" smtClean="0">
                <a:cs typeface="Times New Roman" pitchFamily="18" charset="0"/>
              </a:rPr>
              <a:t>Headquarters in California, Connecticut, and Florida</a:t>
            </a:r>
          </a:p>
          <a:p>
            <a:endParaRPr lang="en-US" sz="2800" dirty="0">
              <a:cs typeface="Times New Roman" pitchFamily="18" charset="0"/>
            </a:endParaRPr>
          </a:p>
          <a:p>
            <a:endParaRPr lang="en-US" sz="2800" dirty="0" smtClean="0"/>
          </a:p>
          <a:p>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950"/>
                            </p:stCondLst>
                            <p:childTnLst>
                              <p:par>
                                <p:cTn id="12" presetID="26"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217">
                                          <p:stCondLst>
                                            <p:cond delay="0"/>
                                          </p:stCondLst>
                                        </p:cTn>
                                        <p:tgtEl>
                                          <p:spTgt spid="3">
                                            <p:txEl>
                                              <p:pRg st="0" end="0"/>
                                            </p:txEl>
                                          </p:spTgt>
                                        </p:tgtEl>
                                      </p:cBhvr>
                                    </p:animEffect>
                                    <p:anim calcmode="lin" valueType="num">
                                      <p:cBhvr>
                                        <p:cTn id="15" dur="68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249"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249" tmFilter="0, 0; 0.125,0.2665; 0.25,0.4; 0.375,0.465; 0.5,0.5;  0.625,0.535; 0.75,0.6; 0.875,0.7335; 1,1">
                                          <p:stCondLst>
                                            <p:cond delay="249"/>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124" tmFilter="0, 0; 0.125,0.2665; 0.25,0.4; 0.375,0.465; 0.5,0.5;  0.625,0.535; 0.75,0.6; 0.875,0.7335; 1,1">
                                          <p:stCondLst>
                                            <p:cond delay="497"/>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62" tmFilter="0, 0; 0.125,0.2665; 0.25,0.4; 0.375,0.465; 0.5,0.5;  0.625,0.535; 0.75,0.6; 0.875,0.7335; 1,1">
                                          <p:stCondLst>
                                            <p:cond delay="621"/>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10">
                                          <p:stCondLst>
                                            <p:cond delay="244"/>
                                          </p:stCondLst>
                                        </p:cTn>
                                        <p:tgtEl>
                                          <p:spTgt spid="3">
                                            <p:txEl>
                                              <p:pRg st="0" end="0"/>
                                            </p:txEl>
                                          </p:spTgt>
                                        </p:tgtEl>
                                      </p:cBhvr>
                                      <p:to x="100000" y="60000"/>
                                    </p:animScale>
                                    <p:animScale>
                                      <p:cBhvr>
                                        <p:cTn id="21" dur="62" decel="50000">
                                          <p:stCondLst>
                                            <p:cond delay="254"/>
                                          </p:stCondLst>
                                        </p:cTn>
                                        <p:tgtEl>
                                          <p:spTgt spid="3">
                                            <p:txEl>
                                              <p:pRg st="0" end="0"/>
                                            </p:txEl>
                                          </p:spTgt>
                                        </p:tgtEl>
                                      </p:cBhvr>
                                      <p:to x="100000" y="100000"/>
                                    </p:animScale>
                                    <p:animScale>
                                      <p:cBhvr>
                                        <p:cTn id="22" dur="10">
                                          <p:stCondLst>
                                            <p:cond delay="492"/>
                                          </p:stCondLst>
                                        </p:cTn>
                                        <p:tgtEl>
                                          <p:spTgt spid="3">
                                            <p:txEl>
                                              <p:pRg st="0" end="0"/>
                                            </p:txEl>
                                          </p:spTgt>
                                        </p:tgtEl>
                                      </p:cBhvr>
                                      <p:to x="100000" y="80000"/>
                                    </p:animScale>
                                    <p:animScale>
                                      <p:cBhvr>
                                        <p:cTn id="23" dur="62" decel="50000">
                                          <p:stCondLst>
                                            <p:cond delay="502"/>
                                          </p:stCondLst>
                                        </p:cTn>
                                        <p:tgtEl>
                                          <p:spTgt spid="3">
                                            <p:txEl>
                                              <p:pRg st="0" end="0"/>
                                            </p:txEl>
                                          </p:spTgt>
                                        </p:tgtEl>
                                      </p:cBhvr>
                                      <p:to x="100000" y="100000"/>
                                    </p:animScale>
                                    <p:animScale>
                                      <p:cBhvr>
                                        <p:cTn id="24" dur="10">
                                          <p:stCondLst>
                                            <p:cond delay="616"/>
                                          </p:stCondLst>
                                        </p:cTn>
                                        <p:tgtEl>
                                          <p:spTgt spid="3">
                                            <p:txEl>
                                              <p:pRg st="0" end="0"/>
                                            </p:txEl>
                                          </p:spTgt>
                                        </p:tgtEl>
                                      </p:cBhvr>
                                      <p:to x="100000" y="90000"/>
                                    </p:animScale>
                                    <p:animScale>
                                      <p:cBhvr>
                                        <p:cTn id="25" dur="62" decel="50000">
                                          <p:stCondLst>
                                            <p:cond delay="625"/>
                                          </p:stCondLst>
                                        </p:cTn>
                                        <p:tgtEl>
                                          <p:spTgt spid="3">
                                            <p:txEl>
                                              <p:pRg st="0" end="0"/>
                                            </p:txEl>
                                          </p:spTgt>
                                        </p:tgtEl>
                                      </p:cBhvr>
                                      <p:to x="100000" y="100000"/>
                                    </p:animScale>
                                    <p:animScale>
                                      <p:cBhvr>
                                        <p:cTn id="26" dur="10">
                                          <p:stCondLst>
                                            <p:cond delay="678"/>
                                          </p:stCondLst>
                                        </p:cTn>
                                        <p:tgtEl>
                                          <p:spTgt spid="3">
                                            <p:txEl>
                                              <p:pRg st="0" end="0"/>
                                            </p:txEl>
                                          </p:spTgt>
                                        </p:tgtEl>
                                      </p:cBhvr>
                                      <p:to x="100000" y="95000"/>
                                    </p:animScale>
                                    <p:animScale>
                                      <p:cBhvr>
                                        <p:cTn id="27" dur="62" decel="50000">
                                          <p:stCondLst>
                                            <p:cond delay="688"/>
                                          </p:stCondLst>
                                        </p:cTn>
                                        <p:tgtEl>
                                          <p:spTgt spid="3">
                                            <p:txEl>
                                              <p:pRg st="0" end="0"/>
                                            </p:txEl>
                                          </p:spTgt>
                                        </p:tgtEl>
                                      </p:cBhvr>
                                      <p:to x="100000" y="100000"/>
                                    </p:animScale>
                                  </p:childTnLst>
                                </p:cTn>
                              </p:par>
                            </p:childTnLst>
                          </p:cTn>
                        </p:par>
                        <p:par>
                          <p:cTn id="28" fill="hold">
                            <p:stCondLst>
                              <p:cond delay="1700"/>
                            </p:stCondLst>
                            <p:childTnLst>
                              <p:par>
                                <p:cTn id="29" presetID="26"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217">
                                          <p:stCondLst>
                                            <p:cond delay="0"/>
                                          </p:stCondLst>
                                        </p:cTn>
                                        <p:tgtEl>
                                          <p:spTgt spid="3">
                                            <p:txEl>
                                              <p:pRg st="1" end="1"/>
                                            </p:txEl>
                                          </p:spTgt>
                                        </p:tgtEl>
                                      </p:cBhvr>
                                    </p:animEffect>
                                    <p:anim calcmode="lin" valueType="num">
                                      <p:cBhvr>
                                        <p:cTn id="32" dur="683"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249"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249" tmFilter="0, 0; 0.125,0.2665; 0.25,0.4; 0.375,0.465; 0.5,0.5;  0.625,0.535; 0.75,0.6; 0.875,0.7335; 1,1">
                                          <p:stCondLst>
                                            <p:cond delay="249"/>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124" tmFilter="0, 0; 0.125,0.2665; 0.25,0.4; 0.375,0.465; 0.5,0.5;  0.625,0.535; 0.75,0.6; 0.875,0.7335; 1,1">
                                          <p:stCondLst>
                                            <p:cond delay="497"/>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62" tmFilter="0, 0; 0.125,0.2665; 0.25,0.4; 0.375,0.465; 0.5,0.5;  0.625,0.535; 0.75,0.6; 0.875,0.7335; 1,1">
                                          <p:stCondLst>
                                            <p:cond delay="621"/>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10">
                                          <p:stCondLst>
                                            <p:cond delay="244"/>
                                          </p:stCondLst>
                                        </p:cTn>
                                        <p:tgtEl>
                                          <p:spTgt spid="3">
                                            <p:txEl>
                                              <p:pRg st="1" end="1"/>
                                            </p:txEl>
                                          </p:spTgt>
                                        </p:tgtEl>
                                      </p:cBhvr>
                                      <p:to x="100000" y="60000"/>
                                    </p:animScale>
                                    <p:animScale>
                                      <p:cBhvr>
                                        <p:cTn id="38" dur="62" decel="50000">
                                          <p:stCondLst>
                                            <p:cond delay="254"/>
                                          </p:stCondLst>
                                        </p:cTn>
                                        <p:tgtEl>
                                          <p:spTgt spid="3">
                                            <p:txEl>
                                              <p:pRg st="1" end="1"/>
                                            </p:txEl>
                                          </p:spTgt>
                                        </p:tgtEl>
                                      </p:cBhvr>
                                      <p:to x="100000" y="100000"/>
                                    </p:animScale>
                                    <p:animScale>
                                      <p:cBhvr>
                                        <p:cTn id="39" dur="10">
                                          <p:stCondLst>
                                            <p:cond delay="492"/>
                                          </p:stCondLst>
                                        </p:cTn>
                                        <p:tgtEl>
                                          <p:spTgt spid="3">
                                            <p:txEl>
                                              <p:pRg st="1" end="1"/>
                                            </p:txEl>
                                          </p:spTgt>
                                        </p:tgtEl>
                                      </p:cBhvr>
                                      <p:to x="100000" y="80000"/>
                                    </p:animScale>
                                    <p:animScale>
                                      <p:cBhvr>
                                        <p:cTn id="40" dur="62" decel="50000">
                                          <p:stCondLst>
                                            <p:cond delay="502"/>
                                          </p:stCondLst>
                                        </p:cTn>
                                        <p:tgtEl>
                                          <p:spTgt spid="3">
                                            <p:txEl>
                                              <p:pRg st="1" end="1"/>
                                            </p:txEl>
                                          </p:spTgt>
                                        </p:tgtEl>
                                      </p:cBhvr>
                                      <p:to x="100000" y="100000"/>
                                    </p:animScale>
                                    <p:animScale>
                                      <p:cBhvr>
                                        <p:cTn id="41" dur="10">
                                          <p:stCondLst>
                                            <p:cond delay="616"/>
                                          </p:stCondLst>
                                        </p:cTn>
                                        <p:tgtEl>
                                          <p:spTgt spid="3">
                                            <p:txEl>
                                              <p:pRg st="1" end="1"/>
                                            </p:txEl>
                                          </p:spTgt>
                                        </p:tgtEl>
                                      </p:cBhvr>
                                      <p:to x="100000" y="90000"/>
                                    </p:animScale>
                                    <p:animScale>
                                      <p:cBhvr>
                                        <p:cTn id="42" dur="62" decel="50000">
                                          <p:stCondLst>
                                            <p:cond delay="625"/>
                                          </p:stCondLst>
                                        </p:cTn>
                                        <p:tgtEl>
                                          <p:spTgt spid="3">
                                            <p:txEl>
                                              <p:pRg st="1" end="1"/>
                                            </p:txEl>
                                          </p:spTgt>
                                        </p:tgtEl>
                                      </p:cBhvr>
                                      <p:to x="100000" y="100000"/>
                                    </p:animScale>
                                    <p:animScale>
                                      <p:cBhvr>
                                        <p:cTn id="43" dur="10">
                                          <p:stCondLst>
                                            <p:cond delay="678"/>
                                          </p:stCondLst>
                                        </p:cTn>
                                        <p:tgtEl>
                                          <p:spTgt spid="3">
                                            <p:txEl>
                                              <p:pRg st="1" end="1"/>
                                            </p:txEl>
                                          </p:spTgt>
                                        </p:tgtEl>
                                      </p:cBhvr>
                                      <p:to x="100000" y="95000"/>
                                    </p:animScale>
                                    <p:animScale>
                                      <p:cBhvr>
                                        <p:cTn id="44" dur="62" decel="50000">
                                          <p:stCondLst>
                                            <p:cond delay="688"/>
                                          </p:stCondLst>
                                        </p:cTn>
                                        <p:tgtEl>
                                          <p:spTgt spid="3">
                                            <p:txEl>
                                              <p:pRg st="1" end="1"/>
                                            </p:txEl>
                                          </p:spTgt>
                                        </p:tgtEl>
                                      </p:cBhvr>
                                      <p:to x="100000" y="100000"/>
                                    </p:animScale>
                                  </p:childTnLst>
                                </p:cTn>
                              </p:par>
                            </p:childTnLst>
                          </p:cTn>
                        </p:par>
                        <p:par>
                          <p:cTn id="45" fill="hold">
                            <p:stCondLst>
                              <p:cond delay="2450"/>
                            </p:stCondLst>
                            <p:childTnLst>
                              <p:par>
                                <p:cTn id="46" presetID="26" presetClass="entr" presetSubtype="0" fill="hold" grpId="0" nodeType="after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217">
                                          <p:stCondLst>
                                            <p:cond delay="0"/>
                                          </p:stCondLst>
                                        </p:cTn>
                                        <p:tgtEl>
                                          <p:spTgt spid="3">
                                            <p:txEl>
                                              <p:pRg st="2" end="2"/>
                                            </p:txEl>
                                          </p:spTgt>
                                        </p:tgtEl>
                                      </p:cBhvr>
                                    </p:animEffect>
                                    <p:anim calcmode="lin" valueType="num">
                                      <p:cBhvr>
                                        <p:cTn id="49" dur="683"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249"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249" tmFilter="0, 0; 0.125,0.2665; 0.25,0.4; 0.375,0.465; 0.5,0.5;  0.625,0.535; 0.75,0.6; 0.875,0.7335; 1,1">
                                          <p:stCondLst>
                                            <p:cond delay="249"/>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124" tmFilter="0, 0; 0.125,0.2665; 0.25,0.4; 0.375,0.465; 0.5,0.5;  0.625,0.535; 0.75,0.6; 0.875,0.7335; 1,1">
                                          <p:stCondLst>
                                            <p:cond delay="497"/>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62" tmFilter="0, 0; 0.125,0.2665; 0.25,0.4; 0.375,0.465; 0.5,0.5;  0.625,0.535; 0.75,0.6; 0.875,0.7335; 1,1">
                                          <p:stCondLst>
                                            <p:cond delay="621"/>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10">
                                          <p:stCondLst>
                                            <p:cond delay="244"/>
                                          </p:stCondLst>
                                        </p:cTn>
                                        <p:tgtEl>
                                          <p:spTgt spid="3">
                                            <p:txEl>
                                              <p:pRg st="2" end="2"/>
                                            </p:txEl>
                                          </p:spTgt>
                                        </p:tgtEl>
                                      </p:cBhvr>
                                      <p:to x="100000" y="60000"/>
                                    </p:animScale>
                                    <p:animScale>
                                      <p:cBhvr>
                                        <p:cTn id="55" dur="62" decel="50000">
                                          <p:stCondLst>
                                            <p:cond delay="254"/>
                                          </p:stCondLst>
                                        </p:cTn>
                                        <p:tgtEl>
                                          <p:spTgt spid="3">
                                            <p:txEl>
                                              <p:pRg st="2" end="2"/>
                                            </p:txEl>
                                          </p:spTgt>
                                        </p:tgtEl>
                                      </p:cBhvr>
                                      <p:to x="100000" y="100000"/>
                                    </p:animScale>
                                    <p:animScale>
                                      <p:cBhvr>
                                        <p:cTn id="56" dur="10">
                                          <p:stCondLst>
                                            <p:cond delay="492"/>
                                          </p:stCondLst>
                                        </p:cTn>
                                        <p:tgtEl>
                                          <p:spTgt spid="3">
                                            <p:txEl>
                                              <p:pRg st="2" end="2"/>
                                            </p:txEl>
                                          </p:spTgt>
                                        </p:tgtEl>
                                      </p:cBhvr>
                                      <p:to x="100000" y="80000"/>
                                    </p:animScale>
                                    <p:animScale>
                                      <p:cBhvr>
                                        <p:cTn id="57" dur="62" decel="50000">
                                          <p:stCondLst>
                                            <p:cond delay="502"/>
                                          </p:stCondLst>
                                        </p:cTn>
                                        <p:tgtEl>
                                          <p:spTgt spid="3">
                                            <p:txEl>
                                              <p:pRg st="2" end="2"/>
                                            </p:txEl>
                                          </p:spTgt>
                                        </p:tgtEl>
                                      </p:cBhvr>
                                      <p:to x="100000" y="100000"/>
                                    </p:animScale>
                                    <p:animScale>
                                      <p:cBhvr>
                                        <p:cTn id="58" dur="10">
                                          <p:stCondLst>
                                            <p:cond delay="616"/>
                                          </p:stCondLst>
                                        </p:cTn>
                                        <p:tgtEl>
                                          <p:spTgt spid="3">
                                            <p:txEl>
                                              <p:pRg st="2" end="2"/>
                                            </p:txEl>
                                          </p:spTgt>
                                        </p:tgtEl>
                                      </p:cBhvr>
                                      <p:to x="100000" y="90000"/>
                                    </p:animScale>
                                    <p:animScale>
                                      <p:cBhvr>
                                        <p:cTn id="59" dur="62" decel="50000">
                                          <p:stCondLst>
                                            <p:cond delay="625"/>
                                          </p:stCondLst>
                                        </p:cTn>
                                        <p:tgtEl>
                                          <p:spTgt spid="3">
                                            <p:txEl>
                                              <p:pRg st="2" end="2"/>
                                            </p:txEl>
                                          </p:spTgt>
                                        </p:tgtEl>
                                      </p:cBhvr>
                                      <p:to x="100000" y="100000"/>
                                    </p:animScale>
                                    <p:animScale>
                                      <p:cBhvr>
                                        <p:cTn id="60" dur="10">
                                          <p:stCondLst>
                                            <p:cond delay="678"/>
                                          </p:stCondLst>
                                        </p:cTn>
                                        <p:tgtEl>
                                          <p:spTgt spid="3">
                                            <p:txEl>
                                              <p:pRg st="2" end="2"/>
                                            </p:txEl>
                                          </p:spTgt>
                                        </p:tgtEl>
                                      </p:cBhvr>
                                      <p:to x="100000" y="95000"/>
                                    </p:animScale>
                                    <p:animScale>
                                      <p:cBhvr>
                                        <p:cTn id="61" dur="62" decel="50000">
                                          <p:stCondLst>
                                            <p:cond delay="688"/>
                                          </p:stCondLst>
                                        </p:cTn>
                                        <p:tgtEl>
                                          <p:spTgt spid="3">
                                            <p:txEl>
                                              <p:pRg st="2" end="2"/>
                                            </p:txEl>
                                          </p:spTgt>
                                        </p:tgtEl>
                                      </p:cBhvr>
                                      <p:to x="100000" y="100000"/>
                                    </p:animScale>
                                  </p:childTnLst>
                                </p:cTn>
                              </p:par>
                            </p:childTnLst>
                          </p:cTn>
                        </p:par>
                        <p:par>
                          <p:cTn id="62" fill="hold">
                            <p:stCondLst>
                              <p:cond delay="3200"/>
                            </p:stCondLst>
                            <p:childTnLst>
                              <p:par>
                                <p:cTn id="63" presetID="26" presetClass="entr" presetSubtype="0" fill="hold" grpId="0" nodeType="after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down)">
                                      <p:cBhvr>
                                        <p:cTn id="65" dur="217">
                                          <p:stCondLst>
                                            <p:cond delay="0"/>
                                          </p:stCondLst>
                                        </p:cTn>
                                        <p:tgtEl>
                                          <p:spTgt spid="3">
                                            <p:txEl>
                                              <p:pRg st="3" end="3"/>
                                            </p:txEl>
                                          </p:spTgt>
                                        </p:tgtEl>
                                      </p:cBhvr>
                                    </p:animEffect>
                                    <p:anim calcmode="lin" valueType="num">
                                      <p:cBhvr>
                                        <p:cTn id="66" dur="683"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7" dur="249"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8" dur="249" tmFilter="0, 0; 0.125,0.2665; 0.25,0.4; 0.375,0.465; 0.5,0.5;  0.625,0.535; 0.75,0.6; 0.875,0.7335; 1,1">
                                          <p:stCondLst>
                                            <p:cond delay="249"/>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9" dur="124" tmFilter="0, 0; 0.125,0.2665; 0.25,0.4; 0.375,0.465; 0.5,0.5;  0.625,0.535; 0.75,0.6; 0.875,0.7335; 1,1">
                                          <p:stCondLst>
                                            <p:cond delay="497"/>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0" dur="62" tmFilter="0, 0; 0.125,0.2665; 0.25,0.4; 0.375,0.465; 0.5,0.5;  0.625,0.535; 0.75,0.6; 0.875,0.7335; 1,1">
                                          <p:stCondLst>
                                            <p:cond delay="621"/>
                                          </p:stCondLst>
                                        </p:cTn>
                                        <p:tgtEl>
                                          <p:spTgt spid="3">
                                            <p:txEl>
                                              <p:pRg st="3" end="3"/>
                                            </p:txEl>
                                          </p:spTgt>
                                        </p:tgtEl>
                                        <p:attrNameLst>
                                          <p:attrName>ppt_y</p:attrName>
                                        </p:attrNameLst>
                                      </p:cBhvr>
                                      <p:tavLst>
                                        <p:tav tm="0" fmla="#ppt_y-sin(pi*$)/81">
                                          <p:val>
                                            <p:fltVal val="0"/>
                                          </p:val>
                                        </p:tav>
                                        <p:tav tm="100000">
                                          <p:val>
                                            <p:fltVal val="1"/>
                                          </p:val>
                                        </p:tav>
                                      </p:tavLst>
                                    </p:anim>
                                    <p:animScale>
                                      <p:cBhvr>
                                        <p:cTn id="71" dur="10">
                                          <p:stCondLst>
                                            <p:cond delay="244"/>
                                          </p:stCondLst>
                                        </p:cTn>
                                        <p:tgtEl>
                                          <p:spTgt spid="3">
                                            <p:txEl>
                                              <p:pRg st="3" end="3"/>
                                            </p:txEl>
                                          </p:spTgt>
                                        </p:tgtEl>
                                      </p:cBhvr>
                                      <p:to x="100000" y="60000"/>
                                    </p:animScale>
                                    <p:animScale>
                                      <p:cBhvr>
                                        <p:cTn id="72" dur="62" decel="50000">
                                          <p:stCondLst>
                                            <p:cond delay="254"/>
                                          </p:stCondLst>
                                        </p:cTn>
                                        <p:tgtEl>
                                          <p:spTgt spid="3">
                                            <p:txEl>
                                              <p:pRg st="3" end="3"/>
                                            </p:txEl>
                                          </p:spTgt>
                                        </p:tgtEl>
                                      </p:cBhvr>
                                      <p:to x="100000" y="100000"/>
                                    </p:animScale>
                                    <p:animScale>
                                      <p:cBhvr>
                                        <p:cTn id="73" dur="10">
                                          <p:stCondLst>
                                            <p:cond delay="492"/>
                                          </p:stCondLst>
                                        </p:cTn>
                                        <p:tgtEl>
                                          <p:spTgt spid="3">
                                            <p:txEl>
                                              <p:pRg st="3" end="3"/>
                                            </p:txEl>
                                          </p:spTgt>
                                        </p:tgtEl>
                                      </p:cBhvr>
                                      <p:to x="100000" y="80000"/>
                                    </p:animScale>
                                    <p:animScale>
                                      <p:cBhvr>
                                        <p:cTn id="74" dur="62" decel="50000">
                                          <p:stCondLst>
                                            <p:cond delay="502"/>
                                          </p:stCondLst>
                                        </p:cTn>
                                        <p:tgtEl>
                                          <p:spTgt spid="3">
                                            <p:txEl>
                                              <p:pRg st="3" end="3"/>
                                            </p:txEl>
                                          </p:spTgt>
                                        </p:tgtEl>
                                      </p:cBhvr>
                                      <p:to x="100000" y="100000"/>
                                    </p:animScale>
                                    <p:animScale>
                                      <p:cBhvr>
                                        <p:cTn id="75" dur="10">
                                          <p:stCondLst>
                                            <p:cond delay="616"/>
                                          </p:stCondLst>
                                        </p:cTn>
                                        <p:tgtEl>
                                          <p:spTgt spid="3">
                                            <p:txEl>
                                              <p:pRg st="3" end="3"/>
                                            </p:txEl>
                                          </p:spTgt>
                                        </p:tgtEl>
                                      </p:cBhvr>
                                      <p:to x="100000" y="90000"/>
                                    </p:animScale>
                                    <p:animScale>
                                      <p:cBhvr>
                                        <p:cTn id="76" dur="62" decel="50000">
                                          <p:stCondLst>
                                            <p:cond delay="625"/>
                                          </p:stCondLst>
                                        </p:cTn>
                                        <p:tgtEl>
                                          <p:spTgt spid="3">
                                            <p:txEl>
                                              <p:pRg st="3" end="3"/>
                                            </p:txEl>
                                          </p:spTgt>
                                        </p:tgtEl>
                                      </p:cBhvr>
                                      <p:to x="100000" y="100000"/>
                                    </p:animScale>
                                    <p:animScale>
                                      <p:cBhvr>
                                        <p:cTn id="77" dur="10">
                                          <p:stCondLst>
                                            <p:cond delay="678"/>
                                          </p:stCondLst>
                                        </p:cTn>
                                        <p:tgtEl>
                                          <p:spTgt spid="3">
                                            <p:txEl>
                                              <p:pRg st="3" end="3"/>
                                            </p:txEl>
                                          </p:spTgt>
                                        </p:tgtEl>
                                      </p:cBhvr>
                                      <p:to x="100000" y="95000"/>
                                    </p:animScale>
                                    <p:animScale>
                                      <p:cBhvr>
                                        <p:cTn id="78" dur="62" decel="50000">
                                          <p:stCondLst>
                                            <p:cond delay="688"/>
                                          </p:stCondLst>
                                        </p:cTn>
                                        <p:tgtEl>
                                          <p:spTgt spid="3">
                                            <p:txEl>
                                              <p:pRg st="3" end="3"/>
                                            </p:txEl>
                                          </p:spTgt>
                                        </p:tgtEl>
                                      </p:cBhvr>
                                      <p:to x="100000" y="100000"/>
                                    </p:animScale>
                                  </p:childTnLst>
                                </p:cTn>
                              </p:par>
                            </p:childTnLst>
                          </p:cTn>
                        </p:par>
                        <p:par>
                          <p:cTn id="79" fill="hold">
                            <p:stCondLst>
                              <p:cond delay="3950"/>
                            </p:stCondLst>
                            <p:childTnLst>
                              <p:par>
                                <p:cTn id="80" presetID="26" presetClass="entr" presetSubtype="0" fill="hold" grpId="0" nodeType="afterEffect">
                                  <p:stCondLst>
                                    <p:cond delay="0"/>
                                  </p:stCondLst>
                                  <p:childTnLst>
                                    <p:set>
                                      <p:cBhvr>
                                        <p:cTn id="81" dur="1" fill="hold">
                                          <p:stCondLst>
                                            <p:cond delay="0"/>
                                          </p:stCondLst>
                                        </p:cTn>
                                        <p:tgtEl>
                                          <p:spTgt spid="3">
                                            <p:txEl>
                                              <p:pRg st="4" end="4"/>
                                            </p:txEl>
                                          </p:spTgt>
                                        </p:tgtEl>
                                        <p:attrNameLst>
                                          <p:attrName>style.visibility</p:attrName>
                                        </p:attrNameLst>
                                      </p:cBhvr>
                                      <p:to>
                                        <p:strVal val="visible"/>
                                      </p:to>
                                    </p:set>
                                    <p:animEffect transition="in" filter="wipe(down)">
                                      <p:cBhvr>
                                        <p:cTn id="82" dur="217">
                                          <p:stCondLst>
                                            <p:cond delay="0"/>
                                          </p:stCondLst>
                                        </p:cTn>
                                        <p:tgtEl>
                                          <p:spTgt spid="3">
                                            <p:txEl>
                                              <p:pRg st="4" end="4"/>
                                            </p:txEl>
                                          </p:spTgt>
                                        </p:tgtEl>
                                      </p:cBhvr>
                                    </p:animEffect>
                                    <p:anim calcmode="lin" valueType="num">
                                      <p:cBhvr>
                                        <p:cTn id="83" dur="683"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4" dur="249"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5" dur="249" tmFilter="0, 0; 0.125,0.2665; 0.25,0.4; 0.375,0.465; 0.5,0.5;  0.625,0.535; 0.75,0.6; 0.875,0.7335; 1,1">
                                          <p:stCondLst>
                                            <p:cond delay="249"/>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6" dur="124" tmFilter="0, 0; 0.125,0.2665; 0.25,0.4; 0.375,0.465; 0.5,0.5;  0.625,0.535; 0.75,0.6; 0.875,0.7335; 1,1">
                                          <p:stCondLst>
                                            <p:cond delay="497"/>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7" dur="62" tmFilter="0, 0; 0.125,0.2665; 0.25,0.4; 0.375,0.465; 0.5,0.5;  0.625,0.535; 0.75,0.6; 0.875,0.7335; 1,1">
                                          <p:stCondLst>
                                            <p:cond delay="621"/>
                                          </p:stCondLst>
                                        </p:cTn>
                                        <p:tgtEl>
                                          <p:spTgt spid="3">
                                            <p:txEl>
                                              <p:pRg st="4" end="4"/>
                                            </p:txEl>
                                          </p:spTgt>
                                        </p:tgtEl>
                                        <p:attrNameLst>
                                          <p:attrName>ppt_y</p:attrName>
                                        </p:attrNameLst>
                                      </p:cBhvr>
                                      <p:tavLst>
                                        <p:tav tm="0" fmla="#ppt_y-sin(pi*$)/81">
                                          <p:val>
                                            <p:fltVal val="0"/>
                                          </p:val>
                                        </p:tav>
                                        <p:tav tm="100000">
                                          <p:val>
                                            <p:fltVal val="1"/>
                                          </p:val>
                                        </p:tav>
                                      </p:tavLst>
                                    </p:anim>
                                    <p:animScale>
                                      <p:cBhvr>
                                        <p:cTn id="88" dur="10">
                                          <p:stCondLst>
                                            <p:cond delay="244"/>
                                          </p:stCondLst>
                                        </p:cTn>
                                        <p:tgtEl>
                                          <p:spTgt spid="3">
                                            <p:txEl>
                                              <p:pRg st="4" end="4"/>
                                            </p:txEl>
                                          </p:spTgt>
                                        </p:tgtEl>
                                      </p:cBhvr>
                                      <p:to x="100000" y="60000"/>
                                    </p:animScale>
                                    <p:animScale>
                                      <p:cBhvr>
                                        <p:cTn id="89" dur="62" decel="50000">
                                          <p:stCondLst>
                                            <p:cond delay="254"/>
                                          </p:stCondLst>
                                        </p:cTn>
                                        <p:tgtEl>
                                          <p:spTgt spid="3">
                                            <p:txEl>
                                              <p:pRg st="4" end="4"/>
                                            </p:txEl>
                                          </p:spTgt>
                                        </p:tgtEl>
                                      </p:cBhvr>
                                      <p:to x="100000" y="100000"/>
                                    </p:animScale>
                                    <p:animScale>
                                      <p:cBhvr>
                                        <p:cTn id="90" dur="10">
                                          <p:stCondLst>
                                            <p:cond delay="492"/>
                                          </p:stCondLst>
                                        </p:cTn>
                                        <p:tgtEl>
                                          <p:spTgt spid="3">
                                            <p:txEl>
                                              <p:pRg st="4" end="4"/>
                                            </p:txEl>
                                          </p:spTgt>
                                        </p:tgtEl>
                                      </p:cBhvr>
                                      <p:to x="100000" y="80000"/>
                                    </p:animScale>
                                    <p:animScale>
                                      <p:cBhvr>
                                        <p:cTn id="91" dur="62" decel="50000">
                                          <p:stCondLst>
                                            <p:cond delay="502"/>
                                          </p:stCondLst>
                                        </p:cTn>
                                        <p:tgtEl>
                                          <p:spTgt spid="3">
                                            <p:txEl>
                                              <p:pRg st="4" end="4"/>
                                            </p:txEl>
                                          </p:spTgt>
                                        </p:tgtEl>
                                      </p:cBhvr>
                                      <p:to x="100000" y="100000"/>
                                    </p:animScale>
                                    <p:animScale>
                                      <p:cBhvr>
                                        <p:cTn id="92" dur="10">
                                          <p:stCondLst>
                                            <p:cond delay="616"/>
                                          </p:stCondLst>
                                        </p:cTn>
                                        <p:tgtEl>
                                          <p:spTgt spid="3">
                                            <p:txEl>
                                              <p:pRg st="4" end="4"/>
                                            </p:txEl>
                                          </p:spTgt>
                                        </p:tgtEl>
                                      </p:cBhvr>
                                      <p:to x="100000" y="90000"/>
                                    </p:animScale>
                                    <p:animScale>
                                      <p:cBhvr>
                                        <p:cTn id="93" dur="62" decel="50000">
                                          <p:stCondLst>
                                            <p:cond delay="625"/>
                                          </p:stCondLst>
                                        </p:cTn>
                                        <p:tgtEl>
                                          <p:spTgt spid="3">
                                            <p:txEl>
                                              <p:pRg st="4" end="4"/>
                                            </p:txEl>
                                          </p:spTgt>
                                        </p:tgtEl>
                                      </p:cBhvr>
                                      <p:to x="100000" y="100000"/>
                                    </p:animScale>
                                    <p:animScale>
                                      <p:cBhvr>
                                        <p:cTn id="94" dur="10">
                                          <p:stCondLst>
                                            <p:cond delay="678"/>
                                          </p:stCondLst>
                                        </p:cTn>
                                        <p:tgtEl>
                                          <p:spTgt spid="3">
                                            <p:txEl>
                                              <p:pRg st="4" end="4"/>
                                            </p:txEl>
                                          </p:spTgt>
                                        </p:tgtEl>
                                      </p:cBhvr>
                                      <p:to x="100000" y="95000"/>
                                    </p:animScale>
                                    <p:animScale>
                                      <p:cBhvr>
                                        <p:cTn id="95" dur="62" decel="50000">
                                          <p:stCondLst>
                                            <p:cond delay="688"/>
                                          </p:stCondLst>
                                        </p:cTn>
                                        <p:tgtEl>
                                          <p:spTgt spid="3">
                                            <p:txEl>
                                              <p:pRg st="4" end="4"/>
                                            </p:txEl>
                                          </p:spTgt>
                                        </p:tgtEl>
                                      </p:cBhvr>
                                      <p:to x="100000" y="100000"/>
                                    </p:animScale>
                                  </p:childTnLst>
                                </p:cTn>
                              </p:par>
                            </p:childTnLst>
                          </p:cTn>
                        </p:par>
                        <p:par>
                          <p:cTn id="96" fill="hold">
                            <p:stCondLst>
                              <p:cond delay="4700"/>
                            </p:stCondLst>
                            <p:childTnLst>
                              <p:par>
                                <p:cTn id="97" presetID="26" presetClass="emph" presetSubtype="0" fill="hold" nodeType="afterEffect">
                                  <p:stCondLst>
                                    <p:cond delay="1750"/>
                                  </p:stCondLst>
                                  <p:childTnLst>
                                    <p:animEffect transition="out" filter="fade">
                                      <p:cBhvr>
                                        <p:cTn id="98" dur="1500" tmFilter="0, 0; .2, .5; .8, .5; 1, 0"/>
                                        <p:tgtEl>
                                          <p:spTgt spid="4"/>
                                        </p:tgtEl>
                                      </p:cBhvr>
                                    </p:animEffect>
                                    <p:animScale>
                                      <p:cBhvr>
                                        <p:cTn id="99" dur="7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100" dirty="0" smtClean="0"/>
              <a:t>Press play on video or click: </a:t>
            </a:r>
            <a:br>
              <a:rPr lang="en-US" sz="1100" dirty="0" smtClean="0"/>
            </a:br>
            <a:r>
              <a:rPr lang="en-US" sz="1100" dirty="0" smtClean="0"/>
              <a:t>  </a:t>
            </a:r>
            <a:br>
              <a:rPr lang="en-US" sz="1100" dirty="0" smtClean="0"/>
            </a:br>
            <a:r>
              <a:rPr lang="en-US" sz="1100" dirty="0" smtClean="0">
                <a:hlinkClick r:id="rId3"/>
              </a:rPr>
              <a:t>https</a:t>
            </a:r>
            <a:r>
              <a:rPr lang="en-US" sz="1100" dirty="0">
                <a:hlinkClick r:id="rId3"/>
              </a:rPr>
              <a:t>://</a:t>
            </a:r>
            <a:r>
              <a:rPr lang="en-US" sz="1100" dirty="0" smtClean="0">
                <a:hlinkClick r:id="rId3"/>
              </a:rPr>
              <a:t>www.youtube.com/watch?v=oXwI0xdjP4I</a:t>
            </a:r>
            <a:r>
              <a:rPr lang="en-US" sz="1100" dirty="0" smtClean="0"/>
              <a:t/>
            </a:r>
            <a:br>
              <a:rPr lang="en-US" sz="1100" dirty="0" smtClean="0"/>
            </a:br>
            <a:r>
              <a:rPr lang="en-US" sz="1100" dirty="0" smtClean="0"/>
              <a:t/>
            </a:r>
            <a:br>
              <a:rPr lang="en-US" sz="1100" dirty="0" smtClean="0"/>
            </a:br>
            <a:endParaRPr lang="en-US" sz="1100" dirty="0"/>
          </a:p>
        </p:txBody>
      </p:sp>
      <p:pic>
        <p:nvPicPr>
          <p:cNvPr id="4" name="oXwI0xdjP4I"/>
          <p:cNvPicPr>
            <a:picLocks noGrp="1" noRot="1" noChangeAspect="1"/>
          </p:cNvPicPr>
          <p:nvPr>
            <p:ph idx="1"/>
            <a:videoFile r:link="rId1"/>
          </p:nvPr>
        </p:nvPicPr>
        <p:blipFill>
          <a:blip r:embed="rId4"/>
          <a:stretch>
            <a:fillRect/>
          </a:stretch>
        </p:blipFill>
        <p:spPr>
          <a:xfrm>
            <a:off x="228600" y="1143000"/>
            <a:ext cx="8579556" cy="4826001"/>
          </a:xfrm>
          <a:prstGeom prst="rect">
            <a:avLst/>
          </a:prstGeom>
        </p:spPr>
      </p:pic>
    </p:spTree>
    <p:extLst>
      <p:ext uri="{BB962C8B-B14F-4D97-AF65-F5344CB8AC3E}">
        <p14:creationId xmlns:p14="http://schemas.microsoft.com/office/powerpoint/2010/main" val="8081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We Recruit More Volunteers?</a:t>
            </a:r>
            <a:endParaRPr lang="en-US" dirty="0"/>
          </a:p>
        </p:txBody>
      </p:sp>
      <p:sp>
        <p:nvSpPr>
          <p:cNvPr id="3" name="Content Placeholder 2"/>
          <p:cNvSpPr>
            <a:spLocks noGrp="1"/>
          </p:cNvSpPr>
          <p:nvPr>
            <p:ph idx="1"/>
          </p:nvPr>
        </p:nvSpPr>
        <p:spPr>
          <a:xfrm>
            <a:off x="575820" y="1905262"/>
            <a:ext cx="8187180" cy="4876538"/>
          </a:xfrm>
        </p:spPr>
        <p:txBody>
          <a:bodyPr>
            <a:normAutofit fontScale="77500" lnSpcReduction="20000"/>
          </a:bodyPr>
          <a:lstStyle/>
          <a:p>
            <a:r>
              <a:rPr lang="en-US" sz="2500" dirty="0" smtClean="0"/>
              <a:t>Marketing</a:t>
            </a:r>
          </a:p>
          <a:p>
            <a:r>
              <a:rPr lang="en-US" sz="2500" dirty="0" smtClean="0"/>
              <a:t>Diversifying volunteer opportunities</a:t>
            </a:r>
          </a:p>
          <a:p>
            <a:r>
              <a:rPr lang="en-US" sz="2500" dirty="0" smtClean="0"/>
              <a:t>Reaching out to the community</a:t>
            </a:r>
          </a:p>
          <a:p>
            <a:r>
              <a:rPr lang="en-US" sz="2500" dirty="0"/>
              <a:t>Warm Body Recruitment</a:t>
            </a:r>
          </a:p>
          <a:p>
            <a:pPr lvl="1"/>
            <a:r>
              <a:rPr lang="en-US" sz="2500" dirty="0"/>
              <a:t>Brochures</a:t>
            </a:r>
          </a:p>
          <a:p>
            <a:pPr lvl="1"/>
            <a:r>
              <a:rPr lang="en-US" sz="2500" dirty="0"/>
              <a:t>Posters</a:t>
            </a:r>
          </a:p>
          <a:p>
            <a:pPr lvl="1"/>
            <a:r>
              <a:rPr lang="en-US" sz="2500" dirty="0"/>
              <a:t>Speaking engagements</a:t>
            </a:r>
          </a:p>
          <a:p>
            <a:pPr lvl="1"/>
            <a:r>
              <a:rPr lang="en-US" sz="2500" dirty="0"/>
              <a:t>Word of mouth</a:t>
            </a:r>
          </a:p>
          <a:p>
            <a:pPr lvl="1"/>
            <a:r>
              <a:rPr lang="en-US" sz="2500" dirty="0"/>
              <a:t>Social media</a:t>
            </a:r>
          </a:p>
          <a:p>
            <a:pPr lvl="1"/>
            <a:r>
              <a:rPr lang="en-US" sz="2500" dirty="0"/>
              <a:t>Concentric Circles Recruitment</a:t>
            </a:r>
          </a:p>
          <a:p>
            <a:pPr lvl="2"/>
            <a:r>
              <a:rPr lang="en-US" sz="2500" dirty="0"/>
              <a:t>Friends</a:t>
            </a:r>
          </a:p>
          <a:p>
            <a:pPr lvl="2"/>
            <a:r>
              <a:rPr lang="en-US" sz="2500" dirty="0"/>
              <a:t>Families</a:t>
            </a:r>
          </a:p>
          <a:p>
            <a:pPr lvl="2"/>
            <a:r>
              <a:rPr lang="en-US" sz="2500" dirty="0" smtClean="0"/>
              <a:t>Neighbors</a:t>
            </a:r>
          </a:p>
          <a:p>
            <a:endParaRPr lang="en-US" dirty="0" smtClean="0"/>
          </a:p>
          <a:p>
            <a:endParaRPr lang="en-US" dirty="0" smtClean="0"/>
          </a:p>
          <a:p>
            <a:endParaRPr lang="en-US" dirty="0"/>
          </a:p>
        </p:txBody>
      </p:sp>
      <p:pic>
        <p:nvPicPr>
          <p:cNvPr id="4" name="Picture 3" descr="C5MOQuxen9ywRv3SnJKTttUUaib1YC7SXuw69UHacR8.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826613"/>
            <a:ext cx="2819400" cy="24340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LGJ7HPZjZOAFjA6eWpTdxLJ7GWLQemf4jm1NAV1oTqs,OfrXrbeShUUs0wHMLB6dUq3FPZrsgjb-6jMlsoierN0.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410" y="3649613"/>
            <a:ext cx="4117373" cy="2743200"/>
          </a:xfrm>
          <a:prstGeom prst="rect">
            <a:avLst/>
          </a:prstGeom>
          <a:ln>
            <a:noFill/>
          </a:ln>
          <a:effectLst>
            <a:softEdge rad="112500"/>
          </a:effectLst>
        </p:spPr>
      </p:pic>
    </p:spTree>
    <p:extLst>
      <p:ext uri="{BB962C8B-B14F-4D97-AF65-F5344CB8AC3E}">
        <p14:creationId xmlns:p14="http://schemas.microsoft.com/office/powerpoint/2010/main" val="35449051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25" fill="hold">
                                          <p:stCondLst>
                                            <p:cond delay="0"/>
                                          </p:stCondLst>
                                        </p:cTn>
                                        <p:tgtEl>
                                          <p:spTgt spid="2"/>
                                        </p:tgtEl>
                                        <p:attrNameLst>
                                          <p:attrName>r</p:attrName>
                                        </p:attrNameLst>
                                      </p:cBhvr>
                                    </p:animRot>
                                    <p:animRot by="-240000">
                                      <p:cBhvr>
                                        <p:cTn id="7" dur="250" fill="hold">
                                          <p:stCondLst>
                                            <p:cond delay="250"/>
                                          </p:stCondLst>
                                        </p:cTn>
                                        <p:tgtEl>
                                          <p:spTgt spid="2"/>
                                        </p:tgtEl>
                                        <p:attrNameLst>
                                          <p:attrName>r</p:attrName>
                                        </p:attrNameLst>
                                      </p:cBhvr>
                                    </p:animRot>
                                    <p:animRot by="240000">
                                      <p:cBhvr>
                                        <p:cTn id="8" dur="250" fill="hold">
                                          <p:stCondLst>
                                            <p:cond delay="500"/>
                                          </p:stCondLst>
                                        </p:cTn>
                                        <p:tgtEl>
                                          <p:spTgt spid="2"/>
                                        </p:tgtEl>
                                        <p:attrNameLst>
                                          <p:attrName>r</p:attrName>
                                        </p:attrNameLst>
                                      </p:cBhvr>
                                    </p:animRot>
                                    <p:animRot by="-240000">
                                      <p:cBhvr>
                                        <p:cTn id="9" dur="250" fill="hold">
                                          <p:stCondLst>
                                            <p:cond delay="750"/>
                                          </p:stCondLst>
                                        </p:cTn>
                                        <p:tgtEl>
                                          <p:spTgt spid="2"/>
                                        </p:tgtEl>
                                        <p:attrNameLst>
                                          <p:attrName>r</p:attrName>
                                        </p:attrNameLst>
                                      </p:cBhvr>
                                    </p:animRot>
                                    <p:animRot by="120000">
                                      <p:cBhvr>
                                        <p:cTn id="10" dur="250" fill="hold">
                                          <p:stCondLst>
                                            <p:cond delay="1000"/>
                                          </p:stCondLst>
                                        </p:cTn>
                                        <p:tgtEl>
                                          <p:spTgt spid="2"/>
                                        </p:tgtEl>
                                        <p:attrNameLst>
                                          <p:attrName>r</p:attrName>
                                        </p:attrNameLst>
                                      </p:cBhvr>
                                    </p:animRot>
                                  </p:childTnLst>
                                </p:cTn>
                              </p:par>
                            </p:childTnLst>
                          </p:cTn>
                        </p:par>
                        <p:par>
                          <p:cTn id="11" fill="hold">
                            <p:stCondLst>
                              <p:cond delay="1250"/>
                            </p:stCondLst>
                            <p:childTnLst>
                              <p:par>
                                <p:cTn id="12" presetID="2" presetClass="entr" presetSubtype="12"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750"/>
                            </p:stCondLst>
                            <p:childTnLst>
                              <p:par>
                                <p:cTn id="17" presetID="2" presetClass="entr" presetSubtype="1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2" presetClass="entr" presetSubtype="12"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 presetClass="entr" presetSubtype="12"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12" fill="hold" grpId="0"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gs>
            <a:gs pos="100000">
              <a:schemeClr val="accent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8" y="457200"/>
            <a:ext cx="6347713" cy="1320800"/>
          </a:xfrm>
        </p:spPr>
        <p:txBody>
          <a:bodyPr>
            <a:normAutofit/>
          </a:bodyPr>
          <a:lstStyle/>
          <a:p>
            <a:r>
              <a:rPr lang="en-US" dirty="0" smtClean="0"/>
              <a:t>Marketing: Making FCE Appealing</a:t>
            </a:r>
            <a:endParaRPr lang="en-US" dirty="0"/>
          </a:p>
        </p:txBody>
      </p:sp>
      <p:sp>
        <p:nvSpPr>
          <p:cNvPr id="3" name="Content Placeholder 2"/>
          <p:cNvSpPr>
            <a:spLocks noGrp="1"/>
          </p:cNvSpPr>
          <p:nvPr>
            <p:ph idx="1"/>
          </p:nvPr>
        </p:nvSpPr>
        <p:spPr>
          <a:xfrm>
            <a:off x="597874" y="1778000"/>
            <a:ext cx="6347714" cy="3880773"/>
          </a:xfrm>
        </p:spPr>
        <p:txBody>
          <a:bodyPr>
            <a:normAutofit/>
          </a:bodyPr>
          <a:lstStyle/>
          <a:p>
            <a:r>
              <a:rPr lang="en-US" dirty="0" smtClean="0"/>
              <a:t>Highlight current successes</a:t>
            </a:r>
          </a:p>
          <a:p>
            <a:pPr lvl="1"/>
            <a:r>
              <a:rPr lang="en-US" dirty="0" smtClean="0"/>
              <a:t>20 million meals to over 10 million children</a:t>
            </a:r>
          </a:p>
          <a:p>
            <a:pPr lvl="1"/>
            <a:r>
              <a:rPr lang="en-US" dirty="0" smtClean="0"/>
              <a:t>Charity rating of 90.67 on Charity Navigator</a:t>
            </a:r>
          </a:p>
          <a:p>
            <a:pPr lvl="1"/>
            <a:r>
              <a:rPr lang="en-US" dirty="0" smtClean="0"/>
              <a:t>94% of funds go to food</a:t>
            </a:r>
          </a:p>
          <a:p>
            <a:pPr lvl="1"/>
            <a:r>
              <a:rPr lang="en-US" dirty="0" smtClean="0"/>
              <a:t>6% of funds go to administrative costs</a:t>
            </a:r>
          </a:p>
          <a:p>
            <a:pPr lvl="1"/>
            <a:r>
              <a:rPr lang="en-US" dirty="0" smtClean="0"/>
              <a:t>FCE’s vision is that every child will have sustainable access to food by 2020</a:t>
            </a:r>
          </a:p>
          <a:p>
            <a:r>
              <a:rPr lang="en-US" dirty="0" smtClean="0"/>
              <a:t>Highlight that volunteers at FCE are valued</a:t>
            </a:r>
          </a:p>
          <a:p>
            <a:pPr lvl="1"/>
            <a:r>
              <a:rPr lang="en-US" dirty="0" smtClean="0"/>
              <a:t>Internships</a:t>
            </a:r>
          </a:p>
          <a:p>
            <a:pPr lvl="1"/>
            <a:r>
              <a:rPr lang="en-US" dirty="0" smtClean="0"/>
              <a:t>Opportunities for advancement</a:t>
            </a:r>
          </a:p>
          <a:p>
            <a:pPr lvl="1"/>
            <a:endParaRPr lang="en-US" dirty="0" smtClean="0"/>
          </a:p>
        </p:txBody>
      </p:sp>
      <p:pic>
        <p:nvPicPr>
          <p:cNvPr id="4" name="Picture 3" descr="STPd_gs3D_iWdOmgaUFgQC_-LZMGm7HVTWwUP5GU0y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02525"/>
            <a:ext cx="9144000" cy="1355475"/>
          </a:xfrm>
          <a:prstGeom prst="rect">
            <a:avLst/>
          </a:prstGeom>
          <a:ln>
            <a:noFill/>
          </a:ln>
          <a:effectLst>
            <a:softEdge rad="112500"/>
          </a:effectLst>
        </p:spPr>
      </p:pic>
    </p:spTree>
    <p:extLst>
      <p:ext uri="{BB962C8B-B14F-4D97-AF65-F5344CB8AC3E}">
        <p14:creationId xmlns:p14="http://schemas.microsoft.com/office/powerpoint/2010/main" val="119915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par>
                          <p:cTn id="30" fill="hold">
                            <p:stCondLst>
                              <p:cond delay="1500"/>
                            </p:stCondLst>
                            <p:childTnLst>
                              <p:par>
                                <p:cTn id="31" presetID="16" presetClass="entr" presetSubtype="21"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3" cy="1320800"/>
          </a:xfrm>
        </p:spPr>
        <p:txBody>
          <a:bodyPr/>
          <a:lstStyle/>
          <a:p>
            <a:r>
              <a:rPr lang="en-US" dirty="0" smtClean="0"/>
              <a:t>Targeting Demographics</a:t>
            </a:r>
            <a:endParaRPr lang="en-US" dirty="0"/>
          </a:p>
        </p:txBody>
      </p:sp>
      <p:pic>
        <p:nvPicPr>
          <p:cNvPr id="5" name="Picture 4" descr="ZLdsYY3H7QAB28XEShP-aikEU34Gg-eTXIJVYFJhvK0,NPsjzj7Yf8HGRKuDK1hxxVp9sTN0zM9TTLWiY840pjk.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769" y="4738402"/>
            <a:ext cx="3124200" cy="2081498"/>
          </a:xfrm>
          <a:prstGeom prst="rect">
            <a:avLst/>
          </a:prstGeom>
          <a:ln>
            <a:noFill/>
          </a:ln>
          <a:effectLst>
            <a:softEdge rad="112500"/>
          </a:effectLst>
        </p:spPr>
      </p:pic>
      <p:sp>
        <p:nvSpPr>
          <p:cNvPr id="3" name="Content Placeholder 2"/>
          <p:cNvSpPr>
            <a:spLocks noGrp="1"/>
          </p:cNvSpPr>
          <p:nvPr>
            <p:ph idx="1"/>
          </p:nvPr>
        </p:nvSpPr>
        <p:spPr>
          <a:xfrm>
            <a:off x="457200" y="1524000"/>
            <a:ext cx="7086600" cy="5029200"/>
          </a:xfrm>
        </p:spPr>
        <p:txBody>
          <a:bodyPr>
            <a:noAutofit/>
          </a:bodyPr>
          <a:lstStyle/>
          <a:p>
            <a:r>
              <a:rPr lang="en-US" sz="1500" dirty="0" smtClean="0"/>
              <a:t>Young adults</a:t>
            </a:r>
          </a:p>
          <a:p>
            <a:pPr lvl="1"/>
            <a:r>
              <a:rPr lang="en-US" sz="1500" dirty="0" smtClean="0"/>
              <a:t>Motivated by self-interests</a:t>
            </a:r>
          </a:p>
          <a:p>
            <a:pPr lvl="2"/>
            <a:r>
              <a:rPr lang="en-US" sz="1500" dirty="0" smtClean="0"/>
              <a:t>Resume building</a:t>
            </a:r>
          </a:p>
          <a:p>
            <a:pPr lvl="2"/>
            <a:r>
              <a:rPr lang="en-US" sz="1500" dirty="0" smtClean="0"/>
              <a:t>Networking</a:t>
            </a:r>
          </a:p>
          <a:p>
            <a:pPr lvl="2"/>
            <a:r>
              <a:rPr lang="en-US" sz="1500" dirty="0" smtClean="0"/>
              <a:t>Building relevant skills</a:t>
            </a:r>
          </a:p>
          <a:p>
            <a:pPr lvl="2"/>
            <a:r>
              <a:rPr lang="en-US" sz="1500" dirty="0" smtClean="0"/>
              <a:t>Personal development</a:t>
            </a:r>
          </a:p>
          <a:p>
            <a:r>
              <a:rPr lang="en-US" sz="1500" dirty="0" smtClean="0"/>
              <a:t>Families</a:t>
            </a:r>
          </a:p>
          <a:p>
            <a:pPr lvl="1"/>
            <a:r>
              <a:rPr lang="en-US" sz="1500" dirty="0" smtClean="0"/>
              <a:t>Motivated by family activities</a:t>
            </a:r>
          </a:p>
          <a:p>
            <a:pPr lvl="1"/>
            <a:r>
              <a:rPr lang="en-US" sz="1500" dirty="0" smtClean="0"/>
              <a:t>For Hunger Projects, anyone between the ages of 3-103 can volunteer</a:t>
            </a:r>
          </a:p>
          <a:p>
            <a:r>
              <a:rPr lang="en-US" sz="1500" dirty="0" smtClean="0"/>
              <a:t>Older adults</a:t>
            </a:r>
          </a:p>
          <a:p>
            <a:pPr lvl="1"/>
            <a:r>
              <a:rPr lang="en-US" sz="1500" dirty="0" smtClean="0"/>
              <a:t>Motivated by social responsibilities</a:t>
            </a:r>
          </a:p>
          <a:p>
            <a:pPr lvl="1"/>
            <a:r>
              <a:rPr lang="en-US" sz="1500" dirty="0" smtClean="0"/>
              <a:t>Want to contribute to community</a:t>
            </a:r>
          </a:p>
          <a:p>
            <a:r>
              <a:rPr lang="en-US" sz="1500" dirty="0" smtClean="0"/>
              <a:t>Corporations/Organizations</a:t>
            </a:r>
          </a:p>
          <a:p>
            <a:pPr lvl="1"/>
            <a:r>
              <a:rPr lang="en-US" sz="1500" dirty="0" smtClean="0"/>
              <a:t>Teamwork building</a:t>
            </a:r>
          </a:p>
          <a:p>
            <a:pPr lvl="1"/>
            <a:r>
              <a:rPr lang="en-US" sz="1500" dirty="0" smtClean="0"/>
              <a:t>Leadership skills</a:t>
            </a:r>
          </a:p>
        </p:txBody>
      </p:sp>
      <p:pic>
        <p:nvPicPr>
          <p:cNvPr id="4" name="Picture 3" descr="P-L9Q_F1gOXjTrbI6ZMYvWllnzpb3EQ-inIulrn0yWM,5Pq2Cn4Ux0wXguj07yKl-sJhE9qY3CKcXPgjbIX5AK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8764" y="1257300"/>
            <a:ext cx="3394210" cy="1905000"/>
          </a:xfrm>
          <a:prstGeom prst="rect">
            <a:avLst/>
          </a:prstGeom>
          <a:ln>
            <a:noFill/>
          </a:ln>
          <a:effectLst>
            <a:reflection blurRad="6350" stA="50000" endA="300" endPos="38500" dist="50800" dir="5400000" sy="-100000" algn="bl" rotWithShape="0"/>
            <a:softEdge rad="112500"/>
          </a:effectLst>
        </p:spPr>
      </p:pic>
    </p:spTree>
    <p:extLst>
      <p:ext uri="{BB962C8B-B14F-4D97-AF65-F5344CB8AC3E}">
        <p14:creationId xmlns:p14="http://schemas.microsoft.com/office/powerpoint/2010/main" val="513185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4.72222E-6 -2.96296E-6 L 4.72222E-6 -0.07222 " pathEditMode="relative" rAng="0" ptsTypes="AA">
                                      <p:cBhvr>
                                        <p:cTn id="6" dur="175" accel="50000" decel="50000" autoRev="1" fill="hold">
                                          <p:stCondLst>
                                            <p:cond delay="0"/>
                                          </p:stCondLst>
                                        </p:cTn>
                                        <p:tgtEl>
                                          <p:spTgt spid="2"/>
                                        </p:tgtEl>
                                        <p:attrNameLst>
                                          <p:attrName>ppt_x</p:attrName>
                                          <p:attrName>ppt_y</p:attrName>
                                        </p:attrNameLst>
                                      </p:cBhvr>
                                      <p:rCtr x="0" y="-3611"/>
                                    </p:animMotion>
                                    <p:animRot by="1500000">
                                      <p:cBhvr>
                                        <p:cTn id="7" dur="87" fill="hold">
                                          <p:stCondLst>
                                            <p:cond delay="0"/>
                                          </p:stCondLst>
                                        </p:cTn>
                                        <p:tgtEl>
                                          <p:spTgt spid="2"/>
                                        </p:tgtEl>
                                        <p:attrNameLst>
                                          <p:attrName>r</p:attrName>
                                        </p:attrNameLst>
                                      </p:cBhvr>
                                    </p:animRot>
                                    <p:animRot by="-1500000">
                                      <p:cBhvr>
                                        <p:cTn id="8" dur="87" fill="hold">
                                          <p:stCondLst>
                                            <p:cond delay="87"/>
                                          </p:stCondLst>
                                        </p:cTn>
                                        <p:tgtEl>
                                          <p:spTgt spid="2"/>
                                        </p:tgtEl>
                                        <p:attrNameLst>
                                          <p:attrName>r</p:attrName>
                                        </p:attrNameLst>
                                      </p:cBhvr>
                                    </p:animRot>
                                    <p:animRot by="-1500000">
                                      <p:cBhvr>
                                        <p:cTn id="9" dur="87" fill="hold">
                                          <p:stCondLst>
                                            <p:cond delay="175"/>
                                          </p:stCondLst>
                                        </p:cTn>
                                        <p:tgtEl>
                                          <p:spTgt spid="2"/>
                                        </p:tgtEl>
                                        <p:attrNameLst>
                                          <p:attrName>r</p:attrName>
                                        </p:attrNameLst>
                                      </p:cBhvr>
                                    </p:animRot>
                                    <p:animRot by="1500000">
                                      <p:cBhvr>
                                        <p:cTn id="10" dur="87" fill="hold">
                                          <p:stCondLst>
                                            <p:cond delay="262"/>
                                          </p:stCondLst>
                                        </p:cTn>
                                        <p:tgtEl>
                                          <p:spTgt spid="2"/>
                                        </p:tgtEl>
                                        <p:attrNameLst>
                                          <p:attrName>r</p:attrName>
                                        </p:attrNameLst>
                                      </p:cBhvr>
                                    </p:animRot>
                                  </p:childTnLst>
                                </p:cTn>
                              </p:par>
                            </p:childTnLst>
                          </p:cTn>
                        </p:par>
                        <p:par>
                          <p:cTn id="11" fill="hold">
                            <p:stCondLst>
                              <p:cond delay="105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500"/>
                                        <p:tgtEl>
                                          <p:spTgt spid="3">
                                            <p:txEl>
                                              <p:pRg st="8" end="8"/>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left)">
                                      <p:cBhvr>
                                        <p:cTn id="41" dur="500"/>
                                        <p:tgtEl>
                                          <p:spTgt spid="3">
                                            <p:txEl>
                                              <p:pRg st="9" end="9"/>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left)">
                                      <p:cBhvr>
                                        <p:cTn id="44" dur="500"/>
                                        <p:tgtEl>
                                          <p:spTgt spid="3">
                                            <p:txEl>
                                              <p:pRg st="10" end="10"/>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left)">
                                      <p:cBhvr>
                                        <p:cTn id="47" dur="500"/>
                                        <p:tgtEl>
                                          <p:spTgt spid="3">
                                            <p:txEl>
                                              <p:pRg st="11" end="11"/>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wipe(left)">
                                      <p:cBhvr>
                                        <p:cTn id="50" dur="500"/>
                                        <p:tgtEl>
                                          <p:spTgt spid="3">
                                            <p:txEl>
                                              <p:pRg st="12" end="12"/>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wipe(left)">
                                      <p:cBhvr>
                                        <p:cTn id="53" dur="500"/>
                                        <p:tgtEl>
                                          <p:spTgt spid="3">
                                            <p:txEl>
                                              <p:pRg st="13" end="13"/>
                                            </p:tx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wipe(left)">
                                      <p:cBhvr>
                                        <p:cTn id="56" dur="500"/>
                                        <p:tgtEl>
                                          <p:spTgt spid="3">
                                            <p:txEl>
                                              <p:pRg st="14" end="14"/>
                                            </p:txEl>
                                          </p:spTgt>
                                        </p:tgtEl>
                                      </p:cBhvr>
                                    </p:animEffect>
                                  </p:childTnLst>
                                </p:cTn>
                              </p:par>
                            </p:childTnLst>
                          </p:cTn>
                        </p:par>
                        <p:par>
                          <p:cTn id="57" fill="hold">
                            <p:stCondLst>
                              <p:cond delay="1550"/>
                            </p:stCondLst>
                            <p:childTnLst>
                              <p:par>
                                <p:cTn id="58" presetID="14" presetClass="entr" presetSubtype="10"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randombar(horizontal)">
                                      <p:cBhvr>
                                        <p:cTn id="60" dur="250"/>
                                        <p:tgtEl>
                                          <p:spTgt spid="5"/>
                                        </p:tgtEl>
                                      </p:cBhvr>
                                    </p:animEffect>
                                  </p:childTnLst>
                                </p:cTn>
                              </p:par>
                            </p:childTnLst>
                          </p:cTn>
                        </p:par>
                        <p:par>
                          <p:cTn id="61" fill="hold">
                            <p:stCondLst>
                              <p:cond delay="1800"/>
                            </p:stCondLst>
                            <p:childTnLst>
                              <p:par>
                                <p:cTn id="62" presetID="14" presetClass="entr" presetSubtype="10"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randombar(horizontal)">
                                      <p:cBhvr>
                                        <p:cTn id="64"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960" y="0"/>
            <a:ext cx="6347713" cy="1320800"/>
          </a:xfrm>
        </p:spPr>
        <p:txBody>
          <a:bodyPr>
            <a:normAutofit fontScale="90000"/>
          </a:bodyPr>
          <a:lstStyle/>
          <a:p>
            <a:r>
              <a:rPr lang="en-US" dirty="0" smtClean="0">
                <a:cs typeface="Times New Roman" pitchFamily="18" charset="0"/>
              </a:rPr>
              <a:t/>
            </a:r>
            <a:br>
              <a:rPr lang="en-US" dirty="0" smtClean="0">
                <a:cs typeface="Times New Roman" pitchFamily="18" charset="0"/>
              </a:rPr>
            </a:br>
            <a:r>
              <a:rPr lang="en-US" dirty="0" smtClean="0">
                <a:cs typeface="Times New Roman" pitchFamily="18" charset="0"/>
              </a:rPr>
              <a:t>Diversifying Volunteer Opportunities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587960" y="1219200"/>
            <a:ext cx="6347714" cy="3880773"/>
          </a:xfrm>
        </p:spPr>
        <p:txBody>
          <a:bodyPr>
            <a:normAutofit/>
          </a:bodyPr>
          <a:lstStyle/>
          <a:p>
            <a:r>
              <a:rPr lang="en-US" dirty="0" smtClean="0"/>
              <a:t>Have a variety of positions available with varying time demands</a:t>
            </a:r>
          </a:p>
          <a:p>
            <a:pPr lvl="1"/>
            <a:r>
              <a:rPr lang="en-US" dirty="0" smtClean="0"/>
              <a:t>Social Media</a:t>
            </a:r>
          </a:p>
          <a:p>
            <a:pPr lvl="1"/>
            <a:r>
              <a:rPr lang="en-US" dirty="0" smtClean="0"/>
              <a:t>Content Creators</a:t>
            </a:r>
          </a:p>
          <a:p>
            <a:pPr lvl="1"/>
            <a:r>
              <a:rPr lang="en-US" dirty="0" smtClean="0"/>
              <a:t>Recruitment</a:t>
            </a:r>
          </a:p>
          <a:p>
            <a:r>
              <a:rPr lang="en-US" dirty="0" smtClean="0"/>
              <a:t>Utilize volunteer’s expertise, knowledge, and professional skills</a:t>
            </a:r>
          </a:p>
        </p:txBody>
      </p:sp>
      <p:pic>
        <p:nvPicPr>
          <p:cNvPr id="4" name="Picture 3" descr="IPd52S6OQsrWa6tbU1ht3-vyjzE-DuNGyX4m6zXpKD8,Fq9C7qslsRP9kLUsXSvoe9fELVVVxB7gAC9KHO6Y2gA,ypdQ0g50y_VcrKzwLZGfiDpiJLBleKzj20mnCWbsM2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60" y="3886200"/>
            <a:ext cx="7183998" cy="2559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2150"/>
                            </p:stCondLst>
                            <p:childTnLst>
                              <p:par>
                                <p:cTn id="12" presetID="6"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500"/>
                                        <p:tgtEl>
                                          <p:spTgt spid="3">
                                            <p:txEl>
                                              <p:pRg st="0" end="0"/>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500"/>
                                        <p:tgtEl>
                                          <p:spTgt spid="3">
                                            <p:txEl>
                                              <p:pRg st="1" end="1"/>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500"/>
                                        <p:tgtEl>
                                          <p:spTgt spid="3">
                                            <p:txEl>
                                              <p:pRg st="2" end="2"/>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500"/>
                                        <p:tgtEl>
                                          <p:spTgt spid="3">
                                            <p:txEl>
                                              <p:pRg st="3" end="3"/>
                                            </p:txEl>
                                          </p:spTgt>
                                        </p:tgtEl>
                                      </p:cBhvr>
                                    </p:animEffect>
                                  </p:childTnLst>
                                </p:cTn>
                              </p:par>
                            </p:childTnLst>
                          </p:cTn>
                        </p:par>
                        <p:par>
                          <p:cTn id="24" fill="hold">
                            <p:stCondLst>
                              <p:cond delay="265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750"/>
                                        <p:tgtEl>
                                          <p:spTgt spid="3">
                                            <p:txEl>
                                              <p:pRg st="4" end="4"/>
                                            </p:txEl>
                                          </p:spTgt>
                                        </p:tgtEl>
                                      </p:cBhvr>
                                    </p:animEffect>
                                  </p:childTnLst>
                                </p:cTn>
                              </p:par>
                            </p:childTnLst>
                          </p:cTn>
                        </p:par>
                        <p:par>
                          <p:cTn id="28" fill="hold">
                            <p:stCondLst>
                              <p:cond delay="3400"/>
                            </p:stCondLst>
                            <p:childTnLst>
                              <p:par>
                                <p:cTn id="29" presetID="21"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2479</TotalTime>
  <Words>1223</Words>
  <Application>Microsoft Office PowerPoint</Application>
  <PresentationFormat>On-screen Show (4:3)</PresentationFormat>
  <Paragraphs>158</Paragraphs>
  <Slides>16</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 3</vt:lpstr>
      <vt:lpstr>Facet</vt:lpstr>
      <vt:lpstr>FCE Volunteer Recruitment </vt:lpstr>
      <vt:lpstr>Table of Contents </vt:lpstr>
      <vt:lpstr>Objective </vt:lpstr>
      <vt:lpstr>Background</vt:lpstr>
      <vt:lpstr>Press play on video or click:     https://www.youtube.com/watch?v=oXwI0xdjP4I  </vt:lpstr>
      <vt:lpstr>How Do We Recruit More Volunteers?</vt:lpstr>
      <vt:lpstr>Marketing: Making FCE Appealing</vt:lpstr>
      <vt:lpstr>Targeting Demographics</vt:lpstr>
      <vt:lpstr> Diversifying Volunteer Opportunities </vt:lpstr>
      <vt:lpstr>Social Media Volunteers</vt:lpstr>
      <vt:lpstr>Content Creators Volunteers</vt:lpstr>
      <vt:lpstr>Recruitment Volunteers</vt:lpstr>
      <vt:lpstr>Maintaining Volunteers</vt:lpstr>
      <vt:lpstr>Summary</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Feeding Children Everywhere</dc:title>
  <dc:creator>Trudy Buckmire</dc:creator>
  <cp:lastModifiedBy>Victoria Pace</cp:lastModifiedBy>
  <cp:revision>101</cp:revision>
  <dcterms:created xsi:type="dcterms:W3CDTF">2014-10-29T22:25:55Z</dcterms:created>
  <dcterms:modified xsi:type="dcterms:W3CDTF">2015-01-15T20:27:12Z</dcterms:modified>
</cp:coreProperties>
</file>