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musculoskeletal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Bones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72" y="1463040"/>
            <a:ext cx="5912954" cy="40671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bones have a shaft and two ends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Diaphysis – shaft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bone marrow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Epiphysis – end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Covered in cartilage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 red bone marrow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blood cells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limb bones are long bones</a:t>
            </a: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91" y="1463040"/>
            <a:ext cx="3286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Bones and Bone Tissue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5" y="1123406"/>
            <a:ext cx="6840417" cy="55255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Bones are considered organs because they have different tissue types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Blood, connective, nerve, bone tissues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bone tissue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Compact Bone Tissue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 external layer, surrounding medullary cavity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and protection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Osteons and Haversian canals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Osteons are cylindrical structures of lamellae, mineral matrix, surrounding Haversian canals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 parallel to axis of bone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Haversian canals contains blood vessels and nerve fibers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Spongy Bone Tissue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inner layer of bones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contain osteons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trabeculae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Lamellae arranged as rods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bone marrow is found between trabeculae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red blood cells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37" y="1959429"/>
            <a:ext cx="4467538" cy="35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Types in Bones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2" y="1293223"/>
            <a:ext cx="6840417" cy="50683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Osteoblasts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bone formation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Synthesize and secret bone matrix tissue and collagen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Osteoclasts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bone reabsorption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Enzyme catalyzed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Releases calcium into blood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Osteocytes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Mature bone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divide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normal bone structure by recycling mineral salts in matrix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Osteoprogenitor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Squamous cells that divide to produce daughter cells that become osteoblasts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Repair fractures</a:t>
            </a:r>
          </a:p>
        </p:txBody>
      </p:sp>
    </p:spTree>
    <p:extLst>
      <p:ext uri="{BB962C8B-B14F-4D97-AF65-F5344CB8AC3E}">
        <p14:creationId xmlns:p14="http://schemas.microsoft.com/office/powerpoint/2010/main" val="120700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Development and Growth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2" y="1188721"/>
            <a:ext cx="6840417" cy="5473336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Osteogenesis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(ossification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bone formation by osteoblasts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Ossification begins 6 weeks after fertilization, continues until age 25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age 25, bones can grow in thickness but not length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grows in length by adding bone tissue at the epiphyseal plate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grows in width by adding bone tissue to the surface of bones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 on bones increases width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remodeling is the replacement of old bone by new bone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Involves tissue deposits by osteoblasts and tissue absorption by osteoclasts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Turnover rate is 5-7% per week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parathyroid hormone, growth hormone, calcitonin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Fractured bone take many months to repair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Structure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80" y="1123406"/>
            <a:ext cx="10445766" cy="18984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the place where two bones meet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Joints are responsible for movement and stability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Joints are classified based on their structure and their function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different types of structural joints: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0671" y="3095895"/>
            <a:ext cx="3944983" cy="250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Cartilaginous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Bones are connected by cartilage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 space between bones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Very little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movement of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bone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Example:  Connect ribs to sternum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4344" y="3095895"/>
            <a:ext cx="3944983" cy="257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Synovial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Have fluid-filled space between bones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188720" lvl="3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Lubricates, reduces friction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Greatest amount of movement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Example:  Hip joint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19" y="3095895"/>
            <a:ext cx="3944983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Fibrous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Bone connected by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fibrous connective tissue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 space between bones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 movement of bone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Example: Sutures in skull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71" y="5140706"/>
            <a:ext cx="3640645" cy="14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and Muscle Tissue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80" y="1123407"/>
            <a:ext cx="10445766" cy="14369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cells are specialized contraction cells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 movement and body processes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types of muscle tissue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0671" y="2714209"/>
            <a:ext cx="3944983" cy="257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Smooth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 walls of hollow organs and around passages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Involuntary</a:t>
            </a:r>
          </a:p>
          <a:p>
            <a:pPr marL="1188720" lvl="3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Digestion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 striations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One nucleus per cell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5967" y="2560321"/>
            <a:ext cx="3944983" cy="298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Cardiac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Heart muscle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Involuntary</a:t>
            </a:r>
          </a:p>
          <a:p>
            <a:pPr marL="1188720" lvl="3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Heartbeat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Striated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Intercalated disks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One nucleus per cell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107" y="2734919"/>
            <a:ext cx="3944983" cy="265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Skeletal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Attach to bone and skin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Voluntary movement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188720" lvl="3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walking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Striated cells</a:t>
            </a:r>
          </a:p>
          <a:p>
            <a:pPr marL="1188720" lvl="3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Actin and myosin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5B592"/>
              </a:buClr>
              <a:buSzPct val="80000"/>
              <a:buFont typeface="Corbel" pitchFamily="34" charset="0"/>
              <a:buChar char="•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Multiple nuclei per cell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3" y="5041110"/>
            <a:ext cx="6216287" cy="15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 Muscle Fiber Structure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24" y="2786334"/>
            <a:ext cx="3767078" cy="22559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73" y="1175658"/>
            <a:ext cx="8329584" cy="54733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 muscle fiber is a muscle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large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up to 30 cm!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Sarcolemma:  plasma membrane surrounding muscle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of action potential triggering muscle contraction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Sarcoplasm:  cytoplasm of muscle cell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Myofibrils are long cylindrical fibers inside muscle fiber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configuration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have hundreds inside one muscle fiber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Made up of actin (thin) and myosin (thick)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striated appearance of Actin light I-bands and Myosin dark A-bands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of each I-band is Z line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Divides myofibril into smaller units called sarcomeres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of each A-band is M line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line holds myosin in parallel arrangement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39337"/>
            <a:ext cx="10260874" cy="11538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Sliding Filament Theory of Muscle Contraction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33" y="1293223"/>
            <a:ext cx="6631413" cy="42715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Sliding Filament Theory states that the myosin of the thick filament combines with the actin of the thin filament, causing the filaments to slide past each other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Myosin has a head structure that interacts with specific active sites on the actin filament, forming a bond called 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crossbridge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Myosin has ATP sites to power this reaction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actin filament has tropomyosin regulatory protein that prevents and regulates interaction between actin and myosin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54" y="2192881"/>
            <a:ext cx="4630783" cy="40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191588"/>
            <a:ext cx="9875520" cy="1049383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Crossbridge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Muscle Contraction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0" y="1240971"/>
            <a:ext cx="4098574" cy="52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39337"/>
            <a:ext cx="10260874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Stimulation of Muscle Contraction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33" y="1084217"/>
            <a:ext cx="9074167" cy="5394960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 signal travels down a nerve cell releasing acetylcholine into synapse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Acetylcholine binds to receptor on sarcoplasm, causing action potential in muscle cell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potential enters the cell through T-tubule at the z-line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potential releases Ca++ from sarcoplasmic reticulum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Ca++ flows into sarcoplasm, binds to troponin-tropomyosin molecules located in the actin active site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exposes the actin active site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myosin head binds with actin active site, creating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crossbridge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Muscle contracts and shortens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action potential has passed, calcium gates close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calcium is removed from sarcoplasm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Calcium releases from troponin-tropomyosin molecules, causing active site to be covered again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active site means no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crossbridge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form so muscle relaxes</a:t>
            </a:r>
          </a:p>
        </p:txBody>
      </p:sp>
    </p:spTree>
    <p:extLst>
      <p:ext uri="{BB962C8B-B14F-4D97-AF65-F5344CB8AC3E}">
        <p14:creationId xmlns:p14="http://schemas.microsoft.com/office/powerpoint/2010/main" val="121988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different skeletal designs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Hydrostatic skeleton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water pressure within the coelom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Movement is provided by muscles around the coelom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Contraction action called peristalsis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 by some invertebrates (echinoderms, annelids)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Exoskeleton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 external skeleton surrounding animal (arthropods, bivalves)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Composed of chitin and calcium carbonate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Muscles attach to points inside the exoskeleton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be shed as invertebrate grows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Endoskeleton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Hard, mineralized bones within soft tissues (vertebrates)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of body and protection of internal organs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Movement is through contraction of muscles attached to bones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Divided into axial skeleton and appendicular skeleton</a:t>
            </a:r>
          </a:p>
        </p:txBody>
      </p:sp>
    </p:spTree>
    <p:extLst>
      <p:ext uri="{BB962C8B-B14F-4D97-AF65-F5344CB8AC3E}">
        <p14:creationId xmlns:p14="http://schemas.microsoft.com/office/powerpoint/2010/main" val="212638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191588"/>
            <a:ext cx="9875520" cy="104938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Excitation-Contraction Coupling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177" y="1240971"/>
            <a:ext cx="524065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94" y="324637"/>
            <a:ext cx="9875520" cy="92939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Axial and Appendicular Skeletons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286" y="1306700"/>
            <a:ext cx="4754880" cy="77724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Axial Skeleton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306700"/>
            <a:ext cx="4754880" cy="77724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Appendicular Skeleton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4670" y="2083940"/>
            <a:ext cx="2626633" cy="4290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Bones of the upper and lower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Upper limbs for grasping/manipulating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 limbs for locomotion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Pectoral (shoulder) Girdle and Pelvic (hip) Girdle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5" y="1755437"/>
            <a:ext cx="2814665" cy="3194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286" y="2138853"/>
            <a:ext cx="3376754" cy="44056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axial skeleton includes the skull, vertebral column and rib cage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support and protection for the brain, the spinal cord and organs in the ventral body cavity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muscle attachment sites for movement of head, neck, and trunk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266" y="1695320"/>
            <a:ext cx="226270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Skull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81" y="716280"/>
            <a:ext cx="3893502" cy="2623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26" y="3570853"/>
            <a:ext cx="4556056" cy="30348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7396458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the brain and supports face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 bones, including 8 cranial bones and 14 facial bones</a:t>
            </a:r>
          </a:p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Cranial bones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enclose the brain and are attachment sites for muscles controlling head and neck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Cranial bones are tightly fused together and do not move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auditory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ossicles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located in the middle ear and transmit sounds from the air to the cochlea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Smallest bones, found only in mammals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Facial bones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 the face and provide cavities for eyes, nose, mouth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Facial bones protect entrances to digestive &amp; respiratory systems</a:t>
            </a:r>
          </a:p>
        </p:txBody>
      </p:sp>
    </p:spTree>
    <p:extLst>
      <p:ext uri="{BB962C8B-B14F-4D97-AF65-F5344CB8AC3E}">
        <p14:creationId xmlns:p14="http://schemas.microsoft.com/office/powerpoint/2010/main" val="100774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Vertebral Column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09" y="1123406"/>
            <a:ext cx="6551023" cy="52382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Surrounds and protects spinal cord, supports head, attachment point for ribs and muscles of the back and neck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bones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vertebrae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cervical vertebrae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thoracic vertebrae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lumbar vertebrae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Sacrum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Coccyx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Intervertebral disks are found between each vertebrae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that allows movement of spine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Cushions vertebrae from impact of walking, running,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Holds vertebrae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32" y="1293223"/>
            <a:ext cx="4773764" cy="38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Thoracic (Rib) Cage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09" y="1293223"/>
            <a:ext cx="6551023" cy="4088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Skeleton of the chest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ribs, sternum, thoracic vertebrae, and costal cartilages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Surrounds and protects organs of the thoracic cavity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Lungs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support for pectoral girdle and upper limbs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attachment site for muscles of back, chest, neck, and shoulders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58" y="1507671"/>
            <a:ext cx="3800281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Pectoral Girdle and Upper Limbs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" y="1084217"/>
            <a:ext cx="7909560" cy="564315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Pectoral Girdle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of attachment of upper limbs to axial skeleton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Clavicle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Collarbone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anterior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Scapula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Shoulder blade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posterior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Upper limbs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bones in three regions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Arm (shoulder to elbow)</a:t>
            </a:r>
          </a:p>
          <a:p>
            <a:pPr lvl="3"/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umerus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Forearm (elbow to wrist)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Ulna and radius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Wrist and hands 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Carpus (wrist) </a:t>
            </a:r>
          </a:p>
          <a:p>
            <a:pPr lvl="4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bones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Metacarpus (palm)</a:t>
            </a:r>
          </a:p>
          <a:p>
            <a:pPr lvl="4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bones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Phalanges (fingers)</a:t>
            </a:r>
          </a:p>
          <a:p>
            <a:pPr lvl="4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bones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40" y="1167084"/>
            <a:ext cx="584835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13" y="3339124"/>
            <a:ext cx="3184047" cy="31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Pelvic Girdle and Lower Limbs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" y="1084217"/>
            <a:ext cx="7909560" cy="564315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Pelvic Girdle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of attachment of lower limbs to axial skeleton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weight of body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locomotion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Attached to axial skeleton by ligaments</a:t>
            </a:r>
          </a:p>
          <a:p>
            <a:pPr lvl="1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large hip bones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Fusion of ilium, ischium, and pubis</a:t>
            </a:r>
          </a:p>
          <a:p>
            <a:pPr lvl="3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Together called pelvis</a:t>
            </a:r>
          </a:p>
          <a:p>
            <a:pPr lvl="3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Female pelvis is wider and shallower than male pelvis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 limbs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Thigh</a:t>
            </a:r>
          </a:p>
          <a:p>
            <a:pPr lvl="3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emur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Kneecap </a:t>
            </a:r>
          </a:p>
          <a:p>
            <a:pPr lvl="3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Patella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Tibia and fibula</a:t>
            </a:r>
          </a:p>
          <a:p>
            <a:pPr lvl="2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Ankle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Tarsals</a:t>
            </a:r>
          </a:p>
          <a:p>
            <a:pPr lvl="2"/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Foot</a:t>
            </a:r>
          </a:p>
          <a:p>
            <a:pPr lvl="3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Metatarsals and phalanges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10" y="977197"/>
            <a:ext cx="5053149" cy="1877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95" y="3692916"/>
            <a:ext cx="2562734" cy="29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and bone types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09" y="1293223"/>
            <a:ext cx="7166988" cy="48724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is the osseous connective tissue of the endoskeleton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specialized cells, matrix of mineral salts, and collagen fibers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Calcification is a deposition of mineral salts on the collagen fiber that crystallizes into hardened tissue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bones are classified by their shape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bones (femur)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 bones (wrist bones)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Flat bones (sternum)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Sutural bones (skull bones)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Sesamoid bones (patella)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 bones (vertebrae)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86" y="2216604"/>
            <a:ext cx="3975698" cy="41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55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4482</TotalTime>
  <Words>1391</Words>
  <Application>Microsoft Office PowerPoint</Application>
  <PresentationFormat>Widescreen</PresentationFormat>
  <Paragraphs>243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Basis</vt:lpstr>
      <vt:lpstr>musculoskeletal System</vt:lpstr>
      <vt:lpstr>Three different skeletal designs</vt:lpstr>
      <vt:lpstr>Human Axial and Appendicular Skeletons</vt:lpstr>
      <vt:lpstr>The Skull</vt:lpstr>
      <vt:lpstr>The Vertebral Column</vt:lpstr>
      <vt:lpstr>The Thoracic (Rib) Cage</vt:lpstr>
      <vt:lpstr>Human Pectoral Girdle and Upper Limbs</vt:lpstr>
      <vt:lpstr>Human Pelvic Girdle and Lower Limbs</vt:lpstr>
      <vt:lpstr>Bone and bone types</vt:lpstr>
      <vt:lpstr>Long Bones</vt:lpstr>
      <vt:lpstr>Bones and Bone Tissue</vt:lpstr>
      <vt:lpstr>Cell Types in Bones</vt:lpstr>
      <vt:lpstr>Bone Development and Growth</vt:lpstr>
      <vt:lpstr>Joint Structure</vt:lpstr>
      <vt:lpstr>Muscle and Muscle Tissue</vt:lpstr>
      <vt:lpstr>Skeletal Muscle Fiber Structure</vt:lpstr>
      <vt:lpstr>Sliding Filament Theory of Muscle Contraction</vt:lpstr>
      <vt:lpstr>Crossbridge Muscle Contraction</vt:lpstr>
      <vt:lpstr>Stimulation of Muscle Contraction</vt:lpstr>
      <vt:lpstr>Excitation-Contraction Coupling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340</cp:revision>
  <dcterms:created xsi:type="dcterms:W3CDTF">2020-02-06T13:53:20Z</dcterms:created>
  <dcterms:modified xsi:type="dcterms:W3CDTF">2020-04-03T18:53:02Z</dcterms:modified>
</cp:coreProperties>
</file>