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5" r:id="rId3"/>
    <p:sldId id="264" r:id="rId4"/>
    <p:sldId id="266" r:id="rId5"/>
    <p:sldId id="267"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992AA-51DC-4EFF-92DF-DFF5A6ABEE42}"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B5907-9EA9-4FA6-86EC-8DED3D318E30}" type="slidenum">
              <a:rPr lang="en-US" smtClean="0"/>
              <a:t>‹#›</a:t>
            </a:fld>
            <a:endParaRPr lang="en-US"/>
          </a:p>
        </p:txBody>
      </p:sp>
    </p:spTree>
    <p:extLst>
      <p:ext uri="{BB962C8B-B14F-4D97-AF65-F5344CB8AC3E}">
        <p14:creationId xmlns:p14="http://schemas.microsoft.com/office/powerpoint/2010/main" val="1531786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12171B1-A176-41A4-BC80-2AC360ADF059}" type="datetimeFigureOut">
              <a:rPr lang="en-US" smtClean="0"/>
              <a:t>4/1/2020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289DB63-AE75-42A7-983D-439811C82C2F}"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42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171B1-A176-41A4-BC80-2AC360ADF05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360868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171B1-A176-41A4-BC80-2AC360ADF05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422703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171B1-A176-41A4-BC80-2AC360ADF05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3368546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2171B1-A176-41A4-BC80-2AC360ADF059}"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9DB63-AE75-42A7-983D-439811C82C2F}"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60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171B1-A176-41A4-BC80-2AC360ADF05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324601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171B1-A176-41A4-BC80-2AC360ADF059}"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150789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2171B1-A176-41A4-BC80-2AC360ADF059}"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99335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171B1-A176-41A4-BC80-2AC360ADF059}"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225875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2171B1-A176-41A4-BC80-2AC360ADF05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13592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2171B1-A176-41A4-BC80-2AC360ADF059}"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9DB63-AE75-42A7-983D-439811C82C2F}" type="slidenum">
              <a:rPr lang="en-US" smtClean="0"/>
              <a:t>‹#›</a:t>
            </a:fld>
            <a:endParaRPr lang="en-US"/>
          </a:p>
        </p:txBody>
      </p:sp>
    </p:spTree>
    <p:extLst>
      <p:ext uri="{BB962C8B-B14F-4D97-AF65-F5344CB8AC3E}">
        <p14:creationId xmlns:p14="http://schemas.microsoft.com/office/powerpoint/2010/main" val="339214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12171B1-A176-41A4-BC80-2AC360ADF059}" type="datetimeFigureOut">
              <a:rPr lang="en-US" smtClean="0"/>
              <a:t>4/1/2020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289DB63-AE75-42A7-983D-439811C82C2F}" type="slidenum">
              <a:rPr lang="en-US" smtClean="0"/>
              <a:t>‹#›</a:t>
            </a:fld>
            <a:endParaRPr lang="en-US"/>
          </a:p>
        </p:txBody>
      </p:sp>
    </p:spTree>
    <p:extLst>
      <p:ext uri="{BB962C8B-B14F-4D97-AF65-F5344CB8AC3E}">
        <p14:creationId xmlns:p14="http://schemas.microsoft.com/office/powerpoint/2010/main" val="20749312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System</a:t>
            </a:r>
            <a:endParaRPr lang="en-US" dirty="0"/>
          </a:p>
        </p:txBody>
      </p:sp>
      <p:sp>
        <p:nvSpPr>
          <p:cNvPr id="3" name="Subtitle 2"/>
          <p:cNvSpPr>
            <a:spLocks noGrp="1"/>
          </p:cNvSpPr>
          <p:nvPr>
            <p:ph type="subTitle" idx="1"/>
          </p:nvPr>
        </p:nvSpPr>
        <p:spPr/>
        <p:txBody>
          <a:bodyPr/>
          <a:lstStyle/>
          <a:p>
            <a:r>
              <a:rPr lang="en-US" dirty="0" smtClean="0"/>
              <a:t>Chapter 39</a:t>
            </a:r>
            <a:endParaRPr lang="en-US" dirty="0"/>
          </a:p>
        </p:txBody>
      </p:sp>
    </p:spTree>
    <p:extLst>
      <p:ext uri="{BB962C8B-B14F-4D97-AF65-F5344CB8AC3E}">
        <p14:creationId xmlns:p14="http://schemas.microsoft.com/office/powerpoint/2010/main" val="365192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lstStyle/>
          <a:p>
            <a:r>
              <a:rPr lang="en-US" dirty="0" smtClean="0">
                <a:solidFill>
                  <a:schemeClr val="tx1">
                    <a:lumMod val="75000"/>
                    <a:lumOff val="25000"/>
                  </a:schemeClr>
                </a:solidFill>
              </a:rPr>
              <a:t>The Respiratory</a:t>
            </a:r>
            <a:r>
              <a:rPr lang="en-US" dirty="0" smtClean="0">
                <a:solidFill>
                  <a:schemeClr val="tx1">
                    <a:lumMod val="75000"/>
                    <a:lumOff val="25000"/>
                  </a:schemeClr>
                </a:solidFill>
              </a:rPr>
              <a:t> System</a:t>
            </a:r>
            <a:endParaRPr lang="en-US" dirty="0">
              <a:solidFill>
                <a:schemeClr val="tx1">
                  <a:lumMod val="75000"/>
                  <a:lumOff val="25000"/>
                </a:schemeClr>
              </a:solidFill>
            </a:endParaRPr>
          </a:p>
        </p:txBody>
      </p:sp>
      <p:sp>
        <p:nvSpPr>
          <p:cNvPr id="3" name="Content Placeholder 2"/>
          <p:cNvSpPr>
            <a:spLocks noGrp="1"/>
          </p:cNvSpPr>
          <p:nvPr>
            <p:ph idx="1"/>
          </p:nvPr>
        </p:nvSpPr>
        <p:spPr>
          <a:xfrm>
            <a:off x="607423" y="1293223"/>
            <a:ext cx="8275320" cy="5238206"/>
          </a:xfrm>
        </p:spPr>
        <p:txBody>
          <a:bodyPr>
            <a:normAutofit/>
          </a:bodyPr>
          <a:lstStyle/>
          <a:p>
            <a:r>
              <a:rPr lang="en-US" dirty="0" smtClean="0">
                <a:solidFill>
                  <a:schemeClr val="tx1">
                    <a:lumMod val="75000"/>
                    <a:lumOff val="25000"/>
                  </a:schemeClr>
                </a:solidFill>
              </a:rPr>
              <a:t>All aerobic animals need oxygen to carry out cellular respiration </a:t>
            </a:r>
          </a:p>
          <a:p>
            <a:pPr lvl="1"/>
            <a:r>
              <a:rPr lang="en-US" dirty="0" smtClean="0">
                <a:solidFill>
                  <a:schemeClr val="tx1">
                    <a:lumMod val="75000"/>
                    <a:lumOff val="25000"/>
                  </a:schemeClr>
                </a:solidFill>
              </a:rPr>
              <a:t>Carbon dioxide is the waste product</a:t>
            </a:r>
          </a:p>
          <a:p>
            <a:pPr lvl="1"/>
            <a:r>
              <a:rPr lang="en-US" dirty="0" smtClean="0">
                <a:solidFill>
                  <a:schemeClr val="tx1">
                    <a:lumMod val="75000"/>
                    <a:lumOff val="25000"/>
                  </a:schemeClr>
                </a:solidFill>
              </a:rPr>
              <a:t>ATP energy is produced</a:t>
            </a:r>
          </a:p>
          <a:p>
            <a:r>
              <a:rPr lang="en-US" dirty="0" smtClean="0">
                <a:solidFill>
                  <a:schemeClr val="tx1">
                    <a:lumMod val="75000"/>
                    <a:lumOff val="25000"/>
                  </a:schemeClr>
                </a:solidFill>
              </a:rPr>
              <a:t>Animals absorb oxygen from the air or water and release carbon dioxide into the air or water</a:t>
            </a:r>
          </a:p>
          <a:p>
            <a:r>
              <a:rPr lang="en-US" dirty="0" smtClean="0">
                <a:solidFill>
                  <a:schemeClr val="tx1">
                    <a:lumMod val="75000"/>
                    <a:lumOff val="25000"/>
                  </a:schemeClr>
                </a:solidFill>
              </a:rPr>
              <a:t>Oxygen in the air (or water) must enter the animal’s tissue and be transported to all cells. The carbon dioxide waste produced by those cells must be transported from the cells to be released into the water or the air</a:t>
            </a:r>
          </a:p>
          <a:p>
            <a:r>
              <a:rPr lang="en-US" dirty="0" smtClean="0">
                <a:solidFill>
                  <a:schemeClr val="tx1">
                    <a:lumMod val="75000"/>
                    <a:lumOff val="25000"/>
                  </a:schemeClr>
                </a:solidFill>
              </a:rPr>
              <a:t>The respiratory system provides a mechanism for animals to obtain oxygen and dispose of carbon dioxide</a:t>
            </a:r>
          </a:p>
          <a:p>
            <a:r>
              <a:rPr lang="en-US" dirty="0" smtClean="0">
                <a:solidFill>
                  <a:schemeClr val="tx1">
                    <a:lumMod val="75000"/>
                    <a:lumOff val="25000"/>
                  </a:schemeClr>
                </a:solidFill>
              </a:rPr>
              <a:t>Different types of animals employ different </a:t>
            </a:r>
            <a:r>
              <a:rPr lang="en-US" dirty="0" smtClean="0">
                <a:solidFill>
                  <a:schemeClr val="tx1">
                    <a:lumMod val="75000"/>
                    <a:lumOff val="25000"/>
                  </a:schemeClr>
                </a:solidFill>
              </a:rPr>
              <a:t>respira</a:t>
            </a:r>
            <a:r>
              <a:rPr lang="en-US" dirty="0" smtClean="0">
                <a:solidFill>
                  <a:schemeClr val="tx1">
                    <a:lumMod val="75000"/>
                    <a:lumOff val="25000"/>
                  </a:schemeClr>
                </a:solidFill>
              </a:rPr>
              <a:t>tory systems depending on their body structure and the environment in which they live</a:t>
            </a: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21737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lstStyle/>
          <a:p>
            <a:r>
              <a:rPr lang="en-US" dirty="0" smtClean="0">
                <a:solidFill>
                  <a:schemeClr val="tx1">
                    <a:lumMod val="75000"/>
                    <a:lumOff val="25000"/>
                  </a:schemeClr>
                </a:solidFill>
              </a:rPr>
              <a:t>Types of Respiratory</a:t>
            </a:r>
            <a:r>
              <a:rPr lang="en-US" dirty="0" smtClean="0">
                <a:solidFill>
                  <a:schemeClr val="tx1">
                    <a:lumMod val="75000"/>
                    <a:lumOff val="25000"/>
                  </a:schemeClr>
                </a:solidFill>
              </a:rPr>
              <a:t> Systems</a:t>
            </a:r>
            <a:endParaRPr lang="en-US" dirty="0">
              <a:solidFill>
                <a:schemeClr val="tx1">
                  <a:lumMod val="75000"/>
                  <a:lumOff val="25000"/>
                </a:schemeClr>
              </a:solidFill>
            </a:endParaRPr>
          </a:p>
        </p:txBody>
      </p:sp>
      <p:sp>
        <p:nvSpPr>
          <p:cNvPr id="3" name="Content Placeholder 2"/>
          <p:cNvSpPr>
            <a:spLocks noGrp="1"/>
          </p:cNvSpPr>
          <p:nvPr>
            <p:ph idx="1"/>
          </p:nvPr>
        </p:nvSpPr>
        <p:spPr>
          <a:xfrm>
            <a:off x="607423" y="1293223"/>
            <a:ext cx="8275320" cy="5238206"/>
          </a:xfrm>
        </p:spPr>
        <p:txBody>
          <a:bodyPr>
            <a:normAutofit/>
          </a:bodyPr>
          <a:lstStyle/>
          <a:p>
            <a:r>
              <a:rPr lang="en-US" dirty="0" smtClean="0">
                <a:solidFill>
                  <a:schemeClr val="tx1">
                    <a:lumMod val="75000"/>
                    <a:lumOff val="25000"/>
                  </a:schemeClr>
                </a:solidFill>
              </a:rPr>
              <a:t>Simple diffusion</a:t>
            </a:r>
          </a:p>
          <a:p>
            <a:pPr lvl="1"/>
            <a:r>
              <a:rPr lang="en-US" dirty="0" smtClean="0">
                <a:solidFill>
                  <a:schemeClr val="tx1">
                    <a:lumMod val="75000"/>
                    <a:lumOff val="25000"/>
                  </a:schemeClr>
                </a:solidFill>
              </a:rPr>
              <a:t>Unicellular animals, very small animals and </a:t>
            </a:r>
            <a:r>
              <a:rPr lang="en-US" dirty="0">
                <a:solidFill>
                  <a:schemeClr val="tx1">
                    <a:lumMod val="75000"/>
                    <a:lumOff val="25000"/>
                  </a:schemeClr>
                </a:solidFill>
              </a:rPr>
              <a:t>f</a:t>
            </a:r>
            <a:r>
              <a:rPr lang="en-US" dirty="0" smtClean="0">
                <a:solidFill>
                  <a:schemeClr val="tx1">
                    <a:lumMod val="75000"/>
                    <a:lumOff val="25000"/>
                  </a:schemeClr>
                </a:solidFill>
              </a:rPr>
              <a:t>lat-bodied animals, such as flatworms, can use simple diffusion to obtain oxygen and remove carbon dioxide.</a:t>
            </a:r>
          </a:p>
          <a:p>
            <a:pPr lvl="2"/>
            <a:r>
              <a:rPr lang="en-US" dirty="0" smtClean="0">
                <a:solidFill>
                  <a:schemeClr val="tx1">
                    <a:lumMod val="75000"/>
                    <a:lumOff val="25000"/>
                  </a:schemeClr>
                </a:solidFill>
              </a:rPr>
              <a:t>Oxygen diffuses into their cells from the water and carbon dioxide is removed from their cells by diffusion into the water</a:t>
            </a:r>
          </a:p>
          <a:p>
            <a:r>
              <a:rPr lang="en-US" dirty="0" smtClean="0">
                <a:solidFill>
                  <a:schemeClr val="tx1">
                    <a:lumMod val="75000"/>
                    <a:lumOff val="25000"/>
                  </a:schemeClr>
                </a:solidFill>
              </a:rPr>
              <a:t>Skin</a:t>
            </a:r>
          </a:p>
          <a:p>
            <a:pPr lvl="1"/>
            <a:r>
              <a:rPr lang="en-US" dirty="0" smtClean="0">
                <a:solidFill>
                  <a:schemeClr val="tx1">
                    <a:lumMod val="75000"/>
                    <a:lumOff val="25000"/>
                  </a:schemeClr>
                </a:solidFill>
              </a:rPr>
              <a:t>Earthworm’s and amphibian’s skin is their respiratory organ</a:t>
            </a:r>
          </a:p>
          <a:p>
            <a:pPr lvl="2"/>
            <a:r>
              <a:rPr lang="en-US" dirty="0" smtClean="0">
                <a:solidFill>
                  <a:schemeClr val="tx1">
                    <a:lumMod val="75000"/>
                    <a:lumOff val="25000"/>
                  </a:schemeClr>
                </a:solidFill>
              </a:rPr>
              <a:t>Capillaries just under the skin diffuse oxygen from the air and release carbon dioxide into the air</a:t>
            </a:r>
          </a:p>
          <a:p>
            <a:pPr lvl="2"/>
            <a:r>
              <a:rPr lang="en-US" dirty="0" smtClean="0">
                <a:solidFill>
                  <a:schemeClr val="tx1">
                    <a:lumMod val="75000"/>
                    <a:lumOff val="25000"/>
                  </a:schemeClr>
                </a:solidFill>
              </a:rPr>
              <a:t>Skin must remain moist for diffusion to occur</a:t>
            </a:r>
          </a:p>
          <a:p>
            <a:r>
              <a:rPr lang="en-US" dirty="0" smtClean="0">
                <a:solidFill>
                  <a:schemeClr val="tx1">
                    <a:lumMod val="75000"/>
                    <a:lumOff val="25000"/>
                  </a:schemeClr>
                </a:solidFill>
              </a:rPr>
              <a:t>Gills</a:t>
            </a:r>
          </a:p>
          <a:p>
            <a:pPr lvl="1"/>
            <a:r>
              <a:rPr lang="en-US" dirty="0" smtClean="0">
                <a:solidFill>
                  <a:schemeClr val="tx1">
                    <a:lumMod val="75000"/>
                    <a:lumOff val="25000"/>
                  </a:schemeClr>
                </a:solidFill>
              </a:rPr>
              <a:t>Animals that live in water must also obtain oxygen from and release carbon dioxide into the water</a:t>
            </a:r>
          </a:p>
          <a:p>
            <a:pPr lvl="2"/>
            <a:r>
              <a:rPr lang="en-US" dirty="0" smtClean="0">
                <a:solidFill>
                  <a:schemeClr val="tx1">
                    <a:lumMod val="75000"/>
                    <a:lumOff val="25000"/>
                  </a:schemeClr>
                </a:solidFill>
              </a:rPr>
              <a:t>Oxygen concentration is water is very low ~ 0.6% compared with 21% oxygen concentration in air</a:t>
            </a:r>
          </a:p>
        </p:txBody>
      </p:sp>
      <p:pic>
        <p:nvPicPr>
          <p:cNvPr id="4" name="Picture 3"/>
          <p:cNvPicPr>
            <a:picLocks noChangeAspect="1"/>
          </p:cNvPicPr>
          <p:nvPr/>
        </p:nvPicPr>
        <p:blipFill>
          <a:blip r:embed="rId2"/>
          <a:stretch>
            <a:fillRect/>
          </a:stretch>
        </p:blipFill>
        <p:spPr>
          <a:xfrm>
            <a:off x="9154749" y="1192394"/>
            <a:ext cx="2085975" cy="1647825"/>
          </a:xfrm>
          <a:prstGeom prst="rect">
            <a:avLst/>
          </a:prstGeom>
        </p:spPr>
      </p:pic>
      <p:pic>
        <p:nvPicPr>
          <p:cNvPr id="5" name="Picture 4"/>
          <p:cNvPicPr>
            <a:picLocks noChangeAspect="1"/>
          </p:cNvPicPr>
          <p:nvPr/>
        </p:nvPicPr>
        <p:blipFill>
          <a:blip r:embed="rId3"/>
          <a:stretch>
            <a:fillRect/>
          </a:stretch>
        </p:blipFill>
        <p:spPr>
          <a:xfrm>
            <a:off x="9113790" y="3242242"/>
            <a:ext cx="2167891" cy="1548494"/>
          </a:xfrm>
          <a:prstGeom prst="rect">
            <a:avLst/>
          </a:prstGeom>
        </p:spPr>
      </p:pic>
      <p:pic>
        <p:nvPicPr>
          <p:cNvPr id="6" name="Picture 5"/>
          <p:cNvPicPr>
            <a:picLocks noChangeAspect="1"/>
          </p:cNvPicPr>
          <p:nvPr/>
        </p:nvPicPr>
        <p:blipFill>
          <a:blip r:embed="rId4"/>
          <a:stretch>
            <a:fillRect/>
          </a:stretch>
        </p:blipFill>
        <p:spPr>
          <a:xfrm>
            <a:off x="9154066" y="5192759"/>
            <a:ext cx="2293645" cy="1338670"/>
          </a:xfrm>
          <a:prstGeom prst="rect">
            <a:avLst/>
          </a:prstGeom>
        </p:spPr>
      </p:pic>
    </p:spTree>
    <p:extLst>
      <p:ext uri="{BB962C8B-B14F-4D97-AF65-F5344CB8AC3E}">
        <p14:creationId xmlns:p14="http://schemas.microsoft.com/office/powerpoint/2010/main" val="212638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lstStyle/>
          <a:p>
            <a:r>
              <a:rPr lang="en-US" dirty="0" smtClean="0">
                <a:solidFill>
                  <a:schemeClr val="tx1">
                    <a:lumMod val="75000"/>
                    <a:lumOff val="25000"/>
                  </a:schemeClr>
                </a:solidFill>
              </a:rPr>
              <a:t>Gills as Respiratory Organ</a:t>
            </a:r>
            <a:endParaRPr lang="en-US" dirty="0">
              <a:solidFill>
                <a:schemeClr val="tx1">
                  <a:lumMod val="75000"/>
                  <a:lumOff val="25000"/>
                </a:schemeClr>
              </a:solidFill>
            </a:endParaRPr>
          </a:p>
        </p:txBody>
      </p:sp>
      <p:sp>
        <p:nvSpPr>
          <p:cNvPr id="3" name="Content Placeholder 2"/>
          <p:cNvSpPr>
            <a:spLocks noGrp="1"/>
          </p:cNvSpPr>
          <p:nvPr>
            <p:ph idx="1"/>
          </p:nvPr>
        </p:nvSpPr>
        <p:spPr>
          <a:xfrm>
            <a:off x="241663" y="1097280"/>
            <a:ext cx="8275320" cy="5238206"/>
          </a:xfrm>
        </p:spPr>
        <p:txBody>
          <a:bodyPr>
            <a:normAutofit/>
          </a:bodyPr>
          <a:lstStyle/>
          <a:p>
            <a:r>
              <a:rPr lang="en-US" dirty="0" smtClean="0">
                <a:solidFill>
                  <a:schemeClr val="tx1">
                    <a:lumMod val="75000"/>
                    <a:lumOff val="25000"/>
                  </a:schemeClr>
                </a:solidFill>
              </a:rPr>
              <a:t>Gills</a:t>
            </a:r>
          </a:p>
          <a:p>
            <a:pPr lvl="1"/>
            <a:r>
              <a:rPr lang="en-US" dirty="0">
                <a:solidFill>
                  <a:schemeClr val="tx1">
                    <a:lumMod val="75000"/>
                    <a:lumOff val="25000"/>
                  </a:schemeClr>
                </a:solidFill>
              </a:rPr>
              <a:t>Gills are the respiratory organs of most aquatic animals. Gills are thin tissue filaments with extensive folding</a:t>
            </a:r>
          </a:p>
          <a:p>
            <a:pPr lvl="1"/>
            <a:r>
              <a:rPr lang="en-US" dirty="0" smtClean="0">
                <a:solidFill>
                  <a:schemeClr val="tx1">
                    <a:lumMod val="75000"/>
                    <a:lumOff val="25000"/>
                  </a:schemeClr>
                </a:solidFill>
              </a:rPr>
              <a:t>Increased surface area ensures that enough oxygen can be absorbed from oxygen-poor water</a:t>
            </a:r>
          </a:p>
          <a:p>
            <a:pPr lvl="1"/>
            <a:r>
              <a:rPr lang="en-US" dirty="0" smtClean="0">
                <a:solidFill>
                  <a:schemeClr val="tx1">
                    <a:lumMod val="75000"/>
                    <a:lumOff val="25000"/>
                  </a:schemeClr>
                </a:solidFill>
              </a:rPr>
              <a:t>Remember, diffusion occurs from high concentration to low concentration</a:t>
            </a:r>
          </a:p>
          <a:p>
            <a:pPr lvl="2"/>
            <a:r>
              <a:rPr lang="en-US" dirty="0" smtClean="0">
                <a:solidFill>
                  <a:schemeClr val="tx1">
                    <a:lumMod val="75000"/>
                    <a:lumOff val="25000"/>
                  </a:schemeClr>
                </a:solidFill>
              </a:rPr>
              <a:t>Oxygen-poor blood flows counter current to water flow across gills</a:t>
            </a:r>
          </a:p>
          <a:p>
            <a:pPr lvl="3"/>
            <a:r>
              <a:rPr lang="en-US" dirty="0" smtClean="0">
                <a:solidFill>
                  <a:schemeClr val="tx1">
                    <a:lumMod val="75000"/>
                    <a:lumOff val="25000"/>
                  </a:schemeClr>
                </a:solidFill>
              </a:rPr>
              <a:t>Although dissolved oxygen is in low concentration in water, it is at a much higher concentration than the oxygen-poor blood</a:t>
            </a:r>
          </a:p>
          <a:p>
            <a:pPr lvl="4"/>
            <a:r>
              <a:rPr lang="en-US" dirty="0" smtClean="0">
                <a:solidFill>
                  <a:schemeClr val="tx1">
                    <a:lumMod val="75000"/>
                    <a:lumOff val="25000"/>
                  </a:schemeClr>
                </a:solidFill>
              </a:rPr>
              <a:t>Therefore, oxygen diffuses from water into the blood</a:t>
            </a:r>
          </a:p>
          <a:p>
            <a:pPr lvl="3"/>
            <a:r>
              <a:rPr lang="en-US" dirty="0" smtClean="0">
                <a:solidFill>
                  <a:schemeClr val="tx1">
                    <a:lumMod val="75000"/>
                    <a:lumOff val="25000"/>
                  </a:schemeClr>
                </a:solidFill>
              </a:rPr>
              <a:t>Carbon dioxide is removed in the opposite way: carbon dioxide diffuse from high concentrations in the blood to low concentration in the water</a:t>
            </a:r>
          </a:p>
        </p:txBody>
      </p:sp>
      <p:pic>
        <p:nvPicPr>
          <p:cNvPr id="4" name="Picture 3"/>
          <p:cNvPicPr>
            <a:picLocks noChangeAspect="1"/>
          </p:cNvPicPr>
          <p:nvPr/>
        </p:nvPicPr>
        <p:blipFill>
          <a:blip r:embed="rId2"/>
          <a:stretch>
            <a:fillRect/>
          </a:stretch>
        </p:blipFill>
        <p:spPr>
          <a:xfrm>
            <a:off x="6703812" y="4125686"/>
            <a:ext cx="5053575" cy="2418805"/>
          </a:xfrm>
          <a:prstGeom prst="rect">
            <a:avLst/>
          </a:prstGeom>
        </p:spPr>
      </p:pic>
      <p:pic>
        <p:nvPicPr>
          <p:cNvPr id="5" name="Picture 4"/>
          <p:cNvPicPr>
            <a:picLocks noChangeAspect="1"/>
          </p:cNvPicPr>
          <p:nvPr/>
        </p:nvPicPr>
        <p:blipFill>
          <a:blip r:embed="rId3"/>
          <a:stretch>
            <a:fillRect/>
          </a:stretch>
        </p:blipFill>
        <p:spPr>
          <a:xfrm>
            <a:off x="9256784" y="1511617"/>
            <a:ext cx="2096472" cy="1636532"/>
          </a:xfrm>
          <a:prstGeom prst="rect">
            <a:avLst/>
          </a:prstGeom>
        </p:spPr>
      </p:pic>
    </p:spTree>
    <p:extLst>
      <p:ext uri="{BB962C8B-B14F-4D97-AF65-F5344CB8AC3E}">
        <p14:creationId xmlns:p14="http://schemas.microsoft.com/office/powerpoint/2010/main" val="133244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lstStyle/>
          <a:p>
            <a:r>
              <a:rPr lang="en-US" dirty="0" smtClean="0">
                <a:solidFill>
                  <a:schemeClr val="tx1">
                    <a:lumMod val="75000"/>
                    <a:lumOff val="25000"/>
                  </a:schemeClr>
                </a:solidFill>
              </a:rPr>
              <a:t>Tracheal</a:t>
            </a:r>
            <a:r>
              <a:rPr lang="en-US" dirty="0" smtClean="0">
                <a:solidFill>
                  <a:schemeClr val="tx1">
                    <a:lumMod val="75000"/>
                    <a:lumOff val="25000"/>
                  </a:schemeClr>
                </a:solidFill>
              </a:rPr>
              <a:t> Respiratory Organs</a:t>
            </a:r>
            <a:endParaRPr lang="en-US" dirty="0">
              <a:solidFill>
                <a:schemeClr val="tx1">
                  <a:lumMod val="75000"/>
                  <a:lumOff val="25000"/>
                </a:schemeClr>
              </a:solidFill>
            </a:endParaRPr>
          </a:p>
        </p:txBody>
      </p:sp>
      <p:pic>
        <p:nvPicPr>
          <p:cNvPr id="5" name="Picture 4"/>
          <p:cNvPicPr>
            <a:picLocks noChangeAspect="1"/>
          </p:cNvPicPr>
          <p:nvPr/>
        </p:nvPicPr>
        <p:blipFill>
          <a:blip r:embed="rId2"/>
          <a:stretch>
            <a:fillRect/>
          </a:stretch>
        </p:blipFill>
        <p:spPr>
          <a:xfrm>
            <a:off x="7649799" y="4305029"/>
            <a:ext cx="4181475" cy="2200275"/>
          </a:xfrm>
          <a:prstGeom prst="rect">
            <a:avLst/>
          </a:prstGeom>
        </p:spPr>
      </p:pic>
      <p:sp>
        <p:nvSpPr>
          <p:cNvPr id="3" name="Content Placeholder 2"/>
          <p:cNvSpPr>
            <a:spLocks noGrp="1"/>
          </p:cNvSpPr>
          <p:nvPr>
            <p:ph idx="1"/>
          </p:nvPr>
        </p:nvSpPr>
        <p:spPr>
          <a:xfrm>
            <a:off x="118109" y="1802675"/>
            <a:ext cx="8275320" cy="4532811"/>
          </a:xfrm>
        </p:spPr>
        <p:txBody>
          <a:bodyPr>
            <a:normAutofit/>
          </a:bodyPr>
          <a:lstStyle/>
          <a:p>
            <a:r>
              <a:rPr lang="en-US" dirty="0" smtClean="0">
                <a:solidFill>
                  <a:schemeClr val="tx1">
                    <a:lumMod val="75000"/>
                    <a:lumOff val="25000"/>
                  </a:schemeClr>
                </a:solidFill>
              </a:rPr>
              <a:t>Tracheal Systems</a:t>
            </a:r>
          </a:p>
          <a:p>
            <a:pPr lvl="1"/>
            <a:r>
              <a:rPr lang="en-US" dirty="0" smtClean="0">
                <a:solidFill>
                  <a:schemeClr val="tx1">
                    <a:lumMod val="75000"/>
                    <a:lumOff val="25000"/>
                  </a:schemeClr>
                </a:solidFill>
              </a:rPr>
              <a:t>In insects, the respiratory system is NOT connected to the circulatory system (blood)</a:t>
            </a:r>
          </a:p>
          <a:p>
            <a:pPr lvl="2"/>
            <a:r>
              <a:rPr lang="en-US" dirty="0" smtClean="0">
                <a:solidFill>
                  <a:schemeClr val="tx1">
                    <a:lumMod val="75000"/>
                    <a:lumOff val="25000"/>
                  </a:schemeClr>
                </a:solidFill>
              </a:rPr>
              <a:t>The blood does not transport oxygen or carbon dioxide</a:t>
            </a:r>
          </a:p>
          <a:p>
            <a:pPr lvl="1"/>
            <a:r>
              <a:rPr lang="en-US" dirty="0" smtClean="0">
                <a:solidFill>
                  <a:schemeClr val="tx1">
                    <a:lumMod val="75000"/>
                    <a:lumOff val="25000"/>
                  </a:schemeClr>
                </a:solidFill>
              </a:rPr>
              <a:t>Insects have a tracheal system which is network of tubes that carry oxygen</a:t>
            </a:r>
          </a:p>
          <a:p>
            <a:pPr lvl="2"/>
            <a:r>
              <a:rPr lang="en-US" dirty="0" smtClean="0">
                <a:solidFill>
                  <a:schemeClr val="tx1">
                    <a:lumMod val="75000"/>
                    <a:lumOff val="25000"/>
                  </a:schemeClr>
                </a:solidFill>
              </a:rPr>
              <a:t>Efficient and direct for active animals</a:t>
            </a:r>
          </a:p>
          <a:p>
            <a:pPr lvl="1"/>
            <a:r>
              <a:rPr lang="en-US" dirty="0" smtClean="0">
                <a:solidFill>
                  <a:schemeClr val="tx1">
                    <a:lumMod val="75000"/>
                    <a:lumOff val="25000"/>
                  </a:schemeClr>
                </a:solidFill>
              </a:rPr>
              <a:t>Insects have openings called spiracles along their thorax and abdomen</a:t>
            </a:r>
          </a:p>
          <a:p>
            <a:pPr lvl="2"/>
            <a:r>
              <a:rPr lang="en-US" dirty="0" smtClean="0">
                <a:solidFill>
                  <a:schemeClr val="tx1">
                    <a:lumMod val="75000"/>
                    <a:lumOff val="25000"/>
                  </a:schemeClr>
                </a:solidFill>
              </a:rPr>
              <a:t>Spiracles allow air to enter the insect body and allow carbon dioxide to leave the insect body</a:t>
            </a:r>
          </a:p>
          <a:p>
            <a:pPr lvl="1"/>
            <a:r>
              <a:rPr lang="en-US" dirty="0" smtClean="0">
                <a:solidFill>
                  <a:schemeClr val="tx1">
                    <a:lumMod val="75000"/>
                    <a:lumOff val="25000"/>
                  </a:schemeClr>
                </a:solidFill>
              </a:rPr>
              <a:t>Insects can increase the air flow into their body by body movement</a:t>
            </a:r>
          </a:p>
          <a:p>
            <a:pPr marL="274320" lvl="1" indent="0">
              <a:buNone/>
            </a:pPr>
            <a:endParaRPr lang="en-US" dirty="0" smtClean="0">
              <a:solidFill>
                <a:schemeClr val="tx1">
                  <a:lumMod val="75000"/>
                  <a:lumOff val="25000"/>
                </a:schemeClr>
              </a:solidFill>
            </a:endParaRPr>
          </a:p>
        </p:txBody>
      </p:sp>
      <p:pic>
        <p:nvPicPr>
          <p:cNvPr id="6" name="Picture 5"/>
          <p:cNvPicPr>
            <a:picLocks noChangeAspect="1"/>
          </p:cNvPicPr>
          <p:nvPr/>
        </p:nvPicPr>
        <p:blipFill>
          <a:blip r:embed="rId3"/>
          <a:stretch>
            <a:fillRect/>
          </a:stretch>
        </p:blipFill>
        <p:spPr>
          <a:xfrm>
            <a:off x="8393429" y="1293222"/>
            <a:ext cx="3086100" cy="2116183"/>
          </a:xfrm>
          <a:prstGeom prst="rect">
            <a:avLst/>
          </a:prstGeom>
        </p:spPr>
      </p:pic>
    </p:spTree>
    <p:extLst>
      <p:ext uri="{BB962C8B-B14F-4D97-AF65-F5344CB8AC3E}">
        <p14:creationId xmlns:p14="http://schemas.microsoft.com/office/powerpoint/2010/main" val="354763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normAutofit/>
          </a:bodyPr>
          <a:lstStyle/>
          <a:p>
            <a:r>
              <a:rPr lang="en-US" dirty="0" smtClean="0">
                <a:solidFill>
                  <a:schemeClr val="tx1">
                    <a:lumMod val="75000"/>
                    <a:lumOff val="25000"/>
                  </a:schemeClr>
                </a:solidFill>
              </a:rPr>
              <a:t>Mammalian</a:t>
            </a:r>
            <a:r>
              <a:rPr lang="en-US" dirty="0" smtClean="0">
                <a:solidFill>
                  <a:schemeClr val="tx1">
                    <a:lumMod val="75000"/>
                    <a:lumOff val="25000"/>
                  </a:schemeClr>
                </a:solidFill>
              </a:rPr>
              <a:t> Pulmonary System</a:t>
            </a:r>
            <a:endParaRPr lang="en-US" dirty="0">
              <a:solidFill>
                <a:schemeClr val="tx1">
                  <a:lumMod val="75000"/>
                  <a:lumOff val="25000"/>
                </a:schemeClr>
              </a:solidFill>
            </a:endParaRPr>
          </a:p>
        </p:txBody>
      </p:sp>
      <p:sp>
        <p:nvSpPr>
          <p:cNvPr id="3" name="Content Placeholder 2"/>
          <p:cNvSpPr>
            <a:spLocks noGrp="1"/>
          </p:cNvSpPr>
          <p:nvPr>
            <p:ph idx="1"/>
          </p:nvPr>
        </p:nvSpPr>
        <p:spPr>
          <a:xfrm>
            <a:off x="372292" y="1410789"/>
            <a:ext cx="8275320" cy="5238206"/>
          </a:xfrm>
        </p:spPr>
        <p:txBody>
          <a:bodyPr>
            <a:normAutofit/>
          </a:bodyPr>
          <a:lstStyle/>
          <a:p>
            <a:r>
              <a:rPr lang="en-US" dirty="0" smtClean="0">
                <a:solidFill>
                  <a:schemeClr val="tx1">
                    <a:lumMod val="75000"/>
                    <a:lumOff val="25000"/>
                  </a:schemeClr>
                </a:solidFill>
              </a:rPr>
              <a:t>Pulmonary System</a:t>
            </a:r>
          </a:p>
          <a:p>
            <a:pPr lvl="1"/>
            <a:r>
              <a:rPr lang="en-US" dirty="0" smtClean="0">
                <a:solidFill>
                  <a:schemeClr val="tx1">
                    <a:lumMod val="75000"/>
                    <a:lumOff val="25000"/>
                  </a:schemeClr>
                </a:solidFill>
              </a:rPr>
              <a:t>Mammals inhale air through their nasal cavity</a:t>
            </a:r>
          </a:p>
          <a:p>
            <a:pPr lvl="2"/>
            <a:r>
              <a:rPr lang="en-US" dirty="0" smtClean="0">
                <a:solidFill>
                  <a:schemeClr val="tx1">
                    <a:lumMod val="75000"/>
                    <a:lumOff val="25000"/>
                  </a:schemeClr>
                </a:solidFill>
              </a:rPr>
              <a:t>Nasal cavity warms the air and adds moisture</a:t>
            </a:r>
          </a:p>
          <a:p>
            <a:pPr lvl="1"/>
            <a:r>
              <a:rPr lang="en-US" dirty="0" smtClean="0">
                <a:solidFill>
                  <a:schemeClr val="tx1">
                    <a:lumMod val="75000"/>
                    <a:lumOff val="25000"/>
                  </a:schemeClr>
                </a:solidFill>
              </a:rPr>
              <a:t>The air flows through the pharynx and larynx and then into the trachea</a:t>
            </a:r>
          </a:p>
          <a:p>
            <a:pPr lvl="1"/>
            <a:r>
              <a:rPr lang="en-US" dirty="0" smtClean="0">
                <a:solidFill>
                  <a:schemeClr val="tx1">
                    <a:lumMod val="75000"/>
                    <a:lumOff val="25000"/>
                  </a:schemeClr>
                </a:solidFill>
              </a:rPr>
              <a:t>The trachea funnels inhaled air into the lungs and exhaled air out of the lungs</a:t>
            </a:r>
          </a:p>
          <a:p>
            <a:pPr lvl="1"/>
            <a:r>
              <a:rPr lang="en-US" dirty="0" smtClean="0">
                <a:solidFill>
                  <a:schemeClr val="tx1">
                    <a:lumMod val="75000"/>
                    <a:lumOff val="25000"/>
                  </a:schemeClr>
                </a:solidFill>
              </a:rPr>
              <a:t>The trachea divides into two major branches, called primary bronchi</a:t>
            </a:r>
          </a:p>
          <a:p>
            <a:pPr lvl="2"/>
            <a:r>
              <a:rPr lang="en-US" dirty="0" smtClean="0">
                <a:solidFill>
                  <a:schemeClr val="tx1">
                    <a:lumMod val="75000"/>
                    <a:lumOff val="25000"/>
                  </a:schemeClr>
                </a:solidFill>
              </a:rPr>
              <a:t>All bronchi tubes are lined with smooth muscle and hyaline cartilage</a:t>
            </a:r>
          </a:p>
          <a:p>
            <a:pPr lvl="3"/>
            <a:r>
              <a:rPr lang="en-US" dirty="0" smtClean="0">
                <a:solidFill>
                  <a:schemeClr val="tx1">
                    <a:lumMod val="75000"/>
                    <a:lumOff val="25000"/>
                  </a:schemeClr>
                </a:solidFill>
              </a:rPr>
              <a:t>Smooth muscle can contract to push air out of the lungs (cough)</a:t>
            </a:r>
          </a:p>
          <a:p>
            <a:pPr lvl="2"/>
            <a:r>
              <a:rPr lang="en-US" dirty="0" smtClean="0">
                <a:solidFill>
                  <a:schemeClr val="tx1">
                    <a:lumMod val="75000"/>
                    <a:lumOff val="25000"/>
                  </a:schemeClr>
                </a:solidFill>
              </a:rPr>
              <a:t>The inside has goblet cells to produce mucus and ciliated cells to remove particles in the air</a:t>
            </a:r>
          </a:p>
          <a:p>
            <a:pPr lvl="1"/>
            <a:r>
              <a:rPr lang="en-US" dirty="0" smtClean="0">
                <a:solidFill>
                  <a:schemeClr val="tx1">
                    <a:lumMod val="75000"/>
                    <a:lumOff val="25000"/>
                  </a:schemeClr>
                </a:solidFill>
              </a:rPr>
              <a:t>Each primary bronchus branches into secondary bronchi which branch into tertiary bronchi which branch into bronchioles</a:t>
            </a:r>
          </a:p>
          <a:p>
            <a:pPr lvl="2"/>
            <a:r>
              <a:rPr lang="en-US" dirty="0" smtClean="0">
                <a:solidFill>
                  <a:schemeClr val="tx1">
                    <a:lumMod val="75000"/>
                    <a:lumOff val="25000"/>
                  </a:schemeClr>
                </a:solidFill>
              </a:rPr>
              <a:t>Each bifurcation, or branch, leads to a smaller passage</a:t>
            </a:r>
          </a:p>
        </p:txBody>
      </p:sp>
      <p:pic>
        <p:nvPicPr>
          <p:cNvPr id="4" name="Picture 3"/>
          <p:cNvPicPr>
            <a:picLocks noChangeAspect="1"/>
          </p:cNvPicPr>
          <p:nvPr/>
        </p:nvPicPr>
        <p:blipFill>
          <a:blip r:embed="rId2"/>
          <a:stretch>
            <a:fillRect/>
          </a:stretch>
        </p:blipFill>
        <p:spPr>
          <a:xfrm>
            <a:off x="8345669" y="2254976"/>
            <a:ext cx="3286125" cy="3314700"/>
          </a:xfrm>
          <a:prstGeom prst="rect">
            <a:avLst/>
          </a:prstGeom>
        </p:spPr>
      </p:pic>
    </p:spTree>
    <p:extLst>
      <p:ext uri="{BB962C8B-B14F-4D97-AF65-F5344CB8AC3E}">
        <p14:creationId xmlns:p14="http://schemas.microsoft.com/office/powerpoint/2010/main" val="30810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normAutofit/>
          </a:bodyPr>
          <a:lstStyle/>
          <a:p>
            <a:r>
              <a:rPr lang="en-US" dirty="0" smtClean="0">
                <a:solidFill>
                  <a:schemeClr val="tx1">
                    <a:lumMod val="75000"/>
                    <a:lumOff val="25000"/>
                  </a:schemeClr>
                </a:solidFill>
              </a:rPr>
              <a:t>Mammalian</a:t>
            </a:r>
            <a:r>
              <a:rPr lang="en-US" dirty="0" smtClean="0">
                <a:solidFill>
                  <a:schemeClr val="tx1">
                    <a:lumMod val="75000"/>
                    <a:lumOff val="25000"/>
                  </a:schemeClr>
                </a:solidFill>
              </a:rPr>
              <a:t> Pulmonary System</a:t>
            </a:r>
            <a:endParaRPr lang="en-US" dirty="0">
              <a:solidFill>
                <a:schemeClr val="tx1">
                  <a:lumMod val="75000"/>
                  <a:lumOff val="25000"/>
                </a:schemeClr>
              </a:solidFill>
            </a:endParaRPr>
          </a:p>
        </p:txBody>
      </p:sp>
      <p:pic>
        <p:nvPicPr>
          <p:cNvPr id="5" name="Picture 4"/>
          <p:cNvPicPr>
            <a:picLocks noChangeAspect="1"/>
          </p:cNvPicPr>
          <p:nvPr/>
        </p:nvPicPr>
        <p:blipFill>
          <a:blip r:embed="rId2"/>
          <a:stretch>
            <a:fillRect/>
          </a:stretch>
        </p:blipFill>
        <p:spPr>
          <a:xfrm>
            <a:off x="7001016" y="2419418"/>
            <a:ext cx="4887002" cy="3484994"/>
          </a:xfrm>
          <a:prstGeom prst="rect">
            <a:avLst/>
          </a:prstGeom>
        </p:spPr>
      </p:pic>
      <p:sp>
        <p:nvSpPr>
          <p:cNvPr id="3" name="Content Placeholder 2"/>
          <p:cNvSpPr>
            <a:spLocks noGrp="1"/>
          </p:cNvSpPr>
          <p:nvPr>
            <p:ph idx="1"/>
          </p:nvPr>
        </p:nvSpPr>
        <p:spPr>
          <a:xfrm>
            <a:off x="267789" y="1058093"/>
            <a:ext cx="7530737" cy="5238206"/>
          </a:xfrm>
        </p:spPr>
        <p:txBody>
          <a:bodyPr>
            <a:normAutofit lnSpcReduction="10000"/>
          </a:bodyPr>
          <a:lstStyle/>
          <a:p>
            <a:r>
              <a:rPr lang="en-US" dirty="0" smtClean="0">
                <a:solidFill>
                  <a:schemeClr val="tx1">
                    <a:lumMod val="75000"/>
                    <a:lumOff val="25000"/>
                  </a:schemeClr>
                </a:solidFill>
              </a:rPr>
              <a:t>Lungs and </a:t>
            </a:r>
            <a:r>
              <a:rPr lang="en-US" dirty="0" err="1" smtClean="0">
                <a:solidFill>
                  <a:schemeClr val="tx1">
                    <a:lumMod val="75000"/>
                    <a:lumOff val="25000"/>
                  </a:schemeClr>
                </a:solidFill>
              </a:rPr>
              <a:t>Aveoli</a:t>
            </a:r>
            <a:endParaRPr lang="en-US" dirty="0" smtClean="0">
              <a:solidFill>
                <a:schemeClr val="tx1">
                  <a:lumMod val="75000"/>
                  <a:lumOff val="25000"/>
                </a:schemeClr>
              </a:solidFill>
            </a:endParaRPr>
          </a:p>
          <a:p>
            <a:pPr lvl="1"/>
            <a:r>
              <a:rPr lang="en-US" dirty="0" smtClean="0">
                <a:solidFill>
                  <a:schemeClr val="tx1">
                    <a:lumMod val="75000"/>
                    <a:lumOff val="25000"/>
                  </a:schemeClr>
                </a:solidFill>
              </a:rPr>
              <a:t>The trachea branches into primary bronchi – one in each lung</a:t>
            </a:r>
          </a:p>
          <a:p>
            <a:pPr lvl="1"/>
            <a:r>
              <a:rPr lang="en-US" dirty="0" smtClean="0">
                <a:solidFill>
                  <a:schemeClr val="tx1">
                    <a:lumMod val="75000"/>
                    <a:lumOff val="25000"/>
                  </a:schemeClr>
                </a:solidFill>
              </a:rPr>
              <a:t>The right and left lungs are not identical</a:t>
            </a:r>
          </a:p>
          <a:p>
            <a:pPr lvl="2"/>
            <a:r>
              <a:rPr lang="en-US" dirty="0" smtClean="0">
                <a:solidFill>
                  <a:schemeClr val="tx1">
                    <a:lumMod val="75000"/>
                    <a:lumOff val="25000"/>
                  </a:schemeClr>
                </a:solidFill>
              </a:rPr>
              <a:t>The right lung is larger and has three lobes, the left lung is smaller and has two lobes</a:t>
            </a:r>
          </a:p>
          <a:p>
            <a:pPr lvl="1"/>
            <a:r>
              <a:rPr lang="en-US" dirty="0" smtClean="0">
                <a:solidFill>
                  <a:schemeClr val="tx1">
                    <a:lumMod val="75000"/>
                    <a:lumOff val="25000"/>
                  </a:schemeClr>
                </a:solidFill>
              </a:rPr>
              <a:t>The diaphragm lies just below the lungs and facilitates breathing</a:t>
            </a:r>
          </a:p>
          <a:p>
            <a:pPr lvl="1"/>
            <a:r>
              <a:rPr lang="en-US" dirty="0" smtClean="0">
                <a:solidFill>
                  <a:schemeClr val="tx1">
                    <a:lumMod val="75000"/>
                    <a:lumOff val="25000"/>
                  </a:schemeClr>
                </a:solidFill>
              </a:rPr>
              <a:t>In the lungs, the air is diverted into the smaller and smaller bronchi passages</a:t>
            </a:r>
            <a:endParaRPr lang="en-US" dirty="0">
              <a:solidFill>
                <a:schemeClr val="tx1">
                  <a:lumMod val="75000"/>
                  <a:lumOff val="25000"/>
                </a:schemeClr>
              </a:solidFill>
            </a:endParaRPr>
          </a:p>
          <a:p>
            <a:pPr lvl="1"/>
            <a:r>
              <a:rPr lang="en-US" dirty="0" smtClean="0">
                <a:solidFill>
                  <a:schemeClr val="tx1">
                    <a:lumMod val="75000"/>
                    <a:lumOff val="25000"/>
                  </a:schemeClr>
                </a:solidFill>
              </a:rPr>
              <a:t>The terminal bronchioles divide into microscope respiratory bronchioles</a:t>
            </a:r>
          </a:p>
          <a:p>
            <a:pPr lvl="2"/>
            <a:r>
              <a:rPr lang="en-US" dirty="0" smtClean="0">
                <a:solidFill>
                  <a:schemeClr val="tx1">
                    <a:lumMod val="75000"/>
                    <a:lumOff val="25000"/>
                  </a:schemeClr>
                </a:solidFill>
              </a:rPr>
              <a:t>These further divide into alveolar ducts</a:t>
            </a:r>
          </a:p>
          <a:p>
            <a:pPr lvl="3"/>
            <a:r>
              <a:rPr lang="en-US" dirty="0" smtClean="0">
                <a:solidFill>
                  <a:schemeClr val="tx1">
                    <a:lumMod val="75000"/>
                    <a:lumOff val="25000"/>
                  </a:schemeClr>
                </a:solidFill>
              </a:rPr>
              <a:t>Each alveolar duct connects to an alveolar sac</a:t>
            </a:r>
          </a:p>
          <a:p>
            <a:pPr lvl="2"/>
            <a:r>
              <a:rPr lang="en-US" dirty="0" smtClean="0">
                <a:solidFill>
                  <a:schemeClr val="tx1">
                    <a:lumMod val="75000"/>
                    <a:lumOff val="25000"/>
                  </a:schemeClr>
                </a:solidFill>
              </a:rPr>
              <a:t>Gas exchange only occurs in the alveoli</a:t>
            </a:r>
          </a:p>
          <a:p>
            <a:pPr lvl="3"/>
            <a:r>
              <a:rPr lang="en-US" dirty="0" smtClean="0">
                <a:solidFill>
                  <a:schemeClr val="tx1">
                    <a:lumMod val="75000"/>
                    <a:lumOff val="25000"/>
                  </a:schemeClr>
                </a:solidFill>
              </a:rPr>
              <a:t>They are in direct contact with capillaries of the circulatory system</a:t>
            </a:r>
          </a:p>
          <a:p>
            <a:pPr lvl="3"/>
            <a:r>
              <a:rPr lang="en-US" dirty="0" smtClean="0">
                <a:solidFill>
                  <a:schemeClr val="tx1">
                    <a:lumMod val="75000"/>
                    <a:lumOff val="25000"/>
                  </a:schemeClr>
                </a:solidFill>
              </a:rPr>
              <a:t>Capillaries surround the alveoli to ensure oxygen diffusion into the blood and carbon dioxide diffusion out of the blood</a:t>
            </a:r>
          </a:p>
          <a:p>
            <a:pPr lvl="1"/>
            <a:r>
              <a:rPr lang="en-US" dirty="0" smtClean="0">
                <a:solidFill>
                  <a:schemeClr val="tx1">
                    <a:lumMod val="75000"/>
                    <a:lumOff val="25000"/>
                  </a:schemeClr>
                </a:solidFill>
              </a:rPr>
              <a:t>This arrangement ensures increased surface area in the lungs</a:t>
            </a:r>
          </a:p>
        </p:txBody>
      </p:sp>
      <p:pic>
        <p:nvPicPr>
          <p:cNvPr id="6" name="Picture 5"/>
          <p:cNvPicPr>
            <a:picLocks noChangeAspect="1"/>
          </p:cNvPicPr>
          <p:nvPr/>
        </p:nvPicPr>
        <p:blipFill>
          <a:blip r:embed="rId3"/>
          <a:stretch>
            <a:fillRect/>
          </a:stretch>
        </p:blipFill>
        <p:spPr>
          <a:xfrm>
            <a:off x="8673737" y="826089"/>
            <a:ext cx="2752725" cy="1704975"/>
          </a:xfrm>
          <a:prstGeom prst="rect">
            <a:avLst/>
          </a:prstGeom>
        </p:spPr>
      </p:pic>
    </p:spTree>
    <p:extLst>
      <p:ext uri="{BB962C8B-B14F-4D97-AF65-F5344CB8AC3E}">
        <p14:creationId xmlns:p14="http://schemas.microsoft.com/office/powerpoint/2010/main" val="212733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9337"/>
            <a:ext cx="9875520" cy="1153886"/>
          </a:xfrm>
        </p:spPr>
        <p:txBody>
          <a:bodyPr>
            <a:normAutofit/>
          </a:bodyPr>
          <a:lstStyle/>
          <a:p>
            <a:r>
              <a:rPr lang="en-US" dirty="0" smtClean="0">
                <a:solidFill>
                  <a:schemeClr val="tx1">
                    <a:lumMod val="75000"/>
                    <a:lumOff val="25000"/>
                  </a:schemeClr>
                </a:solidFill>
              </a:rPr>
              <a:t>Transport of Oxygen in Blood</a:t>
            </a:r>
            <a:endParaRPr lang="en-US" dirty="0">
              <a:solidFill>
                <a:schemeClr val="tx1">
                  <a:lumMod val="75000"/>
                  <a:lumOff val="25000"/>
                </a:schemeClr>
              </a:solidFill>
            </a:endParaRPr>
          </a:p>
        </p:txBody>
      </p:sp>
      <p:sp>
        <p:nvSpPr>
          <p:cNvPr id="3" name="Content Placeholder 2"/>
          <p:cNvSpPr>
            <a:spLocks noGrp="1"/>
          </p:cNvSpPr>
          <p:nvPr>
            <p:ph idx="1"/>
          </p:nvPr>
        </p:nvSpPr>
        <p:spPr>
          <a:xfrm>
            <a:off x="267790" y="1280164"/>
            <a:ext cx="7373982" cy="5238206"/>
          </a:xfrm>
        </p:spPr>
        <p:txBody>
          <a:bodyPr>
            <a:normAutofit/>
          </a:bodyPr>
          <a:lstStyle/>
          <a:p>
            <a:r>
              <a:rPr lang="en-US" dirty="0" smtClean="0">
                <a:solidFill>
                  <a:schemeClr val="tx1">
                    <a:lumMod val="75000"/>
                    <a:lumOff val="25000"/>
                  </a:schemeClr>
                </a:solidFill>
              </a:rPr>
              <a:t>Oxygen dissolves in the blood but only 1.5% of oxygen is actually transported as dissolved oxygen in the blood</a:t>
            </a:r>
          </a:p>
          <a:p>
            <a:r>
              <a:rPr lang="en-US" dirty="0" smtClean="0">
                <a:solidFill>
                  <a:schemeClr val="tx1">
                    <a:lumMod val="75000"/>
                    <a:lumOff val="25000"/>
                  </a:schemeClr>
                </a:solidFill>
              </a:rPr>
              <a:t>98.5% of oxygen is carried by hemoglobin in red blood cells</a:t>
            </a:r>
          </a:p>
          <a:p>
            <a:pPr lvl="1"/>
            <a:r>
              <a:rPr lang="en-US" dirty="0" smtClean="0">
                <a:solidFill>
                  <a:schemeClr val="tx1">
                    <a:lumMod val="75000"/>
                    <a:lumOff val="25000"/>
                  </a:schemeClr>
                </a:solidFill>
              </a:rPr>
              <a:t>Called erythrocytes </a:t>
            </a:r>
          </a:p>
          <a:p>
            <a:r>
              <a:rPr lang="en-US" dirty="0" smtClean="0">
                <a:solidFill>
                  <a:schemeClr val="tx1">
                    <a:lumMod val="75000"/>
                    <a:lumOff val="25000"/>
                  </a:schemeClr>
                </a:solidFill>
              </a:rPr>
              <a:t>Hemoglobin is a large protein made up of four subunits</a:t>
            </a:r>
          </a:p>
          <a:p>
            <a:pPr lvl="1"/>
            <a:r>
              <a:rPr lang="en-US" dirty="0" smtClean="0">
                <a:solidFill>
                  <a:schemeClr val="tx1">
                    <a:lumMod val="75000"/>
                    <a:lumOff val="25000"/>
                  </a:schemeClr>
                </a:solidFill>
              </a:rPr>
              <a:t>Two alpha and two beta subunits</a:t>
            </a:r>
          </a:p>
          <a:p>
            <a:pPr lvl="1"/>
            <a:r>
              <a:rPr lang="en-US" dirty="0" smtClean="0">
                <a:solidFill>
                  <a:schemeClr val="tx1">
                    <a:lumMod val="75000"/>
                    <a:lumOff val="25000"/>
                  </a:schemeClr>
                </a:solidFill>
              </a:rPr>
              <a:t>Each subunit surrounds a </a:t>
            </a:r>
            <a:r>
              <a:rPr lang="en-US" dirty="0" err="1" smtClean="0">
                <a:solidFill>
                  <a:schemeClr val="tx1">
                    <a:lumMod val="75000"/>
                    <a:lumOff val="25000"/>
                  </a:schemeClr>
                </a:solidFill>
              </a:rPr>
              <a:t>heme</a:t>
            </a:r>
            <a:r>
              <a:rPr lang="en-US" dirty="0" smtClean="0">
                <a:solidFill>
                  <a:schemeClr val="tx1">
                    <a:lumMod val="75000"/>
                    <a:lumOff val="25000"/>
                  </a:schemeClr>
                </a:solidFill>
              </a:rPr>
              <a:t> group that contains iron and bind oxygen</a:t>
            </a:r>
          </a:p>
          <a:p>
            <a:pPr lvl="1"/>
            <a:r>
              <a:rPr lang="en-US" dirty="0" smtClean="0">
                <a:solidFill>
                  <a:schemeClr val="tx1">
                    <a:lumMod val="75000"/>
                    <a:lumOff val="25000"/>
                  </a:schemeClr>
                </a:solidFill>
              </a:rPr>
              <a:t>Each red blood cell can carry four molecules of oxygen</a:t>
            </a:r>
          </a:p>
          <a:p>
            <a:r>
              <a:rPr lang="en-US" dirty="0" smtClean="0">
                <a:solidFill>
                  <a:schemeClr val="tx1">
                    <a:lumMod val="75000"/>
                    <a:lumOff val="25000"/>
                  </a:schemeClr>
                </a:solidFill>
              </a:rPr>
              <a:t>Red blood cells that are oxygenated (arterial) are bright red</a:t>
            </a:r>
          </a:p>
          <a:p>
            <a:r>
              <a:rPr lang="en-US" dirty="0" smtClean="0">
                <a:solidFill>
                  <a:schemeClr val="tx1">
                    <a:lumMod val="75000"/>
                    <a:lumOff val="25000"/>
                  </a:schemeClr>
                </a:solidFill>
              </a:rPr>
              <a:t>Red blood cells that are de-oxygenated (venous) are dark red</a:t>
            </a:r>
          </a:p>
        </p:txBody>
      </p:sp>
      <p:pic>
        <p:nvPicPr>
          <p:cNvPr id="4" name="Picture 3"/>
          <p:cNvPicPr>
            <a:picLocks noChangeAspect="1"/>
          </p:cNvPicPr>
          <p:nvPr/>
        </p:nvPicPr>
        <p:blipFill>
          <a:blip r:embed="rId2"/>
          <a:stretch>
            <a:fillRect/>
          </a:stretch>
        </p:blipFill>
        <p:spPr>
          <a:xfrm>
            <a:off x="7267050" y="2575832"/>
            <a:ext cx="4510884" cy="1943917"/>
          </a:xfrm>
          <a:prstGeom prst="rect">
            <a:avLst/>
          </a:prstGeom>
        </p:spPr>
      </p:pic>
    </p:spTree>
    <p:extLst>
      <p:ext uri="{BB962C8B-B14F-4D97-AF65-F5344CB8AC3E}">
        <p14:creationId xmlns:p14="http://schemas.microsoft.com/office/powerpoint/2010/main" val="2628475129"/>
      </p:ext>
    </p:extLst>
  </p:cSld>
  <p:clrMapOvr>
    <a:masterClrMapping/>
  </p:clrMapOvr>
</p:sld>
</file>

<file path=ppt/theme/theme1.xml><?xml version="1.0" encoding="utf-8"?>
<a:theme xmlns:a="http://schemas.openxmlformats.org/drawingml/2006/main" name="Basi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4664</TotalTime>
  <Words>810</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Corbel</vt:lpstr>
      <vt:lpstr>Basis</vt:lpstr>
      <vt:lpstr>Respiratory System</vt:lpstr>
      <vt:lpstr>The Respiratory System</vt:lpstr>
      <vt:lpstr>Types of Respiratory Systems</vt:lpstr>
      <vt:lpstr>Gills as Respiratory Organ</vt:lpstr>
      <vt:lpstr>Tracheal Respiratory Organs</vt:lpstr>
      <vt:lpstr>Mammalian Pulmonary System</vt:lpstr>
      <vt:lpstr>Mammalian Pulmonary System</vt:lpstr>
      <vt:lpstr>Transport of Oxygen in Blood</vt:lpstr>
    </vt:vector>
  </TitlesOfParts>
  <Company>College of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Seedless PLants</dc:title>
  <dc:creator>Michele Yeargain</dc:creator>
  <cp:lastModifiedBy>Michele Yeargain</cp:lastModifiedBy>
  <cp:revision>353</cp:revision>
  <dcterms:created xsi:type="dcterms:W3CDTF">2020-02-06T13:53:20Z</dcterms:created>
  <dcterms:modified xsi:type="dcterms:W3CDTF">2020-04-01T19:52:40Z</dcterms:modified>
</cp:coreProperties>
</file>