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70" r:id="rId9"/>
    <p:sldId id="269" r:id="rId10"/>
    <p:sldId id="271" r:id="rId11"/>
    <p:sldId id="272" r:id="rId12"/>
    <p:sldId id="273" r:id="rId13"/>
    <p:sldId id="275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992AA-51DC-4EFF-92DF-DFF5A6ABEE42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B5907-9EA9-4FA6-86EC-8DED3D318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8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2171B1-A176-41A4-BC80-2AC360ADF05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42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8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3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4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60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1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9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5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5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4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12171B1-A176-41A4-BC80-2AC360ADF05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3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endocrine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28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307" y="139337"/>
            <a:ext cx="10313126" cy="11538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Cyclic AMP 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cAMP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and Signal Transduction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6" y="1293223"/>
            <a:ext cx="9163595" cy="471569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Hormone (first messenger) binds to membrane receptor activates G protein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 protein (second messenger) is activated by binding GTP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Activated G protein activates enzyme adenylyl cyclase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Adenylyl cyclase converts ATP to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cAMP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cAMP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activates protein kinases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Transfer phosphate group from ATP to substrate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Phosphorylates the substrate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Once activated protein kinases catalyze many, many reactions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Small amount of hormone triggers large amount of cellular product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stop activity,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cAMP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has to be deactivated by phosphodiesterase (PDE)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Negative feedback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521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307" y="139337"/>
            <a:ext cx="10313126" cy="11538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Cyclic AMP 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cAMP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and Signal Transduction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617" y="1385751"/>
            <a:ext cx="7813070" cy="457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9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307" y="139337"/>
            <a:ext cx="10313126" cy="11538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Endocrine Glands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6" y="1293223"/>
            <a:ext cx="9163595" cy="471569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Endocrine and Nervous systems work together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Endocrine system cells secrete hormones that act on target cells to regulate growth, energy, reproduction, etc.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Nervous system releases neurotransmitters 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neurohormones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that regulate neurons, muscle cells and endocrine cells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vertebrates, the Hyp0thalamus integrates endocrine and nervous systems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Hypothalamus receives input from body and brain to initial endocrine responses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Hormone secretion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Hypothalamus acts as an endocrine gland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Synthesizes hormones and transports them to posterior pituitary gland</a:t>
            </a:r>
          </a:p>
        </p:txBody>
      </p:sp>
    </p:spTree>
    <p:extLst>
      <p:ext uri="{BB962C8B-B14F-4D97-AF65-F5344CB8AC3E}">
        <p14:creationId xmlns:p14="http://schemas.microsoft.com/office/powerpoint/2010/main" val="3787857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307" y="139337"/>
            <a:ext cx="10313126" cy="11538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Pituitary Glands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79" y="1071154"/>
            <a:ext cx="9163595" cy="561702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Master Gland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Attached to hypothalamus by pituitary stalk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 regions:  anterior pituitary and posterior pituitary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Anterior pituitary gland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Produces seven hormones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Tropic hormones (they control function of other organs)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Growth hormone, prolactin, thyroid-stimulating hormone,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melanin-stimulating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hormone, adrenocorticotropic hormone, follicle-stimulating hormone, luteinizing hormone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Production of hormones is regulated by hypothalamus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Posterior pituitary gland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of the brain, structure is nerve fibers and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neuroglial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cells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Does not produce hormones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Stores hormones produced by hypothalamus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Antidiuretic hormone and oxytocin </a:t>
            </a:r>
          </a:p>
          <a:p>
            <a:pPr lvl="2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8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146" y="1588089"/>
            <a:ext cx="6459366" cy="374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76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307" y="139337"/>
            <a:ext cx="10313126" cy="11538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Thyroid and Parathyroid Glands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05" y="1045029"/>
            <a:ext cx="9163595" cy="544721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Located in neck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Thyroid cells synthesize thyroxine (T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and triiodothyronine (T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and calcitonin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Thyroid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timulating Hormone (TSH), produced in anterior pituitary gland, stimulates the thyroid gland to release T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T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Calcitonin helps regulate calcium concentrations in body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bones, inhibits osteoclasts (release of calcium from bones)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kidneys, stimulates calcium excretion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Both of these lower calcium levels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Parathyroid Glands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4-6 glands on posterior of thyroid gland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Produces parathyroid hormone (PTH)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Increases calcium levels when levels fall too low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178" y="3108687"/>
            <a:ext cx="3627255" cy="317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04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307" y="139337"/>
            <a:ext cx="10313126" cy="11538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Adrenal Glands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353" y="1058091"/>
            <a:ext cx="9450978" cy="555171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 adrenal gland is located on the on top of each kidney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Each adrenal gland has an outer adrenal cortex and an inner adrenal medulla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Adrenal cortex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Layers of epithelial cells and capillary networks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Produces mineralocorticoids (aldosterone)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Regulates concentration of Na+ in sweat, urine, saliva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Produces glucocorticoids (cortisol, cortisone)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Stimulates synthesis of glucose and gluconeogenesis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Produces androgens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Sex hormones that promote masculinity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Adrenal medulla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Produces epinephrine (adrenaline) and norepinephrine (noradrenaline)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 heart rate, blood pressure, etc.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Stimulated by Sympathetic Nervous System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Fight or Flight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7144" y="2061211"/>
            <a:ext cx="2845189" cy="315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29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307" y="139337"/>
            <a:ext cx="10313126" cy="11538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Pancreas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482" y="2018212"/>
            <a:ext cx="3190875" cy="2743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353" y="1058091"/>
            <a:ext cx="9450978" cy="555171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Located between stomach and small intestine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Contains exocrine cells (digestive enzymes) and endocrine cells (hormones)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Endocrine cells form clusters called islets of Langerhans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Islets have two cell types: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Alpha cells:  produce glucagon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Beta cells:  produce insulin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Regulate blood glucose levels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↓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Blood glucose level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alpha cells release glucagon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Raises blood glucose level by increasing rate of glycogen breakdown and glucose release from liver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↑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Blood glucose level  beta cells release insulin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Lowers blood glucose levels by increasing rate of glucose uptake by cells and by increasing glycogen production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05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307" y="139337"/>
            <a:ext cx="10313126" cy="11538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Pineal Gland and Gonads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16" y="1162594"/>
            <a:ext cx="9450978" cy="509451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Pineal Gland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Located in brain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Produces melatonin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Production is affected by photoperiod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Dark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more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melatonin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produced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Light  less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melatonin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produced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Gonads (testes and ovaries)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Produce steroid hormones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Testes:  Androgens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Secondary sex characteristics and sperm production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Ovaries:  Estradiol and Progesterone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Secondary sex characteristics and prepare body for pregnancy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092" y="1148307"/>
            <a:ext cx="2724831" cy="2143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129" y="4002404"/>
            <a:ext cx="4289017" cy="226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89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307" y="139337"/>
            <a:ext cx="10313126" cy="11538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Hormonal Regulation of Excretory System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353" y="1136469"/>
            <a:ext cx="9450978" cy="521208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Maintaining water balance is crucial in living organisms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Body water concentration is monitored by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osmoregulators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hypothalamus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Detect concentration of electrolytes in body fluid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↑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Electrolyte concentration = water loss (increased blood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osmolarity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Perspiration, dehydration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Hypothalamus produces antidiuretic hormone (ADH)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Transported to and released by posterior pituitary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ADH regulates amount of water excreted by kidneys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Directs water reabsorption by kidneys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Concentrated urine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blood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osmolarity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decreases, negative feedback mechanism reduces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osmoregulator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receptors in hypothalamus and ADH production decreases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Aldosterone, produced by adrenal cortex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Directs Na+ reabsorption and K+ secretion from extracellular fluid of kidney cells</a:t>
            </a:r>
          </a:p>
        </p:txBody>
      </p:sp>
    </p:spTree>
    <p:extLst>
      <p:ext uri="{BB962C8B-B14F-4D97-AF65-F5344CB8AC3E}">
        <p14:creationId xmlns:p14="http://schemas.microsoft.com/office/powerpoint/2010/main" val="2376787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Overall Endocrine Control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23" y="1293223"/>
            <a:ext cx="8275320" cy="5238206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Endocrine system controls homeostasis in animals by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Production, secretion, and regulation of hormones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Endocrine systems controls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Growth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Metabolism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Sexual Development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 between adjacent cells and cells in different parts of the body is necessary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Hormones are the messengers that guide the body to maintain homeostasis (or not, depending on situation)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Hormones are produced in specific endocrine cells and are secreted into the blood to reach target cells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Target cells have receptors that recognize hormones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53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80" y="178526"/>
            <a:ext cx="11192693" cy="11538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Hormonal Regulation of Reproductive System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352" y="1136469"/>
            <a:ext cx="11136087" cy="521208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Regulation of reproduction requires many endocrine glands to work together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Pituitary, adrenal cortex, and gonads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During puberty, hypothalamus produces gonadotropin-releasing hormone 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GnRH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Stimulates production/release of follicle-stimulating hormone (FSH) and luteinizing hormones (LH)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Produced </a:t>
            </a: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anterior </a:t>
            </a: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pituitary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gland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Regulate gonads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FSH stimulates gamete production (sperm and egg)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LH stimulates hormone production by gonads (testosterone &amp; estradiol and progesterone)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Anterior pituitary gland produces prolactin in females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Positive feedback mechanism for lactation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Negative feedback mechanism to end lactation with prolactin-inhibiting hormone (dopamine)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Posterior pituitary gland produces oxytocin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Positive feedback mechanism for childbirth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Positive feedback mechanism for milk ejection during suckling</a:t>
            </a:r>
          </a:p>
        </p:txBody>
      </p:sp>
    </p:spTree>
    <p:extLst>
      <p:ext uri="{BB962C8B-B14F-4D97-AF65-F5344CB8AC3E}">
        <p14:creationId xmlns:p14="http://schemas.microsoft.com/office/powerpoint/2010/main" val="506901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80" y="178526"/>
            <a:ext cx="11192693" cy="11538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Hormonal Regulation of Metabolism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78" y="1227909"/>
            <a:ext cx="11136087" cy="521208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Diabetes Mellitus is a condition in which the organism has high blood glucose levels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Approximately 10% of Americans have diabetes!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Many causes, depending on the type.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Beta cells, in pancreas, do not produce enough insulin or cells are insensitive to insulin and do not uptake glucose from blood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 blood glucose (hyperglycemia) levels: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Kidneys cannot reabsorb water properly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Dehydration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Kidney damage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Cause nerve damage to eyes and peripheral nervous system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Low blood glucose (hypoglycemia) levels occur if beta cells over-produce insulin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Low energy, can lead to death</a:t>
            </a:r>
          </a:p>
        </p:txBody>
      </p:sp>
    </p:spTree>
    <p:extLst>
      <p:ext uri="{BB962C8B-B14F-4D97-AF65-F5344CB8AC3E}">
        <p14:creationId xmlns:p14="http://schemas.microsoft.com/office/powerpoint/2010/main" val="1349175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80" y="178526"/>
            <a:ext cx="11192693" cy="11538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Hormonal Regulation of Blood Calcium Level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6" y="1541417"/>
            <a:ext cx="11136087" cy="416705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Regulation of calcium is necessary for muscle contractions and neuron signal transmission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Ca++ levels are too high, membranes become unresponsive 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Ca++ levels are too low, membranes become hyper-responsive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Parathyroid Hormone (PTH) is released in response to low Ca++ levels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bones, stimulates osteoclasts which reabsorb bone and release Ca++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intestines, increases Ca++ absorption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kidneys, stimulates Ca++ reabsorption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Ca++ levels are high PTH production/secretion is inhibited</a:t>
            </a:r>
          </a:p>
        </p:txBody>
      </p:sp>
    </p:spTree>
    <p:extLst>
      <p:ext uri="{BB962C8B-B14F-4D97-AF65-F5344CB8AC3E}">
        <p14:creationId xmlns:p14="http://schemas.microsoft.com/office/powerpoint/2010/main" val="2147160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80" y="178526"/>
            <a:ext cx="11192693" cy="11538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Hormonal Regulation of Growth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78" y="1554480"/>
            <a:ext cx="11136087" cy="41539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Hormones control Mitosis in cells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Growth Hormone (GH) is produced by anterior pituitary gland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Accelerates the rate of protein synthesis in skeletal muscles and bones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Growth Hormone is stimulated by Growth Hormone-Releasing Hormone (GHRH)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Growth Hormone is inhibited by Growth Hormone-Inhibiting Hormone (GHIH)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somatostatin</a:t>
            </a:r>
          </a:p>
        </p:txBody>
      </p:sp>
    </p:spTree>
    <p:extLst>
      <p:ext uri="{BB962C8B-B14F-4D97-AF65-F5344CB8AC3E}">
        <p14:creationId xmlns:p14="http://schemas.microsoft.com/office/powerpoint/2010/main" val="3164643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80" y="178526"/>
            <a:ext cx="11192693" cy="11538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Hormonal Regulation of Stress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78" y="1332412"/>
            <a:ext cx="11136087" cy="497694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Sympathetic Autonomic Nervous System has evolved “fight or flight” strategy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 in heart rate, blood pressure, etc.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Short-term stress stimulates increased blood glucose level by stimulating breakdown of glycogen to glucose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Short-term stress stimulates epinephrine and norepinephrine production to be released by the adrenal medulla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Long-term stress triggers release of adrenocorticotropic hormone (ACTH) from anterior pituitary gland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stimulates adrenal cortex to release corticosteroids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Corticosteroids control transcription function in cells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Increases glucose synthesis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Inhibit immune response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Regulate iron and water balance</a:t>
            </a: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66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Hormones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23" y="1293223"/>
            <a:ext cx="8275320" cy="5238206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There are many different hormones present in animals but all hormones fall into one of three classes: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Lipid-derived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Amino acid-derived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Peptide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Only lipid-derived hormones can diffuse across the plasma membrane of their target cells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 are then able to move into the nucleus of the cell to facilitate the transcription/translation of specific proteins (called gene regulation)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Amino acid-derived hormones and peptide hormones 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cannot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diffuse across the plasma membrane of their target cells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 bind to receptors on the outside of the plasma membrane</a:t>
            </a:r>
          </a:p>
        </p:txBody>
      </p:sp>
    </p:spTree>
    <p:extLst>
      <p:ext uri="{BB962C8B-B14F-4D97-AF65-F5344CB8AC3E}">
        <p14:creationId xmlns:p14="http://schemas.microsoft.com/office/powerpoint/2010/main" val="2732412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Lipid-derived hormones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23" y="1293223"/>
            <a:ext cx="8275320" cy="523820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Lipid-derived hormones are cholesterol derivatives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Cholesterol is building block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Steroid hormones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Either ketones (end in –one) or alcohols (end in –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 diffuse across plasma membrane of target cell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not water soluble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Transported in blood by transport proteins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Very long-lived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Examples:  Testosterone and Estradiol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570" y="3042421"/>
            <a:ext cx="42100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07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Amino acid-derived hormones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22" y="1293223"/>
            <a:ext cx="8745583" cy="523820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Amino acid-derived hormones are derived from one of two amino acids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Tyrosine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Tryptophan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Hormone name will end with -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ine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Cannot diffuse across plasma membrane of target cell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water soluble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Have receptors on outside of target cell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Small, short-lived hormones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Examples: Epinephrine and Melatonin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196" y="1973443"/>
            <a:ext cx="454342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92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Peptide hormones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22" y="1293223"/>
            <a:ext cx="8745583" cy="523820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Peptide hormones are short polypeptide chains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Much larger than lipid-derived or amino-acid derived hormones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Includes both small protein hormones and large glycoprotein hormones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Cannot diffuse across plasma membrane of target cell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water soluble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Have receptors on outside of target cell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Examples:  Growth hormone and Follicle-stimulating hormone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210" y="4264751"/>
            <a:ext cx="49911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74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Hormones Work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6" y="1058092"/>
            <a:ext cx="9163595" cy="523820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Hormones instigate changes in target cells by binding to specific receptors in/on target cells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Only affect target cells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Receptors for a specific hormone can be found on many different cells or on only a few cell types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Depends on hormone function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Individual cells may have receptors for just one hormone or for many different hormones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Number of receptors determine cell’s sensitivity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Number of receptors can change over time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Up-regulation:  increased number of receptors in response to increase hormone level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Increased target cell activity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Down-regulation:  decreased number of receptors in response to increase hormone level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Decreased target cell activity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91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Intracellular Hormone Receptors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817" y="2508067"/>
            <a:ext cx="4463143" cy="26778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6" y="1110343"/>
            <a:ext cx="7569927" cy="523820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Lipid-derived hormones, once secreted from the cell that produced them, bind to transport proteins in blood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Once it reaches target cell, hormone releases from transport protein and diffuses across plasma membrane of target cell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Binds to intracellular receptors in cytoplasm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Allows hormone to diffuse through nuclear membrane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hormone and receptor acts as a transcription regulator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Increases or decreases synthesis of mRNA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affects the amount of protein produced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Proteins are used to change cellular function or to catalyze enzymatic reactions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means that lipid-derived (steroid) hormones directly regulate cell processes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43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Plasma Membrane Hormone Receptors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6" y="1110343"/>
            <a:ext cx="9163595" cy="523820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Amino acid-derived hormones and polypeptide hormones cannot diffuse across the plasma membrane of target cell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 cannot and do not enter the cytoplasm of cell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 do not directly act on the cell’s DNA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 bind to membrane receptors on outer surface of plasma membrane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Binding to receptors initiates a signal pathway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Intracellular activity is regulated by signal pathway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First Messenger:  hormone that binds to membrane receptor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Second Messenger:  the intracellular molecule that is initiated when First Messenger binds to receptor</a:t>
            </a:r>
          </a:p>
          <a:p>
            <a:pPr marL="4572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075" y="4825773"/>
            <a:ext cx="51149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2470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4289</TotalTime>
  <Words>1813</Words>
  <Application>Microsoft Office PowerPoint</Application>
  <PresentationFormat>Widescreen</PresentationFormat>
  <Paragraphs>239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Corbel</vt:lpstr>
      <vt:lpstr>Wingdings</vt:lpstr>
      <vt:lpstr>Basis</vt:lpstr>
      <vt:lpstr>endocrine System</vt:lpstr>
      <vt:lpstr>Overall Endocrine Control</vt:lpstr>
      <vt:lpstr>Hormones</vt:lpstr>
      <vt:lpstr>Lipid-derived hormones</vt:lpstr>
      <vt:lpstr>Amino acid-derived hormones</vt:lpstr>
      <vt:lpstr>Peptide hormones</vt:lpstr>
      <vt:lpstr>How Hormones Work</vt:lpstr>
      <vt:lpstr>Intracellular Hormone Receptors</vt:lpstr>
      <vt:lpstr>Plasma Membrane Hormone Receptors</vt:lpstr>
      <vt:lpstr>Cyclic AMP (cAMP) and Signal Transduction</vt:lpstr>
      <vt:lpstr>Cyclic AMP (cAMP) and Signal Transduction</vt:lpstr>
      <vt:lpstr>Endocrine Glands</vt:lpstr>
      <vt:lpstr>Pituitary Glands</vt:lpstr>
      <vt:lpstr>PowerPoint Presentation</vt:lpstr>
      <vt:lpstr>Thyroid and Parathyroid Glands</vt:lpstr>
      <vt:lpstr>Adrenal Glands</vt:lpstr>
      <vt:lpstr>Pancreas</vt:lpstr>
      <vt:lpstr>Pineal Gland and Gonads</vt:lpstr>
      <vt:lpstr>Hormonal Regulation of Excretory System</vt:lpstr>
      <vt:lpstr>Hormonal Regulation of Reproductive System</vt:lpstr>
      <vt:lpstr>Hormonal Regulation of Metabolism</vt:lpstr>
      <vt:lpstr>Hormonal Regulation of Blood Calcium Level</vt:lpstr>
      <vt:lpstr>Hormonal Regulation of Growth</vt:lpstr>
      <vt:lpstr>Hormonal Regulation of Stress</vt:lpstr>
    </vt:vector>
  </TitlesOfParts>
  <Company>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Seedless PLants</dc:title>
  <dc:creator>Michele Yeargain</dc:creator>
  <cp:lastModifiedBy>Michele Yeargain</cp:lastModifiedBy>
  <cp:revision>315</cp:revision>
  <dcterms:created xsi:type="dcterms:W3CDTF">2020-02-06T13:53:20Z</dcterms:created>
  <dcterms:modified xsi:type="dcterms:W3CDTF">2020-03-27T20:13:18Z</dcterms:modified>
</cp:coreProperties>
</file>