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3" r:id="rId3"/>
    <p:sldId id="264" r:id="rId4"/>
    <p:sldId id="265" r:id="rId5"/>
    <p:sldId id="266" r:id="rId6"/>
    <p:sldId id="270" r:id="rId7"/>
    <p:sldId id="267" r:id="rId8"/>
    <p:sldId id="268" r:id="rId9"/>
    <p:sldId id="269" r:id="rId10"/>
    <p:sldId id="271" r:id="rId11"/>
    <p:sldId id="272" r:id="rId12"/>
    <p:sldId id="273" r:id="rId13"/>
    <p:sldId id="274" r:id="rId14"/>
    <p:sldId id="275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992AA-51DC-4EFF-92DF-DFF5A6ABEE42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B5907-9EA9-4FA6-86EC-8DED3D3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8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425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46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60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19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4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59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54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4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2171B1-A176-41A4-BC80-2AC360ADF05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289DB63-AE75-42A7-983D-439811C82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Animal form &amp; function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928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 Primary Tissues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67097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have four primary tissue types: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Epithelial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Nervous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Similar tissue types combine to form organs and organs that perform similar functions are organized into organ systems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Digestive system consists of organs such as stomach, intestines, pancreas, and liver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the organ systems working together create the organism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761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Epithelial Tissues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67097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Epithelial tissues cover the outside of the animal and the outside of organs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classified by the cell shapes and the number of cell layers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Simple epithelial tissues are a single layer of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Stratified epithelial tissues are composed of multiple layers of cells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9" y="3840480"/>
            <a:ext cx="11693514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14" y="4327475"/>
            <a:ext cx="1050631" cy="531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004" y="4918166"/>
            <a:ext cx="643425" cy="470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10577" y="5169962"/>
            <a:ext cx="583807" cy="838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004" y="5948225"/>
            <a:ext cx="754805" cy="6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80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Connective Tissues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67097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Connective tissue is a matrix of living cells and the nonliving substrate to which they are attached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main cell type is a fibroblast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three different fiber types: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Collagen - strength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Elastic - flexibility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Reticular – protein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vessels, tendons, ligaments, bone,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fat, blood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57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 Tissues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67097"/>
            <a:ext cx="8275320" cy="52382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have three different types of muscle tissue: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Smooth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Skeletal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Cardiac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 movement can be either voluntary or involuntary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Smooth muscle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Involuntary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vessels, digestive tract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Reproductive tubes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Skeletal muscle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Voluntary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Muscles that move bones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Cardiac muscle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Involuntary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Muscles of the heart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09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Nervous Tissues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8" y="1267097"/>
            <a:ext cx="8575765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Nervous tissues are able to receive and transmit electrical impulses to and from specific areas of the body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 cell is a neuron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large cell in a neuron is the cell body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central nucleus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Projections from cell body are: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Dendrites – receive impulses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Axons – transmit impulses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types of glial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Astrocytes – regular chemical environment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Oligodendrocytes – insulate axon for better transmission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individual nerve has both neurons and glial cells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022" y="2465057"/>
            <a:ext cx="3956821" cy="28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22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Epithelial Tissues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67097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Epithelial tissues cover the outside of the animal and the outside of organs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classified by the cell shapes and the number of cell layers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Simple epithelial tissues are a single layer of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Stratified epithelial tissues are composed of multiple layers of cells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9" y="3840480"/>
            <a:ext cx="11693514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114" y="4327475"/>
            <a:ext cx="1050631" cy="5319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004" y="4918166"/>
            <a:ext cx="643425" cy="4701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210577" y="5169962"/>
            <a:ext cx="583807" cy="8389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004" y="5948225"/>
            <a:ext cx="754805" cy="61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87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Connective Tissues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67097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Connective tissue is a matrix of living cells and the nonliving substrate to which they are attached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main cell type is a fibroblast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There are three different fiber types: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Collagen - strength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Elastic - flexibility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Reticular – protein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Examples: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vessels, tendons, ligaments, bone, fat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578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 Tissues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67097"/>
            <a:ext cx="8275320" cy="5238206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have three different types of muscle tissue: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Smooth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Skeletal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Cardiac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 movement can be either voluntary or involuntary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Smooth muscle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Involuntary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Blood vessels, digestive tract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Reproductive tubes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Skeletal muscle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Voluntary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Muscles that move bones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Cardiac muscle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Involuntary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Muscles of the heart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2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Nervous Tissues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8" y="1267097"/>
            <a:ext cx="8575765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Nervous tissues are able to receive and transmit electrical impulses to and from specific areas of the body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 cell is a neuron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large cell in a neuron is the cell body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Has central nucleus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Projections from cell body are: 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Dendrites – receive impulses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Axons – transmit impulses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Two types of glial cells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Astrocytes – regular chemical environment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Oligodendrocytes – insulate axon for better transmission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individual nerve has both neurons and glial cells</a:t>
            </a:r>
          </a:p>
          <a:p>
            <a:pPr marL="274320" lvl="1" indent="0">
              <a:buNone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022" y="2465057"/>
            <a:ext cx="3956821" cy="286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2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 Homeostasis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8" y="1267097"/>
            <a:ext cx="9607731" cy="327877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have to constantly adjust their internal environment in response to their external environment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Called Homeostasis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Ensures body functions are maintained within specific ranges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internal functions have a set point which is the homeostatic equilibrium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body tries to maintain the set point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Homeostasis is controlled by Negative Feedback Loops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Feedback Loops push the body further away from homeostasis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68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 Body Plan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animal’s body plan limits its size, shape and ability to interact with the environment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with an asymmetrical body plan are aquatic, sessile, filter feeders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with a radial body plan are also aquatic but they are often motile and they either filter feeders or they actively search for food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have no cephalization so their movement is not forward/backward oriented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with a bilateral body plan can be aquatic, but it is important to keep in mind that all terrestrial animals have a bilateral body plan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have cephalization so their movement is forward/backward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are all motile and they all active search for food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Bilateral symmetry also means that an animal has an anterior, posterior, dorsal and ventral side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3" y="3415935"/>
            <a:ext cx="2824221" cy="280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653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Negative Feedback Mechanism (Loop)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8" y="1267097"/>
            <a:ext cx="9607731" cy="52382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Negative Feedback Mechanism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Changes the direction of the stimulus (back towards the set point)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Maintains set point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increase or decrease stimulus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Thermoregulation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core body temp decreases – animal shivers to produce heat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core body temp increases – animal pants/sweats to remove heat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669" y="3606596"/>
            <a:ext cx="5511709" cy="289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22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Feedback Mechanism (Loop)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8" y="1267097"/>
            <a:ext cx="9607731" cy="523820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Positive Feedback Mechanism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Maintains the direction of the stimulus (pushes it further away from the set point)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NOT maintain the set point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Can increase or decrease stimulus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Lactation (producing milk)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Suckling by baby stimulates brain to release prolactin hormone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Prolactin stimulates mammary glands to produce milk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Milk production encourages baby to suckle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Suckling stimulates brain to release prolactin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787" y="3722915"/>
            <a:ext cx="5504144" cy="281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11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Homeostasis and Thermoregulation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8" y="1267097"/>
            <a:ext cx="9607731" cy="468956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Ectothermic animals do not use metabolism to maintain their body temperature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bask in the sun to raise body temperature or move away from the sun to lower body temperature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Endothermic animals use metabolism to maintain their body temperature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can shiver to increase temperature or sweat/pant to decrease temperature</a:t>
            </a:r>
          </a:p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Homeothermic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animals, whether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endotherms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ectoderms, maintain a constant body temperature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Poikilothermic animals, whether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endotherms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or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ectotherms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allow their body temperature to fluctuate depending on the environment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70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4440" y="452845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Homeostasis and Thermoregulation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105160"/>
            <a:ext cx="8943705" cy="330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97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Bilateral Body Plan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Aquatic bilateral animals have a fusiform shape to minimize drag in water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Terrestrial animals are not constrained by drag since air is much less dense than water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Aquatic bilateral animals cannot swim as fast as the fastest land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can run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Terrestrial animals are constrained by gravity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Birds have adaptations that make them light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Aquatic animals are not constrained by gravity</a:t>
            </a:r>
          </a:p>
          <a:p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2743" y="1081632"/>
            <a:ext cx="2595086" cy="27309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3760" y="4296729"/>
            <a:ext cx="2870563" cy="1601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605" y="4798792"/>
            <a:ext cx="1431064" cy="15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3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 Structural Support: Exoskeleton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Given that insects are the most populous  of all bilateral animal species, we can say that most animals have an exoskeleton for support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exoskeleton is a hard covering or shell that protects the animal and provides attachment sites for muscles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Exoskeletons are most often made of chitin or calcium carbonate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Ingrowths called </a:t>
            </a:r>
            <a:r>
              <a:rPr lang="en-US" sz="2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apodemes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are the sites of muscle attachment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Allow animals to move legs, claws, wings, etc.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 grow, these animals must molt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Having an exoskeleton limits an animals size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Doubling body size equals an 8x increase in weight</a:t>
            </a: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0" y="1293223"/>
            <a:ext cx="1767568" cy="10158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545" y="2569300"/>
            <a:ext cx="1647871" cy="893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6780" y="3857423"/>
            <a:ext cx="2367094" cy="93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448" y="4908913"/>
            <a:ext cx="1775295" cy="120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59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 Structural Support: Endoskeleton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423" y="1293223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All chordate animals have an endoskeleton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 endoskeleton is comprised of internal bone or cartilage that supports body weight and movement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Muscle attach to the endoskeleton to facilitate movement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with an endoskeleton do not molt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They have determinant growth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 body size increases, bone and muscle increase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Speed and agility are a balance between body size and bone &amp; muscle mass</a:t>
            </a: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9964" y="3201148"/>
            <a:ext cx="2666089" cy="1422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4919799"/>
            <a:ext cx="1971675" cy="148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929" y="5186784"/>
            <a:ext cx="2290082" cy="121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8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 Body Cavities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67097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Bilateral animals have defined body cavities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dorsal cavity contains two smaller cavities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Cranial cavity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Vertebral cavity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ventral cavity contains several two smaller cavities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Thoracic cavity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Pleural cavity around the lungs</a:t>
            </a:r>
          </a:p>
          <a:p>
            <a:pPr lvl="2"/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Cardiac cavity around the heart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Abdominopelvic cavity</a:t>
            </a:r>
          </a:p>
          <a:p>
            <a:pPr lvl="2"/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endParaRPr lang="en-US" sz="2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3955" y="1618025"/>
            <a:ext cx="362902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2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 Bioenergetics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67097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obtain energy from the food they ingest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Carbohydrates, protein, and lipids are all converted to 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ATP for immediate energy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Glycogen and fat for long-term energy storage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Law of Thermodynamic states that energy cannot be converted from one form to another with 100% efficiency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animals converting consumed macromolecules to ATP, glycogen or fat gives off energy in the form of heat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use this heat to maintain thermal homeostasis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amount of energy expended over a given time is called the Metabolic Rate (measured in joules or calories)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Basal Metabolic Rate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endotherms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Metabolic Rate in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ectotherms</a:t>
            </a: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831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Body size and energy requirements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67097"/>
            <a:ext cx="8275320" cy="5238206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endotherms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greater surface area to body mass ratio than large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endotherms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endotherms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lose heat faster than large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endotherms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Small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endotherms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higher BMR than large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endotherms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 body weight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more active an animal, the higher the BMR/SMR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diet of an animal is determined by its BMR/SMR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042" y="3187745"/>
            <a:ext cx="52387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91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39337"/>
            <a:ext cx="9875520" cy="1153886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 and energy requirements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669" y="1267097"/>
            <a:ext cx="8275320" cy="523820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in extreme environments adapt to seasonal temperature and/or food availability through torpor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Torpor is decreased activity and metabolism to conserve energy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Hibernation is a type of winter torpor 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hibernate during coldest time of year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Reduced body temperature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food intake</a:t>
            </a:r>
          </a:p>
          <a:p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Estivation is a type of summer torpor</a:t>
            </a:r>
          </a:p>
          <a:p>
            <a:pPr lvl="1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Animals hibernate during times of extreme heat or decreased water availability</a:t>
            </a:r>
          </a:p>
          <a:p>
            <a:pPr lvl="2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Desert animals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hibernate during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hottest time of year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Torpor can occur on a daily basis to help animals avoid the hottest or coldest times of the day</a:t>
            </a:r>
          </a:p>
          <a:p>
            <a:pPr lvl="1"/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253" y="2569709"/>
            <a:ext cx="2628900" cy="1457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471" y="4207464"/>
            <a:ext cx="198120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732099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3647</TotalTime>
  <Words>1450</Words>
  <Application>Microsoft Office PowerPoint</Application>
  <PresentationFormat>Widescreen</PresentationFormat>
  <Paragraphs>208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Calibri</vt:lpstr>
      <vt:lpstr>Corbel</vt:lpstr>
      <vt:lpstr>Basis</vt:lpstr>
      <vt:lpstr>Animal form &amp; function</vt:lpstr>
      <vt:lpstr>Animal Body Plan</vt:lpstr>
      <vt:lpstr>Bilateral Body Plan</vt:lpstr>
      <vt:lpstr>Animal Structural Support: Exoskeleton</vt:lpstr>
      <vt:lpstr>Animal Structural Support: Endoskeleton</vt:lpstr>
      <vt:lpstr>Animal Body Cavities</vt:lpstr>
      <vt:lpstr>Animal Bioenergetics</vt:lpstr>
      <vt:lpstr>Body size and energy requirements</vt:lpstr>
      <vt:lpstr>Environment and energy requirements</vt:lpstr>
      <vt:lpstr>Animal Primary Tissues</vt:lpstr>
      <vt:lpstr>Epithelial Tissues</vt:lpstr>
      <vt:lpstr>Connective Tissues</vt:lpstr>
      <vt:lpstr>Muscle Tissues</vt:lpstr>
      <vt:lpstr>Nervous Tissues</vt:lpstr>
      <vt:lpstr>Epithelial Tissues</vt:lpstr>
      <vt:lpstr>Connective Tissues</vt:lpstr>
      <vt:lpstr>Muscle Tissues</vt:lpstr>
      <vt:lpstr>Nervous Tissues</vt:lpstr>
      <vt:lpstr>Animal Homeostasis</vt:lpstr>
      <vt:lpstr>Negative Feedback Mechanism (Loop)</vt:lpstr>
      <vt:lpstr>Positive Feedback Mechanism (Loop)</vt:lpstr>
      <vt:lpstr>Homeostasis and Thermoregulation</vt:lpstr>
      <vt:lpstr>Homeostasis and Thermoregulation</vt:lpstr>
    </vt:vector>
  </TitlesOfParts>
  <Company>College of Sciences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Seedless PLants</dc:title>
  <dc:creator>Michele Yeargain</dc:creator>
  <cp:lastModifiedBy>Michele Yeargain</cp:lastModifiedBy>
  <cp:revision>275</cp:revision>
  <dcterms:created xsi:type="dcterms:W3CDTF">2020-02-06T13:53:20Z</dcterms:created>
  <dcterms:modified xsi:type="dcterms:W3CDTF">2020-03-18T22:28:05Z</dcterms:modified>
</cp:coreProperties>
</file>