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84" r:id="rId4"/>
    <p:sldId id="285" r:id="rId5"/>
    <p:sldId id="286" r:id="rId6"/>
    <p:sldId id="288" r:id="rId7"/>
    <p:sldId id="287" r:id="rId8"/>
    <p:sldId id="289" r:id="rId9"/>
    <p:sldId id="291" r:id="rId10"/>
    <p:sldId id="292" r:id="rId11"/>
    <p:sldId id="293" r:id="rId12"/>
    <p:sldId id="296" r:id="rId13"/>
    <p:sldId id="29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2AA-51DC-4EFF-92DF-DFF5A6ABEE4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5907-9EA9-4FA6-86EC-8DED3D3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structure and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Root Growth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4" y="1293223"/>
            <a:ext cx="5950130" cy="523820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 germinates and radicle becomes root system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 tip is protected by root cap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 is divided into three zones: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 Division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Closest to root tip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Actively dividing cells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 growth</a:t>
            </a:r>
          </a:p>
          <a:p>
            <a:pPr lvl="1"/>
            <a:r>
              <a:rPr lang="en-US" sz="2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Elongation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Cells increase in length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Increases root length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Maturation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cells differentiate into specific types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Begins where first root hair emerges from root</a:t>
            </a:r>
          </a:p>
          <a:p>
            <a:pPr lvl="2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54" y="1729740"/>
            <a:ext cx="4216263" cy="35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9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 Structure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4" y="1293223"/>
            <a:ext cx="5414554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 blade is called lamina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Lamina is connected to petiole which connects to stem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Outer edge of leaf is the margin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Midrib extends from petiole to leaf tip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Vascular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Branches to form veins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Venation pattern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Monocots have parallel venation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Eudicots have reticulated venation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234" y="1518149"/>
            <a:ext cx="44005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 Structure Adaptations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4" y="1293223"/>
            <a:ext cx="5414554" cy="523820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Cold environment adaptations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Leaves are reduced in size and are needle shaped in conifers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 surface area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Sunken stomata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water loss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Snow does not build up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Protects stems from breaking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Desert adaptations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Leaves are reduced to spines and have no chloroplasts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Defense 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Stems are succulent and contain more chloroplasts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Aid in water conservation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18" y="1634218"/>
            <a:ext cx="3012622" cy="1633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455" y="3788093"/>
            <a:ext cx="2013635" cy="24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9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 Anatomy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83" y="1084216"/>
            <a:ext cx="5754187" cy="559090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Leaves have all three tissue types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Dermal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Epidermis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layer of cells on top and bottom of leaf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Cover/protect plant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stomata for gas exchange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stoma is surrounded by two guard cells</a:t>
            </a:r>
          </a:p>
          <a:p>
            <a:pPr lvl="4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opening/closing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Ground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Mesophyll tissue right below epidermis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types of mesophyll, both have chloroplasts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Palisade parenchyma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Vertical column shaped cell, tightly packed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Spongy parenchyma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Irregular shaped cell, loosely packed</a:t>
            </a:r>
          </a:p>
          <a:p>
            <a:pPr lvl="4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Allows gas exchange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Xylem and Phloem in vascular bundle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Xylem comprised of vessel cells and tracheid cells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218" y="1084216"/>
            <a:ext cx="55054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 Arrangement and Form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70" y="1280160"/>
            <a:ext cx="5714378" cy="52382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 Arrangement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Alternate:  One leaf per node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Opposite:  Two leaves per node 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Whorled:  Three or more leaves per node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 Form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Simple leaf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Undivided leaf blade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 blade divided into lobes but lobes do not touch midrib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Compound leaf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Completely divided leaf blade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Forms leaflets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Palmate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Leaflets branch from petiole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Pinnate 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Leaflets branch from midrib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46" y="1071156"/>
            <a:ext cx="3438952" cy="180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946" y="3120525"/>
            <a:ext cx="3538483" cy="35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2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Plant Body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4" y="1293223"/>
            <a:ext cx="5414554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 Organ Systems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Shoot system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Above ground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Vegetative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Stems and leaves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Photosynthesis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Reproductive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Flowers and fruits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 system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Underground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Absorbs water and minerals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structural support to the plant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54" y="885009"/>
            <a:ext cx="4873398" cy="53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Plant Body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7" y="1084217"/>
            <a:ext cx="6342017" cy="523820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 Tissue Systems</a:t>
            </a:r>
          </a:p>
          <a:p>
            <a:pPr lvl="1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Non-meristematic tissue (permanent tissue)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Non-dividing, differentiated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cells</a:t>
            </a:r>
          </a:p>
          <a:p>
            <a:pPr lvl="1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Meristematic tissue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Actively dividing, undifferentiated cells</a:t>
            </a:r>
          </a:p>
          <a:p>
            <a:pPr lvl="3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Apical meristem</a:t>
            </a:r>
          </a:p>
          <a:p>
            <a:pPr lvl="4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Vertical growth</a:t>
            </a:r>
          </a:p>
          <a:p>
            <a:pPr lvl="3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Lateral meristem</a:t>
            </a:r>
          </a:p>
          <a:p>
            <a:pPr lvl="4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Growth in thickness</a:t>
            </a:r>
          </a:p>
          <a:p>
            <a:pPr lvl="3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Intercalary meristem</a:t>
            </a:r>
          </a:p>
          <a:p>
            <a:pPr lvl="4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monocots, allows leaves to grow from the base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Meristematic tissue differentiate into one of three tissue types:</a:t>
            </a:r>
          </a:p>
          <a:p>
            <a:pPr lvl="3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Dermal</a:t>
            </a:r>
          </a:p>
          <a:p>
            <a:pPr lvl="4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Outer later that covers the plant</a:t>
            </a:r>
          </a:p>
          <a:p>
            <a:pPr lvl="3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</a:t>
            </a:r>
          </a:p>
          <a:p>
            <a:pPr lvl="4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Conducts water and sugars</a:t>
            </a:r>
          </a:p>
          <a:p>
            <a:pPr lvl="3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round tissue</a:t>
            </a:r>
          </a:p>
          <a:p>
            <a:pPr lvl="4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Site of photosynthesis, support, storage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856" y="1697674"/>
            <a:ext cx="3494344" cy="4794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78" y="611592"/>
            <a:ext cx="2261355" cy="2699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08" y="3453388"/>
            <a:ext cx="1092310" cy="128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 Stems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4" y="1293223"/>
            <a:ext cx="5414554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Shoot System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be herbaceous (soft) or woody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support to the plant, hold the leaves and flowers/fruit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be unbranched or branched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Connects to Root System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nodes and internodes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stem of the leaf is called the petiole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axillary bud is typically located between the petiole and 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988" y="843642"/>
            <a:ext cx="3516844" cy="50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4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Stem Anatomy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84" y="1084217"/>
            <a:ext cx="5414554" cy="523820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Stems have all three tissue types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Dermal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Epidermis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layer of cells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Cover/protect plant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stomata for gas exchange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stoma is surrounded by two guard cells</a:t>
            </a:r>
          </a:p>
          <a:p>
            <a:pPr lvl="4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opening/closing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Xylem and Phloem in vascular bundle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Monocots – scattered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Eudicots – arranged in a ring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bundles in perennial plants grow together to form growth ring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Ground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Interior of vascular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Functions as storage/support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847" y="2273641"/>
            <a:ext cx="2409825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04090" y="1719253"/>
            <a:ext cx="2027505" cy="103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919" y="4050856"/>
            <a:ext cx="3158104" cy="14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0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Stem Modifications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83" y="1084217"/>
            <a:ext cx="6446519" cy="523820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plants have modified stems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Underground modifications have two purposes:</a:t>
            </a:r>
          </a:p>
          <a:p>
            <a:pPr lvl="1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rowth: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Rhizomes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Corms</a:t>
            </a:r>
          </a:p>
          <a:p>
            <a:pPr lvl="2"/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Stolons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Storage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Tubers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Bulbs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Ariel modifications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Tendrils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structural support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Thorns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316" y="1884316"/>
            <a:ext cx="2717346" cy="1502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76" y="1884316"/>
            <a:ext cx="1659032" cy="1502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795" y="3445414"/>
            <a:ext cx="2476500" cy="106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538" y="4668300"/>
            <a:ext cx="1253491" cy="1740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306" y="4736460"/>
            <a:ext cx="1546803" cy="15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and Secondary Stem Growth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4" y="1293223"/>
            <a:ext cx="5414554" cy="52382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growth is vertical growth at shoot/root apical meristem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Secondary is growth in thickness due to lateral meristem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in woody plants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cambium located in between primary xylem and phloem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Divide to form secondary xylem/phloem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cells reach the outer portion of the width of the plant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Secondary xylem cells contain lignin 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Cork cambium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Outside vascular cambium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cork cells with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suberin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Seasonal growth of vascular cambium forms annual rings</a:t>
            </a: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940" y="1844040"/>
            <a:ext cx="5197156" cy="38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8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 Roots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4" y="1293223"/>
            <a:ext cx="601085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types of roots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Monocots have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fibrous root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 to the surface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Dense network of roots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Eudicots have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tap root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 root that grows deep into soil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Lateral fibrous roots grow off tap root</a:t>
            </a:r>
          </a:p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 modifications have two purposes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Underground storage</a:t>
            </a:r>
          </a:p>
          <a:p>
            <a:pPr lvl="2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Carrots, parsnips, beets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Ariel roots for support /anchoring</a:t>
            </a:r>
          </a:p>
          <a:p>
            <a:pPr lvl="2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Maybe for gas exchange?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889225"/>
            <a:ext cx="3306232" cy="2550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760" y="4827949"/>
            <a:ext cx="1370346" cy="1337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302" y="3599620"/>
            <a:ext cx="2114586" cy="1324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011" y="5084015"/>
            <a:ext cx="2013877" cy="15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1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 Anatomy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83" y="1084217"/>
            <a:ext cx="6211388" cy="52382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Roots have all three tissue types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Dermal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Epidermis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Single layer of cells</a:t>
            </a:r>
          </a:p>
          <a:p>
            <a:pPr lvl="3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rotect plant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Absorption of water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 hairs increase surface area</a:t>
            </a:r>
          </a:p>
          <a:p>
            <a:pPr lvl="4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absorption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bundles located at the center of root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Monocots arranged in ring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Eudicots arranged in X shape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Ground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Located between epidermis and vascular tissue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Used for storage, no photosynthesis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349" y="2076994"/>
            <a:ext cx="48291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4623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1884</TotalTime>
  <Words>780</Words>
  <Application>Microsoft Office PowerPoint</Application>
  <PresentationFormat>Widescreen</PresentationFormat>
  <Paragraphs>189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Corbel</vt:lpstr>
      <vt:lpstr>Basis</vt:lpstr>
      <vt:lpstr>Plant structure and function</vt:lpstr>
      <vt:lpstr>The Plant Body</vt:lpstr>
      <vt:lpstr>The Plant Body</vt:lpstr>
      <vt:lpstr>Plant Stems</vt:lpstr>
      <vt:lpstr>Stem Anatomy</vt:lpstr>
      <vt:lpstr>Stem Modifications</vt:lpstr>
      <vt:lpstr>Primary and Secondary Stem Growth</vt:lpstr>
      <vt:lpstr>Plant Roots</vt:lpstr>
      <vt:lpstr>Root Anatomy</vt:lpstr>
      <vt:lpstr>Primary Root Growth</vt:lpstr>
      <vt:lpstr>Leaf Structure</vt:lpstr>
      <vt:lpstr>Leaf Structure Adaptations</vt:lpstr>
      <vt:lpstr>Leaf Anatomy</vt:lpstr>
      <vt:lpstr>Leaf Arrangement and Form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110</cp:revision>
  <dcterms:created xsi:type="dcterms:W3CDTF">2020-02-06T13:53:20Z</dcterms:created>
  <dcterms:modified xsi:type="dcterms:W3CDTF">2020-02-17T16:22:29Z</dcterms:modified>
</cp:coreProperties>
</file>