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2AA-51DC-4EFF-92DF-DFF5A6ABEE4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5907-9EA9-4FA6-86EC-8DED3D3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Seed </a:t>
            </a:r>
            <a:r>
              <a:rPr lang="en-US" dirty="0" err="1" smtClean="0"/>
              <a:t>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7532"/>
            <a:ext cx="9875520" cy="84119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Angiosperm Flowers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37" y="2095907"/>
            <a:ext cx="5133975" cy="3695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14" y="1353366"/>
            <a:ext cx="7145111" cy="51807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Modified leaves organized around a central receptacle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Sepals, petals, carpels, and stamen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Sepals are photosynthetic (often green)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Petals display variety of colors to attract pollinators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Carpel is called gynoecium, female sex organ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Stigma, style, ovary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Stamen is called androecium, male sex organ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Anther, filament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Perfect flower have carpels and stamen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Monoecious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Imperfect flowers have carpels OR stamen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Dioecious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9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7532"/>
            <a:ext cx="9875520" cy="84119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Gynoecium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14" y="1353366"/>
            <a:ext cx="7145111" cy="51807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gynoecium is the innermost part of the flower where the egg will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carpel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Plants can one or more carpels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 carpel consists of a stigma, style, and ovary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Stigma is where pollen is deposited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Sticky surface to trap pollen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Style is the tube through which the pollen tube will grow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ovary contains one or more ovules</a:t>
            </a:r>
          </a:p>
          <a:p>
            <a:pPr lvl="1"/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egasporangia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ach will eventually develop into a seed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407" y="1885949"/>
            <a:ext cx="2563113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1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7532"/>
            <a:ext cx="9875520" cy="84119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Androecium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14" y="1353366"/>
            <a:ext cx="7145111" cy="51807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androecium are the stamen that surround the carpel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Stamen consist of filament and a anther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filament is the thin stalk that supports the anther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anther is sac-like structure where microsporangia are located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will produce microspores which will develop into pollen grains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709" y="1914524"/>
            <a:ext cx="2164311" cy="2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5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13079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 Cycle of an Angiosperm: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ollen production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37" y="1590675"/>
            <a:ext cx="8116933" cy="494075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tree is the sporophyte (2n)</a:t>
            </a:r>
          </a:p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Heterosporous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 microsporangia produce male microspores and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produce female megaspores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Microsporangia are located in the anthers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Microsporocytes are 2n cells within the microsporangium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 haploid microspores via meiosis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give rise to the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male gametophyte, also called pollen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Pollen grains have 2 haploid cells surrounded by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sporopollenin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cell becomes the pollen tube cell</a:t>
            </a:r>
          </a:p>
          <a:p>
            <a:pPr lvl="3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cell divides via mitosis to form two haploid sperm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1409700"/>
            <a:ext cx="21526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12507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 Cycle of an Angiosperm: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gg production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39" y="1123950"/>
            <a:ext cx="7575640" cy="535305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tree is the sporophyte (2n)</a:t>
            </a:r>
          </a:p>
          <a:p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Heterosporous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 microsporangia produce male microspores and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produce female megaspores</a:t>
            </a:r>
          </a:p>
          <a:p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Megasporangia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located in the ovule</a:t>
            </a:r>
          </a:p>
          <a:p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Megasporocytes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2n cells within the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megasporangium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 4 haploid megaspores via meiosis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the largest one survives to become the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female gametophyte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divides three times via mitosis to produce eight nuclei distributed among seven cells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cells are located at each pole of the embryo sac (this accounts for 6 of the 7 cells)</a:t>
            </a:r>
          </a:p>
          <a:p>
            <a:pPr lvl="3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cells at one pole become the egg and 2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synergids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(helper cells)</a:t>
            </a:r>
          </a:p>
          <a:p>
            <a:pPr lvl="3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cells at the other pole become antipodal cells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center cell contains two nuclei (polar nuclei), will become endosperm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So, the mature embryo sac contains: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egg, 2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synergids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3 antipodal cells that degenerate and a central cell with 2 nuclei</a:t>
            </a:r>
          </a:p>
          <a:p>
            <a:pPr lvl="2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512" y="1257300"/>
            <a:ext cx="17049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5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125076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 Cycle of an Angiosperm: </a:t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ouble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ertilization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54" y="1364647"/>
            <a:ext cx="5344886" cy="504921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pollen attaches to the stigma, the pollen tube cell germinates from the pollen grain down through the style, and enters the ovule through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micropyle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sperm are deposited in the embryo sac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Double fertilization occurs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sperm and the egg fuse to form the diploid zygote (embryo seed)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sperm fuses with the polar nuclei cell to form a triploid cell that will become the endosperm</a:t>
            </a:r>
          </a:p>
          <a:p>
            <a:pPr lvl="2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Nutritive tissue for the embryo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87" y="2114550"/>
            <a:ext cx="61055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7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125076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 Cycle of an Angiosperm: </a:t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seed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12" y="1912076"/>
            <a:ext cx="6468836" cy="352425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embryo seed develops to form a radicle (root) and either one or two leaf-like structures called cotyledons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difference in the number of cotyledons is what separates the angiosperms into two groups: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Monocots (one cotyledon)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Eudicots (two cotyledons)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seed itself has a tough outer layer called the seed coat, the endosperm food reserves for the embryo, and the embryo.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648" y="2066925"/>
            <a:ext cx="4428064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3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125076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 Cycle of an Angiosperm: </a:t>
            </a:r>
            <a:b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fruit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90" y="1428750"/>
            <a:ext cx="6468836" cy="44577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walls of the ovary thicken to form the fruit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seed is inside the ovary (fruit)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Fleshy fruits are berries, apples, tomatoes, eggplant, etc.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Dry fruits are grains such as rice, wheat, and nuts 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Fruits are adaptations for seed dispersal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Wind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carries small, light fruit (dandelions)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carries floating fruits (coconuts, mangrove seeds)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Fruits with burrs get stuck on animal fur and are transported over distance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Fruits as food, animals eat the fruits, poop out the seeds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493" y="5281208"/>
            <a:ext cx="808191" cy="781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57" y="3188299"/>
            <a:ext cx="1303194" cy="1023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395" y="3188299"/>
            <a:ext cx="1781175" cy="100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5642" y="3188299"/>
            <a:ext cx="1569465" cy="1073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395" y="1862138"/>
            <a:ext cx="1238667" cy="958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8886" y="1846245"/>
            <a:ext cx="807354" cy="966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5064" y="1890620"/>
            <a:ext cx="1152525" cy="9734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7553" y="5081183"/>
            <a:ext cx="1886879" cy="1181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2570" y="5078270"/>
            <a:ext cx="1860592" cy="118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5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8411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Diversity of Angiosperms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65" y="1427511"/>
            <a:ext cx="8135710" cy="480347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phylum,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Anthophyta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major groups: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Basal angiosperms (not going to cover these)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Monocots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Eudicots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Monocots and Eudicots have differences in;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 of cotyledons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 of flowers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 venation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 of roots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 of vascular bundles</a:t>
            </a:r>
          </a:p>
          <a:p>
            <a:pPr lvl="2"/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bundle: transport tissue structure with both xylem and phloem conductive tissue are present</a:t>
            </a:r>
          </a:p>
          <a:p>
            <a:pPr lvl="1"/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Type of structural tissue</a:t>
            </a:r>
          </a:p>
          <a:p>
            <a:pPr lvl="1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618" y="4782639"/>
            <a:ext cx="1921592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87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8411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Monocots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65" y="1123949"/>
            <a:ext cx="8135710" cy="513315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cotyledon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leaf in seedling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Flower parts are in symmetry of 3 or 6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petals, 3 sepals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petals, 6 sepals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Leaf venation is parallel along the length of the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leaf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Multiple, fibrous roots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bundles are scattered in stem and are organized in a ring in root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true woody tissue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Woody tissue is secondary xylem – monocots do not have secondary xylem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Grasses, palms, rice, corn, banana, etc.</a:t>
            </a: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85" y="2109787"/>
            <a:ext cx="5331540" cy="160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8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7532"/>
            <a:ext cx="9875520" cy="135636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 Plant Adaptations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4" y="1743892"/>
            <a:ext cx="9872871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Reproduction is not water-dependent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Sporophyte phase is dominant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Heterosporous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Megaspores (female, produce egg) and microspores (male, produce sperm)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Female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gametophyte: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haploid egg and provides protection, nourishment to embryo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Pollen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gametophyte: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produces and protects haploid sperm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adaptations allowed seed plants to be most successful plants on Earth</a:t>
            </a:r>
          </a:p>
        </p:txBody>
      </p:sp>
    </p:spTree>
    <p:extLst>
      <p:ext uri="{BB962C8B-B14F-4D97-AF65-F5344CB8AC3E}">
        <p14:creationId xmlns:p14="http://schemas.microsoft.com/office/powerpoint/2010/main" val="1132990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8411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Eudicots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" y="1022564"/>
            <a:ext cx="8135710" cy="5404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cotyledons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 leaves in seedling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Flower parts are in symmetry of 4 or 5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petals, 4 sepals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petals, 5 sepals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combination of 4, 5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Leaf venation is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networked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main tap root with smaller fibrous roots attached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Vascular bundles are organized in a ring in stem and root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have woody tissue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Woody tissue is secondary xylem – eudicots can have secondary xylem (wood)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Two-thirds of all angiosperms are eudicots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Apples, beans, oaks, roses, etc.</a:t>
            </a: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85" y="2109787"/>
            <a:ext cx="5331540" cy="1604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585" y="2443141"/>
            <a:ext cx="5331540" cy="12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3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68457"/>
            <a:ext cx="9875520" cy="8411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Angiosperms and Coevolution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65" y="1160812"/>
            <a:ext cx="9145360" cy="543048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hypotheses suggest that angiosperms and insects have evolved together over time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Herbivory of plants by insects and animals has contributed to coevolution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 of coevolution of herbivores and plant defenses strategies: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evolutionary “arms race”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npalatable or toxic (animal taste buds change or they develop mechanisms to mitigate the toxin)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Thorns and spines (animals develop thick fur or long beaks)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Bark (animals develop strong teeth and jaws)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Plants also exploit animals!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Dispersal of seeds by herbivores – plants have evolved sweeter, juicier fruit to entice animals)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Pollination of plants by insects and other animals has also contributed to coevolution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80% of angiosperms depend on animals for pollination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Plants have evolved strategies for attracting animals to their flowers</a:t>
            </a:r>
          </a:p>
          <a:p>
            <a:pPr lvl="2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Nectar and associated flower color</a:t>
            </a:r>
          </a:p>
          <a:p>
            <a:pPr lvl="2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Fertile pollen and sterile pollen</a:t>
            </a:r>
          </a:p>
          <a:p>
            <a:r>
              <a:rPr lang="en-U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complex interactions have increased diversity in both plants and insects/animals</a:t>
            </a:r>
          </a:p>
          <a:p>
            <a:pPr lvl="1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439" y="4642197"/>
            <a:ext cx="1199217" cy="1276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525" y="4956890"/>
            <a:ext cx="1976224" cy="1367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78" y="830451"/>
            <a:ext cx="1709630" cy="1307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301" y="2280412"/>
            <a:ext cx="1537208" cy="1084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539" y="3520177"/>
            <a:ext cx="1427972" cy="13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1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8411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 Plants and Humans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65" y="1427512"/>
            <a:ext cx="8135710" cy="4706588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100% of human diet is dependent upon seed plants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But, just a few staple crops are responsible for feeding the masses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Mostly “cereal” crops – high in carbohydrates</a:t>
            </a:r>
          </a:p>
          <a:p>
            <a:pPr lvl="2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Rice, wheat, corn, potatoes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Beans, nuts, seeds provide protein and fats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Fruits and vegetables provide complex carbohydrates, vitamins, minerals, fiber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Leaves, flowers, and bark are dried and used in teas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raised for human consumption eat plants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Wood  provides structure and fuel and paper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 fibers are woven into cloth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Humans have used plants for medicinal purposes since for millennia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642" y="611982"/>
            <a:ext cx="1019930" cy="2376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75" y="1322834"/>
            <a:ext cx="1602606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363" y="3780806"/>
            <a:ext cx="1186735" cy="1026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7989" y="3230786"/>
            <a:ext cx="1457242" cy="15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6427" y="3816524"/>
            <a:ext cx="1427204" cy="1223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7114" y="5362378"/>
            <a:ext cx="1756233" cy="10123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48" y="4745261"/>
            <a:ext cx="1175823" cy="66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4415" y="5056263"/>
            <a:ext cx="1472839" cy="13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58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84119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 Biodiversity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989362"/>
            <a:ext cx="8135710" cy="5068538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for humans 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Balances ecosystems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Protects and cleans water systems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Moderates climate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Provides shelter/food for animals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Plants and plant biodiversity are under attack</a:t>
            </a: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population keeps increasing</a:t>
            </a:r>
          </a:p>
          <a:p>
            <a:pPr lvl="2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 housing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more land developed</a:t>
            </a:r>
          </a:p>
          <a:p>
            <a:pPr lvl="2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Need food  clearing wild lands to grow crops</a:t>
            </a:r>
          </a:p>
          <a:p>
            <a:pPr lvl="2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Need energy  dams, increased drilling for oil, coal</a:t>
            </a:r>
          </a:p>
          <a:p>
            <a:pPr lvl="2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Deforestation for wood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Plant extinction rate is high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Earth is an intricate system of interactions and balances</a:t>
            </a:r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No plants = no animals = no humans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lvl="2"/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899" y="1000461"/>
            <a:ext cx="1880031" cy="179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4914900"/>
            <a:ext cx="2286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049" y="5175053"/>
            <a:ext cx="2222182" cy="1202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140" y="2594102"/>
            <a:ext cx="2907447" cy="1863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924" y="757465"/>
            <a:ext cx="3362325" cy="1606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5860" y="3241170"/>
            <a:ext cx="2641765" cy="16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4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7532"/>
            <a:ext cx="9875520" cy="135636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 Plant Phylogeny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14" y="1601017"/>
            <a:ext cx="6478361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Gymnosperms and Angiosperms are sister taxa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Gymnosperms (“naked seed”)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appeared 390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Conifers,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Cyads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Gingkophytes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Gnetophytes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Angiosperms (“seed in a vessel”) appeared 200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flowering plants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Fertilization and embryo development occur inside plant ovary (fruit)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Mutualistic relationships with pollinators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Mutualistic relationships with animals as seed distributors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765" y="1481002"/>
            <a:ext cx="4067872" cy="323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96550" y="4410075"/>
            <a:ext cx="1081087" cy="3094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8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7532"/>
            <a:ext cx="9875520" cy="84119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Gymnosperms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14" y="1353366"/>
            <a:ext cx="7145111" cy="51807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Naked seeds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Sheltered by woody leaves called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sporophylls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Male and female gametes on separate organs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(cones)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male and female cones are on same plant, then it is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Monoecious (“one home”): male and female cones on same plant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Dioecious (“two homes”): male cones on one plant, female cones on separate plant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Pollination by wind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Tracheids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Perforated, lignified cells that transport water/minerals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Dominant xylem cell in gymnosperms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Adapted to live without water for part of the year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live in cold, dry regions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Conifers, Cycads,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Gingkophytes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Gnetophytes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02" y="464752"/>
            <a:ext cx="1228748" cy="1652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2028826"/>
            <a:ext cx="1634966" cy="1705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5" y="4277158"/>
            <a:ext cx="2536745" cy="15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282757"/>
            <a:ext cx="9875520" cy="84119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Gymnosperm Diversity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89" y="1123950"/>
            <a:ext cx="7145111" cy="51807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Conifers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Dominant phylum of gymnosperms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 leaf shaped like needle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Adapted to cold, dry weather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Live at high altitudes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Cycads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Dominant during prehistoric times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Mistaken for palms (Sago palm)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Live in mild climates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Gingkophytes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one surviving species,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Gingko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biloba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Fan-shaped leaf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Gnetophytes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Unresolved phylogeny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Inhabit arid desert regions around the world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48" y="1017149"/>
            <a:ext cx="1114425" cy="1773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867" y="2868726"/>
            <a:ext cx="1603586" cy="1228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350" y="4344246"/>
            <a:ext cx="1056153" cy="1232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2918" b="24846"/>
          <a:stretch/>
        </p:blipFill>
        <p:spPr>
          <a:xfrm>
            <a:off x="6608415" y="4616403"/>
            <a:ext cx="948336" cy="616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897" y="5705612"/>
            <a:ext cx="3705225" cy="8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3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84119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 Cycle of a Conifer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39" y="1123950"/>
            <a:ext cx="7032123" cy="53530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tree is the sporophyte (2n)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Heterosporous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microsporangia produce male microspores</a:t>
            </a:r>
          </a:p>
          <a:p>
            <a:pPr lvl="1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produce female megaspores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Microsporangia are located on small male pollen cones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located on large female ovulate cones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Microsporocytes are diploid (2n) cells within the microsporangium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 haploid microspores via meiosis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give rise to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male gametophyte, also called pollen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Pollen grains have two haploid cells surrounded by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sporopollenin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Generative cell and pollen tube cell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Megasporocytes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diploid (2n) cells within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megasporangium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Produce 4 haploid cells via meiosis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 one survives to become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megaspore which becomes the female gametophyte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25" y="1195387"/>
            <a:ext cx="4129087" cy="371928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088041" y="4567237"/>
            <a:ext cx="2493168" cy="1262063"/>
            <a:chOff x="9088041" y="4567237"/>
            <a:chExt cx="2493168" cy="12620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041" y="4567237"/>
              <a:ext cx="2493168" cy="123510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105900" y="5705475"/>
              <a:ext cx="438150" cy="123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603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82757"/>
            <a:ext cx="9875520" cy="84119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Conifer Fertilization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99" y="2681288"/>
            <a:ext cx="5038725" cy="29837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939" y="1123950"/>
            <a:ext cx="7032123" cy="535305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the pollen grain lands at the base of the female scale, one haploid cell germinates towards the female gametophyte via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micropyle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creating a pollen tube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the pollen tube grows, the generative cell in the pollen produces two haploid sperm via mitosis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of the haploid sperm will fuse with the haploid egg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diploid egg, now an embryo, will divide via mitosis to become the seed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enclosed in a seed coat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sporophyte tissue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seed contains three generations of tissue: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Seed coat from the sporophyte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Nutritive tissue from the gametophyte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Embryo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tissue (the new sporophyte)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process takes up to two years!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2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266700"/>
            <a:ext cx="9875520" cy="86677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Conifer Reproduction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35" y="1152525"/>
            <a:ext cx="6934200" cy="54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0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7532"/>
            <a:ext cx="9875520" cy="84119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Angiosperms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014" y="1353366"/>
            <a:ext cx="7145111" cy="51807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Dominant terrestrial plant group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novel adaptations: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Flowers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Ensures pollination and protects embryo (seed)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Fruit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Embryo (seed) protection and dispersal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be monoecious or dioecious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Pollination by wind, insects, mammals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Vessel cells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xylem tissue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efficient than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tracheids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conducting water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1228725"/>
            <a:ext cx="1905000" cy="1653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147" y="3228975"/>
            <a:ext cx="2227456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191" y="4906516"/>
            <a:ext cx="1395412" cy="1245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588" y="4906516"/>
            <a:ext cx="1992787" cy="12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9634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1679</TotalTime>
  <Words>1831</Words>
  <Application>Microsoft Office PowerPoint</Application>
  <PresentationFormat>Widescreen</PresentationFormat>
  <Paragraphs>258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Corbel</vt:lpstr>
      <vt:lpstr>Wingdings</vt:lpstr>
      <vt:lpstr>Basis</vt:lpstr>
      <vt:lpstr>Seed PLants</vt:lpstr>
      <vt:lpstr>Seed Plant Adaptations</vt:lpstr>
      <vt:lpstr>Seed Plant Phylogeny</vt:lpstr>
      <vt:lpstr>Gymnosperms</vt:lpstr>
      <vt:lpstr>Gymnosperm Diversity</vt:lpstr>
      <vt:lpstr>Life Cycle of a Conifer</vt:lpstr>
      <vt:lpstr>Conifer Fertilization</vt:lpstr>
      <vt:lpstr>Conifer Reproduction</vt:lpstr>
      <vt:lpstr>Angiosperms</vt:lpstr>
      <vt:lpstr>Angiosperm Flowers</vt:lpstr>
      <vt:lpstr>Gynoecium</vt:lpstr>
      <vt:lpstr>Androecium</vt:lpstr>
      <vt:lpstr>Life Cycle of an Angiosperm: Pollen production</vt:lpstr>
      <vt:lpstr>Life Cycle of an Angiosperm:  Egg production</vt:lpstr>
      <vt:lpstr>Life Cycle of an Angiosperm:  Double Fertilization</vt:lpstr>
      <vt:lpstr>Life Cycle of an Angiosperm:  The seed</vt:lpstr>
      <vt:lpstr>Life Cycle of an Angiosperm:  The fruit</vt:lpstr>
      <vt:lpstr>Diversity of Angiosperms</vt:lpstr>
      <vt:lpstr>Monocots</vt:lpstr>
      <vt:lpstr>Eudicots</vt:lpstr>
      <vt:lpstr>Angiosperms and Coevolution</vt:lpstr>
      <vt:lpstr>Seed Plants and Humans</vt:lpstr>
      <vt:lpstr>Plant Biodiversity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86</cp:revision>
  <dcterms:created xsi:type="dcterms:W3CDTF">2020-02-06T13:53:20Z</dcterms:created>
  <dcterms:modified xsi:type="dcterms:W3CDTF">2020-02-14T02:31:21Z</dcterms:modified>
</cp:coreProperties>
</file>