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B1E7A-4B43-4F92-952F-DA289B5B3D7B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BC0F-5349-4972-8A8F-05245A320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530123C-95A0-4687-8310-37BE22E4F1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Microbial Life: fungi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Chapter 23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3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Mutualism with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244840"/>
            <a:ext cx="6858000" cy="54955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Fungi and plants have two types of mutualistic relationships:</a:t>
            </a:r>
          </a:p>
          <a:p>
            <a:pPr lvl="1"/>
            <a:r>
              <a:rPr lang="en-US" dirty="0" smtClean="0"/>
              <a:t>Mycorrhizae</a:t>
            </a:r>
          </a:p>
          <a:p>
            <a:pPr lvl="1"/>
            <a:r>
              <a:rPr lang="en-US" dirty="0" smtClean="0"/>
              <a:t>Endophytes </a:t>
            </a:r>
          </a:p>
          <a:p>
            <a:r>
              <a:rPr lang="en-US" b="1" dirty="0" smtClean="0"/>
              <a:t>Mycorrhizae</a:t>
            </a:r>
            <a:r>
              <a:rPr lang="en-US" dirty="0" smtClean="0"/>
              <a:t> occur when fungal hyphae interacts with vascular roots and help to channel water and dissolved nutrients to the plant roots</a:t>
            </a:r>
          </a:p>
          <a:p>
            <a:pPr lvl="1"/>
            <a:r>
              <a:rPr lang="en-US" dirty="0" smtClean="0"/>
              <a:t>The plant provides the fungus with G3P or glucose that the fungus uses to create ATP</a:t>
            </a:r>
          </a:p>
          <a:p>
            <a:r>
              <a:rPr lang="en-US" dirty="0" err="1" smtClean="0"/>
              <a:t>Ectomycorrhizae</a:t>
            </a:r>
            <a:r>
              <a:rPr lang="en-US" dirty="0" smtClean="0"/>
              <a:t> – hyphae surround the roots like a sheath</a:t>
            </a:r>
          </a:p>
          <a:p>
            <a:r>
              <a:rPr lang="en-US" dirty="0" err="1" smtClean="0"/>
              <a:t>Endomycorrhizae</a:t>
            </a:r>
            <a:r>
              <a:rPr lang="en-US" dirty="0" smtClean="0"/>
              <a:t> – hyphae grow inside the roots in structures called </a:t>
            </a:r>
            <a:r>
              <a:rPr lang="en-US" dirty="0" err="1" smtClean="0"/>
              <a:t>arbuscules</a:t>
            </a:r>
            <a:endParaRPr lang="en-US" dirty="0" smtClean="0"/>
          </a:p>
          <a:p>
            <a:r>
              <a:rPr lang="en-US" dirty="0" smtClean="0"/>
              <a:t>Endophytes occur when fungus lives inside plant tissue</a:t>
            </a:r>
          </a:p>
          <a:p>
            <a:pPr lvl="1"/>
            <a:r>
              <a:rPr lang="en-US" dirty="0" smtClean="0"/>
              <a:t>Does not damage plant</a:t>
            </a:r>
          </a:p>
          <a:p>
            <a:pPr lvl="1"/>
            <a:r>
              <a:rPr lang="en-US" dirty="0" smtClean="0"/>
              <a:t>Fungus releases toxins to repel herbivores </a:t>
            </a:r>
          </a:p>
          <a:p>
            <a:pPr lvl="1"/>
            <a:r>
              <a:rPr lang="en-US" dirty="0" smtClean="0"/>
              <a:t>Fungus releases chemicals that help the plant respond to environmental stress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703" y="2076541"/>
            <a:ext cx="4031747" cy="2704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849" y="4816616"/>
            <a:ext cx="1354111" cy="19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Mutualism with 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8" y="1702040"/>
            <a:ext cx="6858000" cy="4680831"/>
          </a:xfrm>
        </p:spPr>
        <p:txBody>
          <a:bodyPr>
            <a:normAutofit/>
          </a:bodyPr>
          <a:lstStyle/>
          <a:p>
            <a:r>
              <a:rPr lang="en-US" dirty="0" smtClean="0"/>
              <a:t>Lichens are a unique form of mutualism in which fungi and photosynthetic algae live in physical and physiological contact</a:t>
            </a:r>
          </a:p>
          <a:p>
            <a:r>
              <a:rPr lang="en-US" dirty="0" smtClean="0"/>
              <a:t>The body of the lichen, called the thallus, is comprised of the fungal hyphae wrapped around the algae</a:t>
            </a:r>
          </a:p>
          <a:p>
            <a:r>
              <a:rPr lang="en-US" dirty="0" smtClean="0"/>
              <a:t>Neither algae nor fungi can live without the other</a:t>
            </a:r>
          </a:p>
          <a:p>
            <a:r>
              <a:rPr lang="en-US" dirty="0" smtClean="0"/>
              <a:t>The algae provides the fungus with carbon and carbohydrates</a:t>
            </a:r>
          </a:p>
          <a:p>
            <a:r>
              <a:rPr lang="en-US" dirty="0" smtClean="0"/>
              <a:t>The fungus provides the algae with minerals, with protection against desiccation, and roots the lichen to a substrate</a:t>
            </a:r>
          </a:p>
          <a:p>
            <a:r>
              <a:rPr lang="en-US" dirty="0" smtClean="0"/>
              <a:t>Lichens are sensitive to air pollution and serve as good pollution indicators</a:t>
            </a:r>
          </a:p>
          <a:p>
            <a:r>
              <a:rPr lang="en-US" dirty="0" smtClean="0"/>
              <a:t>Lichens provide a winter food source to caribou and reindeer</a:t>
            </a:r>
          </a:p>
          <a:p>
            <a:r>
              <a:rPr lang="en-US" dirty="0" smtClean="0"/>
              <a:t>Lichens provide habitat for small arthropods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994" y="1609445"/>
            <a:ext cx="2362200" cy="136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444" y="3192209"/>
            <a:ext cx="1505948" cy="128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805" y="5623112"/>
            <a:ext cx="1963271" cy="1042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662" y="4858244"/>
            <a:ext cx="14954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Mutualism with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8" y="1702040"/>
            <a:ext cx="7596180" cy="4680831"/>
          </a:xfrm>
        </p:spPr>
        <p:txBody>
          <a:bodyPr>
            <a:normAutofit/>
          </a:bodyPr>
          <a:lstStyle/>
          <a:p>
            <a:r>
              <a:rPr lang="en-US" dirty="0" smtClean="0"/>
              <a:t>Fungus forms several types of mutualist relationships with arthropods</a:t>
            </a:r>
          </a:p>
          <a:p>
            <a:r>
              <a:rPr lang="en-US" dirty="0" smtClean="0"/>
              <a:t>With scale insects, the fungus provides shelter for the tiny insects which protects them against predators</a:t>
            </a:r>
          </a:p>
          <a:p>
            <a:r>
              <a:rPr lang="en-US" dirty="0" smtClean="0"/>
              <a:t>Leafcutter ants farm fungus</a:t>
            </a:r>
          </a:p>
          <a:p>
            <a:pPr lvl="1"/>
            <a:r>
              <a:rPr lang="en-US" dirty="0" smtClean="0"/>
              <a:t>The ants bring pieces of leaves to their subterranean garden. Fungus grows on these leaves as they decompose.</a:t>
            </a:r>
          </a:p>
          <a:p>
            <a:pPr lvl="2"/>
            <a:r>
              <a:rPr lang="en-US" dirty="0" smtClean="0"/>
              <a:t>The fungus digests the cellulose that the ants cannot</a:t>
            </a:r>
          </a:p>
          <a:p>
            <a:pPr lvl="2"/>
            <a:r>
              <a:rPr lang="en-US" dirty="0" smtClean="0"/>
              <a:t>The ants kill competing fungal species</a:t>
            </a:r>
          </a:p>
          <a:p>
            <a:pPr lvl="2"/>
            <a:r>
              <a:rPr lang="en-US" dirty="0" smtClean="0"/>
              <a:t>The ants eat the fungus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43" y="1340504"/>
            <a:ext cx="2651737" cy="3240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592" y="3934879"/>
            <a:ext cx="1675679" cy="1094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051" y="4912660"/>
            <a:ext cx="2737516" cy="16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Plant Parasites and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91" y="1424134"/>
            <a:ext cx="7596180" cy="4680831"/>
          </a:xfrm>
        </p:spPr>
        <p:txBody>
          <a:bodyPr>
            <a:normAutofit/>
          </a:bodyPr>
          <a:lstStyle/>
          <a:p>
            <a:r>
              <a:rPr lang="en-US" b="1" dirty="0" smtClean="0"/>
              <a:t>Parasitism</a:t>
            </a:r>
            <a:r>
              <a:rPr lang="en-US" dirty="0" smtClean="0"/>
              <a:t> is a symbiotic relationship between two organisms in which one organisms benefits at the expense of the other</a:t>
            </a:r>
          </a:p>
          <a:p>
            <a:r>
              <a:rPr lang="en-US" dirty="0" smtClean="0"/>
              <a:t>In addition to the mutualistic relationships between fungus and plants, there are also fungal pathogens that infect plants</a:t>
            </a:r>
          </a:p>
          <a:p>
            <a:pPr lvl="1"/>
            <a:r>
              <a:rPr lang="en-US" dirty="0" smtClean="0"/>
              <a:t>Cause tissue decay and the plant death</a:t>
            </a:r>
          </a:p>
          <a:p>
            <a:pPr lvl="1"/>
            <a:r>
              <a:rPr lang="en-US" dirty="0" smtClean="0"/>
              <a:t>Cause toxin build up in plant</a:t>
            </a:r>
          </a:p>
          <a:p>
            <a:r>
              <a:rPr lang="en-US" dirty="0" smtClean="0"/>
              <a:t>Fungi are also responsible for food spoilage</a:t>
            </a:r>
          </a:p>
          <a:p>
            <a:pPr lvl="1"/>
            <a:r>
              <a:rPr lang="en-US" dirty="0" smtClean="0"/>
              <a:t>Ergot is a disease of cereal crops</a:t>
            </a:r>
          </a:p>
          <a:p>
            <a:pPr lvl="2"/>
            <a:r>
              <a:rPr lang="en-US" dirty="0" smtClean="0"/>
              <a:t>Destroys the plant</a:t>
            </a:r>
          </a:p>
          <a:p>
            <a:pPr lvl="2"/>
            <a:r>
              <a:rPr lang="en-US" dirty="0" smtClean="0"/>
              <a:t>Produces alkaloids which are toxic to humans and animals</a:t>
            </a:r>
          </a:p>
          <a:p>
            <a:pPr lvl="3"/>
            <a:r>
              <a:rPr lang="en-US" dirty="0" smtClean="0"/>
              <a:t>Lysergic acid – a precursor to LSD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756" y="2709302"/>
            <a:ext cx="39243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Animal and human parasites &amp;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91" y="1424134"/>
            <a:ext cx="7596180" cy="4680831"/>
          </a:xfrm>
        </p:spPr>
        <p:txBody>
          <a:bodyPr>
            <a:normAutofit/>
          </a:bodyPr>
          <a:lstStyle/>
          <a:p>
            <a:r>
              <a:rPr lang="en-US" dirty="0" smtClean="0"/>
              <a:t>Fungus can also infect humans and animals</a:t>
            </a:r>
          </a:p>
          <a:p>
            <a:r>
              <a:rPr lang="en-US" dirty="0" err="1" smtClean="0"/>
              <a:t>Mycotoxicosis</a:t>
            </a:r>
            <a:r>
              <a:rPr lang="en-US" dirty="0" smtClean="0"/>
              <a:t> is poisoning due to fungal toxins in food</a:t>
            </a:r>
          </a:p>
          <a:p>
            <a:r>
              <a:rPr lang="en-US" dirty="0" smtClean="0"/>
              <a:t>Many animal and human fungal infections are superficial on the surface of the skin</a:t>
            </a:r>
          </a:p>
          <a:p>
            <a:pPr lvl="1"/>
            <a:r>
              <a:rPr lang="en-US" dirty="0" smtClean="0"/>
              <a:t>White-Nose Syndrome in bats</a:t>
            </a:r>
          </a:p>
          <a:p>
            <a:pPr lvl="1"/>
            <a:r>
              <a:rPr lang="en-US" dirty="0" smtClean="0"/>
              <a:t>Ringworm in humans/pets</a:t>
            </a:r>
          </a:p>
          <a:p>
            <a:r>
              <a:rPr lang="en-US" dirty="0" smtClean="0"/>
              <a:t>Systemic mycoses affects internal organs</a:t>
            </a:r>
          </a:p>
          <a:p>
            <a:pPr lvl="1"/>
            <a:r>
              <a:rPr lang="en-US" dirty="0" smtClean="0"/>
              <a:t>Enters body through inhalation of spores</a:t>
            </a:r>
          </a:p>
          <a:p>
            <a:pPr lvl="1"/>
            <a:r>
              <a:rPr lang="en-US" dirty="0" smtClean="0"/>
              <a:t>Produces symptoms similar to tuberculosis</a:t>
            </a:r>
          </a:p>
          <a:p>
            <a:pPr lvl="1"/>
            <a:r>
              <a:rPr lang="en-US" dirty="0" smtClean="0"/>
              <a:t>Very dangerous to immune compromised people</a:t>
            </a:r>
          </a:p>
          <a:p>
            <a:r>
              <a:rPr lang="en-US" dirty="0" err="1" smtClean="0"/>
              <a:t>Mycetimus</a:t>
            </a:r>
            <a:r>
              <a:rPr lang="en-US" dirty="0" smtClean="0"/>
              <a:t> is poisoning due to ingesting poisonous mushrooms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05" y="2564399"/>
            <a:ext cx="2867025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671" y="4078340"/>
            <a:ext cx="15144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Eukaryote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479973"/>
            <a:ext cx="6858000" cy="5025330"/>
          </a:xfrm>
        </p:spPr>
        <p:txBody>
          <a:bodyPr/>
          <a:lstStyle/>
          <a:p>
            <a:r>
              <a:rPr lang="en-US" dirty="0" smtClean="0"/>
              <a:t>All organisms that are NOT bacteria</a:t>
            </a:r>
          </a:p>
          <a:p>
            <a:r>
              <a:rPr lang="en-US" dirty="0" smtClean="0"/>
              <a:t>Contain the following:</a:t>
            </a:r>
          </a:p>
          <a:p>
            <a:pPr lvl="1"/>
            <a:r>
              <a:rPr lang="en-US" dirty="0" smtClean="0"/>
              <a:t>Nucleus with nuclear membrane</a:t>
            </a:r>
          </a:p>
          <a:p>
            <a:pPr lvl="1"/>
            <a:r>
              <a:rPr lang="en-US" dirty="0" smtClean="0"/>
              <a:t>Mitochondria (and chloroplasts if photosynthetic)</a:t>
            </a:r>
            <a:endParaRPr lang="en-US" dirty="0" smtClean="0"/>
          </a:p>
          <a:p>
            <a:pPr lvl="1"/>
            <a:r>
              <a:rPr lang="en-US" dirty="0" smtClean="0"/>
              <a:t>Cytoskeleton of microtubules and microfilaments</a:t>
            </a:r>
          </a:p>
          <a:p>
            <a:pPr lvl="1"/>
            <a:r>
              <a:rPr lang="en-US" dirty="0" smtClean="0"/>
              <a:t>Chromosomes </a:t>
            </a:r>
            <a:r>
              <a:rPr lang="en-US" dirty="0" smtClean="0"/>
              <a:t>of </a:t>
            </a:r>
            <a:r>
              <a:rPr lang="en-US" dirty="0" smtClean="0"/>
              <a:t>DNA </a:t>
            </a:r>
            <a:r>
              <a:rPr lang="en-US" dirty="0" smtClean="0"/>
              <a:t>organized </a:t>
            </a:r>
            <a:r>
              <a:rPr lang="en-US" dirty="0" smtClean="0"/>
              <a:t>around histones</a:t>
            </a:r>
          </a:p>
          <a:p>
            <a:r>
              <a:rPr lang="en-US" dirty="0" smtClean="0"/>
              <a:t>Undergoes mitosis</a:t>
            </a:r>
          </a:p>
          <a:p>
            <a:r>
              <a:rPr lang="en-US" dirty="0" smtClean="0"/>
              <a:t>Sexual reproduction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7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Endosymbiont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479973"/>
            <a:ext cx="6244044" cy="5025330"/>
          </a:xfrm>
        </p:spPr>
        <p:txBody>
          <a:bodyPr/>
          <a:lstStyle/>
          <a:p>
            <a:r>
              <a:rPr lang="en-US" dirty="0" smtClean="0"/>
              <a:t>Mitochondria and chloroplasts were once free-living bacteria</a:t>
            </a:r>
          </a:p>
          <a:p>
            <a:r>
              <a:rPr lang="en-US" dirty="0" smtClean="0"/>
              <a:t>Engulfed by large host cell</a:t>
            </a:r>
          </a:p>
          <a:p>
            <a:r>
              <a:rPr lang="en-US" dirty="0" smtClean="0"/>
              <a:t>Coevolved together for millions of years and now cannot live apart</a:t>
            </a:r>
          </a:p>
          <a:p>
            <a:pPr lvl="1"/>
            <a:r>
              <a:rPr lang="en-US" dirty="0" smtClean="0"/>
              <a:t>True symbiotic relationship</a:t>
            </a:r>
          </a:p>
          <a:p>
            <a:r>
              <a:rPr lang="en-US" dirty="0" smtClean="0"/>
              <a:t>Structure of both mitochondria and chloroplasts support this</a:t>
            </a:r>
          </a:p>
          <a:p>
            <a:pPr lvl="1"/>
            <a:r>
              <a:rPr lang="en-US" dirty="0" smtClean="0"/>
              <a:t>Two membranes</a:t>
            </a:r>
          </a:p>
          <a:p>
            <a:pPr lvl="1"/>
            <a:r>
              <a:rPr lang="en-US" dirty="0" smtClean="0"/>
              <a:t>Contain their own circular DNA, ribosomes that translate their own proteins</a:t>
            </a:r>
          </a:p>
          <a:p>
            <a:pPr lvl="1"/>
            <a:r>
              <a:rPr lang="en-US" dirty="0" smtClean="0"/>
              <a:t>They divide to create new mitochondria/chloroplasts</a:t>
            </a:r>
          </a:p>
          <a:p>
            <a:pPr lvl="2"/>
            <a:r>
              <a:rPr lang="en-US" dirty="0" smtClean="0"/>
              <a:t>The host cell does not build new mitochondria/chloroplasts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10" y="1479973"/>
            <a:ext cx="5138057" cy="156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407" y="3244505"/>
            <a:ext cx="3086100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932" y="4736374"/>
            <a:ext cx="30765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375468"/>
            <a:ext cx="6858000" cy="5378027"/>
          </a:xfrm>
        </p:spPr>
        <p:txBody>
          <a:bodyPr>
            <a:normAutofit/>
          </a:bodyPr>
          <a:lstStyle/>
          <a:p>
            <a:r>
              <a:rPr lang="en-US" dirty="0" smtClean="0"/>
              <a:t>Fungi are eukaryotes</a:t>
            </a:r>
          </a:p>
          <a:p>
            <a:pPr lvl="1"/>
            <a:r>
              <a:rPr lang="en-US" dirty="0" smtClean="0"/>
              <a:t>They have cells with nucleus and membrane-bound organelles</a:t>
            </a:r>
          </a:p>
          <a:p>
            <a:r>
              <a:rPr lang="en-US" dirty="0" smtClean="0"/>
              <a:t>More closely related to animals than plants</a:t>
            </a:r>
          </a:p>
          <a:p>
            <a:pPr lvl="1"/>
            <a:r>
              <a:rPr lang="en-US" dirty="0" smtClean="0"/>
              <a:t>Chitin in their cell walls</a:t>
            </a:r>
          </a:p>
          <a:p>
            <a:pPr lvl="1"/>
            <a:r>
              <a:rPr lang="en-US" dirty="0" smtClean="0"/>
              <a:t>No photosynthetic pigments</a:t>
            </a:r>
          </a:p>
          <a:p>
            <a:pPr lvl="1"/>
            <a:r>
              <a:rPr lang="en-US" dirty="0" smtClean="0"/>
              <a:t>No chloroplasts</a:t>
            </a:r>
          </a:p>
          <a:p>
            <a:pPr lvl="1"/>
            <a:r>
              <a:rPr lang="en-US" dirty="0" smtClean="0"/>
              <a:t>Heterotrophic – they use carbon as a food source, they do not fix carbon to create glucose</a:t>
            </a:r>
          </a:p>
          <a:p>
            <a:r>
              <a:rPr lang="en-US" dirty="0" smtClean="0"/>
              <a:t>Some are asexual but most have both sexual and asexual reproduction</a:t>
            </a:r>
          </a:p>
          <a:p>
            <a:r>
              <a:rPr lang="en-US" dirty="0" smtClean="0"/>
              <a:t>They interact with other species </a:t>
            </a:r>
          </a:p>
          <a:p>
            <a:pPr lvl="1"/>
            <a:r>
              <a:rPr lang="en-US" dirty="0" smtClean="0"/>
              <a:t>Can form mutualistic relationships</a:t>
            </a:r>
          </a:p>
          <a:p>
            <a:pPr lvl="1"/>
            <a:r>
              <a:rPr lang="en-US" dirty="0" smtClean="0"/>
              <a:t>Can be parasitic</a:t>
            </a:r>
          </a:p>
          <a:p>
            <a:r>
              <a:rPr lang="en-US" dirty="0" smtClean="0"/>
              <a:t>Humans use fungus in food/beer/wine 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018" y="2031591"/>
            <a:ext cx="24193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042" y="3992638"/>
            <a:ext cx="2764699" cy="1306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489" y="5694061"/>
            <a:ext cx="1017792" cy="994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627" y="5735977"/>
            <a:ext cx="1873295" cy="952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176" y="4847898"/>
            <a:ext cx="771760" cy="903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763" y="1641021"/>
            <a:ext cx="19907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Fungal Cell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479973"/>
            <a:ext cx="6858000" cy="50253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Cells have nucleus with chromosomes wrapped around histones</a:t>
            </a:r>
          </a:p>
          <a:p>
            <a:r>
              <a:rPr lang="en-US" dirty="0" smtClean="0"/>
              <a:t>Have membrane-bound organelles</a:t>
            </a:r>
          </a:p>
          <a:p>
            <a:r>
              <a:rPr lang="en-US" dirty="0" smtClean="0"/>
              <a:t>Have mitochondria</a:t>
            </a:r>
          </a:p>
          <a:p>
            <a:r>
              <a:rPr lang="en-US" dirty="0" smtClean="0"/>
              <a:t>No chloroplasts, no chlorophyll</a:t>
            </a:r>
          </a:p>
          <a:p>
            <a:r>
              <a:rPr lang="en-US" dirty="0" smtClean="0"/>
              <a:t>Have cellular pigments </a:t>
            </a:r>
          </a:p>
          <a:p>
            <a:pPr lvl="1"/>
            <a:r>
              <a:rPr lang="en-US" dirty="0" smtClean="0"/>
              <a:t>Protect against UV light</a:t>
            </a:r>
          </a:p>
          <a:p>
            <a:pPr lvl="1"/>
            <a:r>
              <a:rPr lang="en-US" dirty="0" smtClean="0"/>
              <a:t>Many fungal pigments are toxic</a:t>
            </a:r>
          </a:p>
          <a:p>
            <a:r>
              <a:rPr lang="en-US" dirty="0" smtClean="0"/>
              <a:t>Have cell walls with chitin and </a:t>
            </a:r>
            <a:r>
              <a:rPr lang="en-US" dirty="0" err="1" smtClean="0"/>
              <a:t>glucans</a:t>
            </a:r>
            <a:endParaRPr lang="en-US" dirty="0" smtClean="0"/>
          </a:p>
          <a:p>
            <a:pPr lvl="1"/>
            <a:r>
              <a:rPr lang="en-US" dirty="0" smtClean="0"/>
              <a:t>Chitin is complex polysaccharide</a:t>
            </a:r>
          </a:p>
          <a:p>
            <a:pPr lvl="2"/>
            <a:r>
              <a:rPr lang="en-US" dirty="0" smtClean="0"/>
              <a:t>Provides cellular strength</a:t>
            </a:r>
          </a:p>
          <a:p>
            <a:pPr lvl="2"/>
            <a:r>
              <a:rPr lang="en-US" dirty="0" smtClean="0"/>
              <a:t>Also found in arthropods</a:t>
            </a:r>
          </a:p>
          <a:p>
            <a:r>
              <a:rPr lang="en-US" dirty="0" smtClean="0"/>
              <a:t>Plasma membrane has </a:t>
            </a:r>
            <a:r>
              <a:rPr lang="en-US" dirty="0" err="1" smtClean="0"/>
              <a:t>ergosterol</a:t>
            </a:r>
            <a:r>
              <a:rPr lang="en-US" dirty="0" smtClean="0"/>
              <a:t> not cholesterol</a:t>
            </a:r>
          </a:p>
          <a:p>
            <a:r>
              <a:rPr lang="en-US" dirty="0" smtClean="0"/>
              <a:t>They are </a:t>
            </a:r>
            <a:r>
              <a:rPr lang="en-US" dirty="0" err="1" smtClean="0"/>
              <a:t>nonmotile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95" y="3660865"/>
            <a:ext cx="369570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1604399"/>
            <a:ext cx="1741775" cy="17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Fungal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479973"/>
            <a:ext cx="6858000" cy="5025330"/>
          </a:xfrm>
        </p:spPr>
        <p:txBody>
          <a:bodyPr>
            <a:normAutofit/>
          </a:bodyPr>
          <a:lstStyle/>
          <a:p>
            <a:r>
              <a:rPr lang="en-US" dirty="0" smtClean="0"/>
              <a:t>Most fungi are multicellular but some are unicellular</a:t>
            </a:r>
          </a:p>
          <a:p>
            <a:r>
              <a:rPr lang="en-US" dirty="0" smtClean="0"/>
              <a:t>Fungi have two morphological stages:  Vegetative and Reproductive</a:t>
            </a:r>
          </a:p>
          <a:p>
            <a:r>
              <a:rPr lang="en-US" dirty="0" smtClean="0"/>
              <a:t>Vegetative state produces hyphae, a haploid filamentous structure. </a:t>
            </a:r>
          </a:p>
          <a:p>
            <a:pPr lvl="1"/>
            <a:r>
              <a:rPr lang="en-US" dirty="0" smtClean="0"/>
              <a:t>Collectively hyphae are called mycelium</a:t>
            </a:r>
          </a:p>
          <a:p>
            <a:pPr lvl="2"/>
            <a:r>
              <a:rPr lang="en-US" dirty="0" smtClean="0"/>
              <a:t>Can grow on surface, underground, in liquid, in living organisms</a:t>
            </a:r>
          </a:p>
          <a:p>
            <a:r>
              <a:rPr lang="en-US" dirty="0" smtClean="0"/>
              <a:t>Hyphae can either be divided into individual cells or </a:t>
            </a:r>
            <a:r>
              <a:rPr lang="en-US" dirty="0" smtClean="0"/>
              <a:t>can be </a:t>
            </a:r>
            <a:r>
              <a:rPr lang="en-US" dirty="0" smtClean="0"/>
              <a:t>one large structure with many nuclei (multinucleate)</a:t>
            </a:r>
          </a:p>
          <a:p>
            <a:pPr lvl="1"/>
            <a:r>
              <a:rPr lang="en-US" dirty="0" smtClean="0"/>
              <a:t>Individual hyphae cells are divided by walls called septa</a:t>
            </a:r>
          </a:p>
          <a:p>
            <a:pPr lvl="1"/>
            <a:r>
              <a:rPr lang="en-US" dirty="0" err="1" smtClean="0"/>
              <a:t>Nondivided</a:t>
            </a:r>
            <a:r>
              <a:rPr lang="en-US" dirty="0" smtClean="0"/>
              <a:t> hyphae are called </a:t>
            </a:r>
            <a:r>
              <a:rPr lang="en-US" dirty="0" err="1" smtClean="0"/>
              <a:t>coenocytic</a:t>
            </a:r>
            <a:r>
              <a:rPr lang="en-US" dirty="0" smtClean="0"/>
              <a:t> </a:t>
            </a:r>
            <a:r>
              <a:rPr lang="en-US" dirty="0" smtClean="0"/>
              <a:t>hyphae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66" y="2079035"/>
            <a:ext cx="3562157" cy="328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41" y="4847953"/>
            <a:ext cx="4819650" cy="165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0142" y="6400800"/>
            <a:ext cx="187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Septated</a:t>
            </a:r>
            <a:r>
              <a:rPr lang="en-US" sz="1600" dirty="0" smtClean="0"/>
              <a:t> hyphae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86129" y="6399748"/>
            <a:ext cx="1873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Coencytic</a:t>
            </a:r>
            <a:r>
              <a:rPr lang="en-US" sz="1600" dirty="0" smtClean="0"/>
              <a:t> hyphae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42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Fungal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244840"/>
            <a:ext cx="6858000" cy="5495593"/>
          </a:xfrm>
        </p:spPr>
        <p:txBody>
          <a:bodyPr>
            <a:normAutofit/>
          </a:bodyPr>
          <a:lstStyle/>
          <a:p>
            <a:r>
              <a:rPr lang="en-US" dirty="0" smtClean="0"/>
              <a:t>Fungi are heterotrophs</a:t>
            </a:r>
          </a:p>
          <a:p>
            <a:pPr lvl="1"/>
            <a:r>
              <a:rPr lang="en-US" dirty="0" smtClean="0"/>
              <a:t>They consume organic compounds, they do not fix atmospheric carbon to create organic </a:t>
            </a:r>
            <a:r>
              <a:rPr lang="en-US" dirty="0" smtClean="0"/>
              <a:t>compounds</a:t>
            </a:r>
          </a:p>
          <a:p>
            <a:r>
              <a:rPr lang="en-US" dirty="0" smtClean="0"/>
              <a:t>Fungi </a:t>
            </a:r>
            <a:r>
              <a:rPr lang="en-US" dirty="0" smtClean="0"/>
              <a:t>do not fix nitrogen they must consume it</a:t>
            </a:r>
          </a:p>
          <a:p>
            <a:r>
              <a:rPr lang="en-US" dirty="0" smtClean="0"/>
              <a:t>They digest their food </a:t>
            </a:r>
            <a:r>
              <a:rPr lang="en-US" i="1" dirty="0" smtClean="0"/>
              <a:t>before</a:t>
            </a:r>
            <a:r>
              <a:rPr lang="en-US" dirty="0" smtClean="0"/>
              <a:t> they ingest it</a:t>
            </a:r>
          </a:p>
          <a:p>
            <a:pPr lvl="1"/>
            <a:r>
              <a:rPr lang="en-US" dirty="0" err="1" smtClean="0"/>
              <a:t>Exoenzymes</a:t>
            </a:r>
            <a:r>
              <a:rPr lang="en-US" dirty="0" smtClean="0"/>
              <a:t> secreted from hyphae breakdown nutrients which are then transported into the hyphae (mycelium)</a:t>
            </a:r>
          </a:p>
          <a:p>
            <a:pPr lvl="1"/>
            <a:r>
              <a:rPr lang="en-US" dirty="0" smtClean="0"/>
              <a:t>High surface-to-volume ratio to assist with ingestion</a:t>
            </a:r>
          </a:p>
          <a:p>
            <a:r>
              <a:rPr lang="en-US" dirty="0" smtClean="0"/>
              <a:t>They store carbohydrates as glycogen not starch or cellulose</a:t>
            </a:r>
          </a:p>
          <a:p>
            <a:r>
              <a:rPr lang="en-US" dirty="0" smtClean="0"/>
              <a:t>Most fungi are saprophytes</a:t>
            </a:r>
          </a:p>
          <a:p>
            <a:pPr lvl="1"/>
            <a:r>
              <a:rPr lang="en-US" dirty="0" smtClean="0"/>
              <a:t>They consume decaying/decomposing organic matter</a:t>
            </a:r>
          </a:p>
          <a:p>
            <a:pPr lvl="1"/>
            <a:r>
              <a:rPr lang="en-US" dirty="0" smtClean="0"/>
              <a:t>They can breakdown lignin and cellulose</a:t>
            </a:r>
          </a:p>
          <a:p>
            <a:pPr lvl="1"/>
            <a:r>
              <a:rPr lang="en-US" dirty="0" smtClean="0"/>
              <a:t>They are good ecosystem recyclers</a:t>
            </a:r>
          </a:p>
          <a:p>
            <a:r>
              <a:rPr lang="en-US" dirty="0" smtClean="0"/>
              <a:t>Some are parasitic on plants and animals</a:t>
            </a:r>
          </a:p>
          <a:p>
            <a:r>
              <a:rPr lang="en-US" dirty="0" smtClean="0"/>
              <a:t>Some “hunt” worms and small insects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6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Fungal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2" y="1244840"/>
            <a:ext cx="8451669" cy="54955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Fungi reproduce sexually and/or asexually</a:t>
            </a:r>
          </a:p>
          <a:p>
            <a:pPr lvl="1"/>
            <a:r>
              <a:rPr lang="en-US" dirty="0" smtClean="0"/>
              <a:t>Perfect fungi reproduce sexually</a:t>
            </a:r>
            <a:r>
              <a:rPr lang="en-US" dirty="0"/>
              <a:t> </a:t>
            </a:r>
            <a:r>
              <a:rPr lang="en-US" dirty="0" smtClean="0"/>
              <a:t>and asexually.  Imperfect fungi reproduce only asexually</a:t>
            </a:r>
          </a:p>
          <a:p>
            <a:r>
              <a:rPr lang="en-US" dirty="0" smtClean="0"/>
              <a:t>They produce spores that disperse from the parent</a:t>
            </a:r>
          </a:p>
          <a:p>
            <a:r>
              <a:rPr lang="en-US" dirty="0" smtClean="0"/>
              <a:t>Asexual reproduction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Fragmentation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Fragments of hyphae grow into new mycelium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Budding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Cytoplasm bulges, nucleus divides via mitosis, bud separates from mother cell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Spores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Produce haploid spores through mitosis than will develop into hyphae</a:t>
            </a:r>
          </a:p>
          <a:p>
            <a:r>
              <a:rPr lang="en-US" dirty="0" smtClean="0"/>
              <a:t>Sexual reproduction</a:t>
            </a:r>
          </a:p>
          <a:p>
            <a:pPr lvl="1"/>
            <a:r>
              <a:rPr lang="en-US" dirty="0" err="1" smtClean="0"/>
              <a:t>Plasmogamy</a:t>
            </a:r>
            <a:endParaRPr lang="en-US" dirty="0" smtClean="0"/>
          </a:p>
          <a:p>
            <a:pPr lvl="2"/>
            <a:r>
              <a:rPr lang="en-US" dirty="0" smtClean="0"/>
              <a:t>Two haploid cells fuse</a:t>
            </a:r>
          </a:p>
          <a:p>
            <a:pPr lvl="1"/>
            <a:r>
              <a:rPr lang="en-US" dirty="0" err="1" smtClean="0"/>
              <a:t>Karyogamy</a:t>
            </a:r>
            <a:endParaRPr lang="en-US" dirty="0" smtClean="0"/>
          </a:p>
          <a:p>
            <a:pPr lvl="1"/>
            <a:r>
              <a:rPr lang="en-US" dirty="0" smtClean="0"/>
              <a:t>Haploid nuclei fuse to form diploid zygote</a:t>
            </a:r>
          </a:p>
          <a:p>
            <a:pPr lvl="1"/>
            <a:r>
              <a:rPr lang="en-US" dirty="0" smtClean="0"/>
              <a:t>Meiosis</a:t>
            </a:r>
          </a:p>
          <a:p>
            <a:pPr lvl="2"/>
            <a:r>
              <a:rPr lang="en-US" dirty="0" smtClean="0"/>
              <a:t>Produces spores that are released to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957" y="2059605"/>
            <a:ext cx="4689336" cy="41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Fungal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2" y="1244841"/>
            <a:ext cx="7793403" cy="4017442"/>
          </a:xfrm>
        </p:spPr>
        <p:txBody>
          <a:bodyPr>
            <a:normAutofit/>
          </a:bodyPr>
          <a:lstStyle/>
          <a:p>
            <a:r>
              <a:rPr lang="en-US" dirty="0" smtClean="0"/>
              <a:t>Although fungi can inhabit almost any environment, they prefer dark, moist areas – like a forest floor – that had decomposing organic material</a:t>
            </a:r>
          </a:p>
          <a:p>
            <a:pPr lvl="1"/>
            <a:r>
              <a:rPr lang="en-US" dirty="0" smtClean="0"/>
              <a:t>They are saprophytes</a:t>
            </a:r>
          </a:p>
          <a:p>
            <a:r>
              <a:rPr lang="en-US" dirty="0" smtClean="0"/>
              <a:t>Fungi perform an ecosystem service by releasing nitrogen and phosphorous from dead organic matter</a:t>
            </a:r>
          </a:p>
          <a:p>
            <a:r>
              <a:rPr lang="en-US" dirty="0" smtClean="0"/>
              <a:t>Fungi can form mutualistic relationships with other organisms</a:t>
            </a:r>
          </a:p>
          <a:p>
            <a:pPr lvl="1"/>
            <a:r>
              <a:rPr lang="en-US" dirty="0" smtClean="0"/>
              <a:t>With plants, with algae, and with animals</a:t>
            </a:r>
          </a:p>
          <a:p>
            <a:pPr lvl="1"/>
            <a:r>
              <a:rPr lang="en-US" dirty="0" smtClean="0"/>
              <a:t>This are often ecosystem services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282" y="1360394"/>
            <a:ext cx="1951224" cy="159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282" y="3324917"/>
            <a:ext cx="2024928" cy="1101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603" y="4523001"/>
            <a:ext cx="1550161" cy="1597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40" y="4500283"/>
            <a:ext cx="2638425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480" y="4725268"/>
            <a:ext cx="23336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1027</Words>
  <Application>Microsoft Office PowerPoint</Application>
  <PresentationFormat>Widescreen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Microbial Life: fungi</vt:lpstr>
      <vt:lpstr>Eukaryotes</vt:lpstr>
      <vt:lpstr>Endosymbiont theory</vt:lpstr>
      <vt:lpstr>fungi</vt:lpstr>
      <vt:lpstr>Fungal Cell structure</vt:lpstr>
      <vt:lpstr>Fungal growth</vt:lpstr>
      <vt:lpstr>Fungal nutrition</vt:lpstr>
      <vt:lpstr>Fungal reproduction</vt:lpstr>
      <vt:lpstr>Fungal habitat</vt:lpstr>
      <vt:lpstr>Mutualism with plants</vt:lpstr>
      <vt:lpstr>Mutualism with Algae</vt:lpstr>
      <vt:lpstr>Mutualism with Animals</vt:lpstr>
      <vt:lpstr>Plant Parasites and pathogens</vt:lpstr>
      <vt:lpstr>Animal and human parasites &amp; pathogens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Life: Viruses</dc:title>
  <dc:creator>Michele Yeargain</dc:creator>
  <cp:lastModifiedBy>Michele Yeargain</cp:lastModifiedBy>
  <cp:revision>69</cp:revision>
  <dcterms:created xsi:type="dcterms:W3CDTF">2020-01-30T21:46:41Z</dcterms:created>
  <dcterms:modified xsi:type="dcterms:W3CDTF">2020-02-04T19:32:05Z</dcterms:modified>
</cp:coreProperties>
</file>