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B1E7A-4B43-4F92-952F-DA289B5B3D7B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1BC0F-5349-4972-8A8F-05245A320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2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82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4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2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44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4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2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6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8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5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Microbial Life: </a:t>
            </a:r>
            <a:r>
              <a:rPr lang="en-US" dirty="0" smtClean="0"/>
              <a:t>prokaryotes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Chapter </a:t>
            </a:r>
            <a:r>
              <a:rPr lang="en-US" sz="2800" b="1" dirty="0" smtClean="0"/>
              <a:t>22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338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Prokaryote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1479973"/>
            <a:ext cx="6858000" cy="5025330"/>
          </a:xfrm>
        </p:spPr>
        <p:txBody>
          <a:bodyPr/>
          <a:lstStyle/>
          <a:p>
            <a:r>
              <a:rPr lang="en-US" dirty="0" smtClean="0"/>
              <a:t>Two of the three Domains (Bacteria and Archaea) are prokaryotes</a:t>
            </a:r>
          </a:p>
          <a:p>
            <a:r>
              <a:rPr lang="en-US" dirty="0" smtClean="0"/>
              <a:t>First appeared on Earth approximately 3.5 billion years ago</a:t>
            </a:r>
          </a:p>
          <a:p>
            <a:pPr lvl="1"/>
            <a:r>
              <a:rPr lang="en-US" dirty="0" smtClean="0"/>
              <a:t>Only 1 billion years after Earth was formed</a:t>
            </a:r>
          </a:p>
          <a:p>
            <a:pPr lvl="1"/>
            <a:r>
              <a:rPr lang="en-US" dirty="0" smtClean="0"/>
              <a:t>Several billion years before Eukaryotes appeared</a:t>
            </a:r>
            <a:endParaRPr lang="en-US" dirty="0" smtClean="0"/>
          </a:p>
          <a:p>
            <a:r>
              <a:rPr lang="en-US" dirty="0" smtClean="0"/>
              <a:t>They are ubiquitous – they are everywhere!</a:t>
            </a:r>
          </a:p>
          <a:p>
            <a:pPr lvl="1"/>
            <a:r>
              <a:rPr lang="en-US" dirty="0" smtClean="0"/>
              <a:t>Even extreme locations such as the Dead Sea, Antarctica and the Arctic, deep sea hydrothermal vents,</a:t>
            </a:r>
            <a:r>
              <a:rPr lang="en-US" dirty="0"/>
              <a:t> </a:t>
            </a:r>
            <a:r>
              <a:rPr lang="en-US" dirty="0" smtClean="0"/>
              <a:t>anoxic locations, radioactive locations</a:t>
            </a:r>
          </a:p>
          <a:p>
            <a:pPr lvl="1"/>
            <a:r>
              <a:rPr lang="en-US" dirty="0" smtClean="0"/>
              <a:t>They are pioneers of new environments</a:t>
            </a:r>
          </a:p>
          <a:p>
            <a:pPr lvl="1"/>
            <a:r>
              <a:rPr lang="en-US" dirty="0" smtClean="0"/>
              <a:t>They recycle nutrients</a:t>
            </a:r>
          </a:p>
          <a:p>
            <a:pPr lvl="1"/>
            <a:r>
              <a:rPr lang="en-US" dirty="0" smtClean="0"/>
              <a:t>They live on and in us</a:t>
            </a:r>
          </a:p>
          <a:p>
            <a:pPr lvl="2"/>
            <a:r>
              <a:rPr lang="en-US" dirty="0" smtClean="0"/>
              <a:t>They outnumber our own cells 10:1!</a:t>
            </a:r>
          </a:p>
          <a:p>
            <a:r>
              <a:rPr lang="en-US" dirty="0" smtClean="0"/>
              <a:t>Prokaryotes are beneficial to life/organisms</a:t>
            </a:r>
          </a:p>
          <a:p>
            <a:r>
              <a:rPr lang="en-US" dirty="0" smtClean="0"/>
              <a:t>Prokaryotes can also be harmful to life/organisms</a:t>
            </a:r>
          </a:p>
          <a:p>
            <a:pPr lvl="2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766" y="1819607"/>
            <a:ext cx="4267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Ancient Prokaryotes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5" y="1218716"/>
            <a:ext cx="10084525" cy="56392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Earth’s ancient atmosphere was devoid of </a:t>
            </a:r>
            <a:r>
              <a:rPr lang="en-US" dirty="0" err="1" smtClean="0"/>
              <a:t>oxygen,and</a:t>
            </a:r>
            <a:r>
              <a:rPr lang="en-US" dirty="0" smtClean="0"/>
              <a:t> subject to intense solar radiation</a:t>
            </a:r>
          </a:p>
          <a:p>
            <a:r>
              <a:rPr lang="en-US" dirty="0" smtClean="0"/>
              <a:t>Ancient prokaryotes lived in areas protected from the atmosphere</a:t>
            </a:r>
          </a:p>
          <a:p>
            <a:pPr lvl="1"/>
            <a:r>
              <a:rPr lang="en-US" dirty="0" smtClean="0"/>
              <a:t>Deep underwater and beneath the surface of Earth</a:t>
            </a:r>
          </a:p>
          <a:p>
            <a:r>
              <a:rPr lang="en-US" dirty="0" smtClean="0"/>
              <a:t>They first lived in colonial microbial mats near hydrothermal vents and volcanos</a:t>
            </a:r>
          </a:p>
          <a:p>
            <a:pPr lvl="1"/>
            <a:r>
              <a:rPr lang="en-US" dirty="0" smtClean="0"/>
              <a:t>They were </a:t>
            </a:r>
            <a:r>
              <a:rPr lang="en-US" dirty="0" err="1" smtClean="0"/>
              <a:t>chemotrophs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Stromatolites</a:t>
            </a:r>
            <a:r>
              <a:rPr lang="en-US" dirty="0" smtClean="0"/>
              <a:t> are sedimentary structures that result from the presence microbial mats</a:t>
            </a:r>
          </a:p>
          <a:p>
            <a:pPr lvl="2"/>
            <a:r>
              <a:rPr lang="en-US" dirty="0" smtClean="0"/>
              <a:t>Fossilized </a:t>
            </a:r>
            <a:r>
              <a:rPr lang="en-US" dirty="0" err="1" smtClean="0"/>
              <a:t>stromatolites</a:t>
            </a:r>
            <a:r>
              <a:rPr lang="en-US" dirty="0" smtClean="0"/>
              <a:t> have been found and </a:t>
            </a:r>
            <a:r>
              <a:rPr lang="en-US" dirty="0" err="1" smtClean="0"/>
              <a:t>stromatolites</a:t>
            </a:r>
            <a:r>
              <a:rPr lang="en-US" dirty="0" smtClean="0"/>
              <a:t> still exist today</a:t>
            </a:r>
          </a:p>
          <a:p>
            <a:r>
              <a:rPr lang="en-US" dirty="0" smtClean="0"/>
              <a:t>It is thought that volcanic eruptions spewed prokaryotes to the surface </a:t>
            </a:r>
          </a:p>
          <a:p>
            <a:pPr lvl="1"/>
            <a:r>
              <a:rPr lang="en-US" dirty="0" smtClean="0"/>
              <a:t>Those that adapted to the harsh environment thrived</a:t>
            </a:r>
          </a:p>
          <a:p>
            <a:pPr lvl="1"/>
            <a:r>
              <a:rPr lang="en-US" dirty="0" smtClean="0"/>
              <a:t>Photosynthesis evolved approximately 0.5 billion years after prokaryotes</a:t>
            </a:r>
          </a:p>
          <a:p>
            <a:pPr lvl="1"/>
            <a:r>
              <a:rPr lang="en-US" dirty="0" smtClean="0"/>
              <a:t>Cyanobacteria, blue-green algae, evolved from these first “terrestrial” prokaryotes</a:t>
            </a:r>
          </a:p>
          <a:p>
            <a:pPr lvl="1"/>
            <a:r>
              <a:rPr lang="en-US" dirty="0" smtClean="0"/>
              <a:t>Photosynthesis oxygenated the atmosphere</a:t>
            </a:r>
          </a:p>
          <a:p>
            <a:pPr lvl="2"/>
            <a:r>
              <a:rPr lang="en-US" dirty="0" smtClean="0"/>
              <a:t>Allowed other life to colonize earth</a:t>
            </a:r>
          </a:p>
          <a:p>
            <a:pPr lvl="2"/>
            <a:r>
              <a:rPr lang="en-US" dirty="0" smtClean="0"/>
              <a:t>Created the ozone layer</a:t>
            </a:r>
          </a:p>
          <a:p>
            <a:pPr lvl="3"/>
            <a:r>
              <a:rPr lang="en-US" dirty="0" smtClean="0"/>
              <a:t>Protection from solar radiation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378" y="2972072"/>
            <a:ext cx="217170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253" y="1225399"/>
            <a:ext cx="1771650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078" y="5009878"/>
            <a:ext cx="17811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Prokaryote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1218716"/>
            <a:ext cx="6910252" cy="5639284"/>
          </a:xfrm>
        </p:spPr>
        <p:txBody>
          <a:bodyPr>
            <a:normAutofit/>
          </a:bodyPr>
          <a:lstStyle/>
          <a:p>
            <a:r>
              <a:rPr lang="en-US" dirty="0" smtClean="0"/>
              <a:t>No membrane-bound organelles</a:t>
            </a:r>
          </a:p>
          <a:p>
            <a:r>
              <a:rPr lang="en-US" dirty="0" smtClean="0"/>
              <a:t>Cell wall</a:t>
            </a:r>
          </a:p>
          <a:p>
            <a:pPr lvl="1"/>
            <a:r>
              <a:rPr lang="en-US" dirty="0" smtClean="0"/>
              <a:t>Some species have a capsule outside the cell wall</a:t>
            </a:r>
          </a:p>
          <a:p>
            <a:r>
              <a:rPr lang="en-US" dirty="0" smtClean="0"/>
              <a:t>Plasma membrane</a:t>
            </a:r>
          </a:p>
          <a:p>
            <a:r>
              <a:rPr lang="en-US" dirty="0" smtClean="0"/>
              <a:t>One circular chromosome (double stranded DNA) located in nucleoid </a:t>
            </a:r>
          </a:p>
          <a:p>
            <a:pPr lvl="1"/>
            <a:r>
              <a:rPr lang="en-US" dirty="0" smtClean="0"/>
              <a:t>Some have plasmids</a:t>
            </a:r>
          </a:p>
          <a:p>
            <a:pPr lvl="2"/>
            <a:r>
              <a:rPr lang="en-US" dirty="0" smtClean="0"/>
              <a:t>Circular DNA “extra-</a:t>
            </a:r>
            <a:r>
              <a:rPr lang="en-US" dirty="0" err="1" smtClean="0"/>
              <a:t>chromosomomal</a:t>
            </a:r>
            <a:r>
              <a:rPr lang="en-US" dirty="0" smtClean="0"/>
              <a:t>” contains genes only used in specific, often extreme, situations</a:t>
            </a:r>
          </a:p>
          <a:p>
            <a:r>
              <a:rPr lang="en-US" dirty="0" smtClean="0"/>
              <a:t>Ribosomes</a:t>
            </a:r>
          </a:p>
          <a:p>
            <a:r>
              <a:rPr lang="en-US" dirty="0" smtClean="0"/>
              <a:t>Some have flagella/cilia for locomotion</a:t>
            </a:r>
          </a:p>
          <a:p>
            <a:r>
              <a:rPr lang="en-US" dirty="0" smtClean="0"/>
              <a:t>Some have pili to attach to surface of other cells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445" y="1600199"/>
            <a:ext cx="4799069" cy="40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Prokaryote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5" y="1218716"/>
            <a:ext cx="9104811" cy="56392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Prokaryotes come in one of three shapes or groups of those shapes</a:t>
            </a:r>
          </a:p>
          <a:p>
            <a:pPr lvl="1"/>
            <a:r>
              <a:rPr lang="en-US" sz="1800" dirty="0" smtClean="0"/>
              <a:t>Coccus (pl. cocci)</a:t>
            </a:r>
          </a:p>
          <a:p>
            <a:pPr lvl="2"/>
            <a:r>
              <a:rPr lang="en-US" sz="1800" dirty="0" smtClean="0"/>
              <a:t>spherical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Bacillus (pl. bacilli)</a:t>
            </a:r>
          </a:p>
          <a:p>
            <a:pPr lvl="2"/>
            <a:r>
              <a:rPr lang="en-US" sz="1800" dirty="0" smtClean="0"/>
              <a:t>rod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err="1" smtClean="0"/>
              <a:t>Spirillus</a:t>
            </a:r>
            <a:r>
              <a:rPr lang="en-US" sz="1800" dirty="0" smtClean="0"/>
              <a:t> (pl. </a:t>
            </a:r>
            <a:r>
              <a:rPr lang="en-US" sz="1800" dirty="0" err="1" smtClean="0"/>
              <a:t>spirilli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spiral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169" y="1770289"/>
            <a:ext cx="1344773" cy="1025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169" y="3037417"/>
            <a:ext cx="1531743" cy="1000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169" y="4384358"/>
            <a:ext cx="1111568" cy="1230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415" y="2414889"/>
            <a:ext cx="3936709" cy="22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Prokaryotic 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5" y="1218716"/>
            <a:ext cx="10084525" cy="5639284"/>
          </a:xfrm>
        </p:spPr>
        <p:txBody>
          <a:bodyPr>
            <a:normAutofit/>
          </a:bodyPr>
          <a:lstStyle/>
          <a:p>
            <a:r>
              <a:rPr lang="en-US" dirty="0" smtClean="0"/>
              <a:t>Bacterial cell walls contain peptidoglycan</a:t>
            </a:r>
          </a:p>
          <a:p>
            <a:pPr lvl="1"/>
            <a:r>
              <a:rPr lang="en-US" dirty="0" smtClean="0"/>
              <a:t>Polysaccharide chains crossed linked by both L- and D- amino acids</a:t>
            </a:r>
          </a:p>
          <a:p>
            <a:pPr lvl="2"/>
            <a:r>
              <a:rPr lang="en-US" dirty="0" smtClean="0"/>
              <a:t>Most amino acids are only L- amino acids</a:t>
            </a:r>
          </a:p>
          <a:p>
            <a:r>
              <a:rPr lang="en-US" dirty="0" smtClean="0"/>
              <a:t>Bacteria are divided into two groups based on the composition of their cell wall</a:t>
            </a:r>
          </a:p>
          <a:p>
            <a:pPr lvl="1"/>
            <a:r>
              <a:rPr lang="en-US" b="1" u="sng" dirty="0" smtClean="0"/>
              <a:t>Gram positive</a:t>
            </a:r>
          </a:p>
          <a:p>
            <a:pPr lvl="2"/>
            <a:r>
              <a:rPr lang="en-US" dirty="0" smtClean="0"/>
              <a:t>All Gram positive bacteria belong to the same phylum</a:t>
            </a:r>
          </a:p>
          <a:p>
            <a:pPr lvl="2"/>
            <a:r>
              <a:rPr lang="en-US" dirty="0" smtClean="0"/>
              <a:t>Have thick cell wall</a:t>
            </a:r>
          </a:p>
          <a:p>
            <a:pPr lvl="3"/>
            <a:r>
              <a:rPr lang="en-US" dirty="0" smtClean="0"/>
              <a:t>90% is peptidoglycan (other 10% is teichoic acid)</a:t>
            </a:r>
          </a:p>
          <a:p>
            <a:pPr lvl="1"/>
            <a:r>
              <a:rPr lang="en-US" b="1" u="sng" dirty="0" smtClean="0"/>
              <a:t>Gram negative</a:t>
            </a:r>
          </a:p>
          <a:p>
            <a:pPr lvl="2"/>
            <a:r>
              <a:rPr lang="en-US" dirty="0" smtClean="0"/>
              <a:t>All other bacterial phyla are Gram negative</a:t>
            </a:r>
          </a:p>
          <a:p>
            <a:pPr lvl="2"/>
            <a:r>
              <a:rPr lang="en-US" dirty="0" smtClean="0"/>
              <a:t>Have thin cell wall</a:t>
            </a:r>
          </a:p>
          <a:p>
            <a:pPr lvl="3"/>
            <a:r>
              <a:rPr lang="en-US" dirty="0" smtClean="0"/>
              <a:t>Only 10% is peptidoglycan</a:t>
            </a:r>
          </a:p>
          <a:p>
            <a:pPr lvl="3"/>
            <a:r>
              <a:rPr lang="en-US" dirty="0" smtClean="0"/>
              <a:t>Outside their cell wall is a layer of lipopolysaccharide and lipoproteins</a:t>
            </a:r>
          </a:p>
          <a:p>
            <a:pPr lvl="4"/>
            <a:r>
              <a:rPr lang="en-US" dirty="0" smtClean="0"/>
              <a:t>Second lipid bilayer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889" y="2862020"/>
            <a:ext cx="5205365" cy="28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Prokaryotic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1218716"/>
            <a:ext cx="6975566" cy="5639284"/>
          </a:xfrm>
        </p:spPr>
        <p:txBody>
          <a:bodyPr>
            <a:normAutofit/>
          </a:bodyPr>
          <a:lstStyle/>
          <a:p>
            <a:r>
              <a:rPr lang="en-US" dirty="0" smtClean="0"/>
              <a:t>Bacteria reproduce asexually</a:t>
            </a:r>
            <a:r>
              <a:rPr lang="en-US" dirty="0"/>
              <a:t> </a:t>
            </a:r>
            <a:r>
              <a:rPr lang="en-US" dirty="0" smtClean="0"/>
              <a:t>through </a:t>
            </a:r>
            <a:r>
              <a:rPr lang="en-US" b="1" dirty="0" smtClean="0"/>
              <a:t>binary fission</a:t>
            </a:r>
          </a:p>
          <a:p>
            <a:pPr lvl="1"/>
            <a:r>
              <a:rPr lang="en-US" dirty="0" smtClean="0"/>
              <a:t>The single, circular chromosome is replicated, the bacteria grows and then pinches inward until it separates into two separate cells</a:t>
            </a:r>
          </a:p>
          <a:p>
            <a:pPr lvl="2"/>
            <a:r>
              <a:rPr lang="en-US" dirty="0" smtClean="0"/>
              <a:t>Results in clones</a:t>
            </a:r>
          </a:p>
          <a:p>
            <a:pPr lvl="2"/>
            <a:r>
              <a:rPr lang="en-US" dirty="0" smtClean="0"/>
              <a:t>What about genetic diversity or genetic recombination?</a:t>
            </a:r>
          </a:p>
          <a:p>
            <a:r>
              <a:rPr lang="en-US" dirty="0" smtClean="0"/>
              <a:t>Bacteria Genetic Recombination</a:t>
            </a:r>
          </a:p>
          <a:p>
            <a:pPr lvl="1"/>
            <a:r>
              <a:rPr lang="en-US" b="1" dirty="0" smtClean="0"/>
              <a:t>Transformation</a:t>
            </a:r>
          </a:p>
          <a:p>
            <a:pPr lvl="2"/>
            <a:r>
              <a:rPr lang="en-US" dirty="0" smtClean="0"/>
              <a:t>Bacteria absorbs plasmid or chromosomal DNA shed by another bacteria</a:t>
            </a:r>
          </a:p>
          <a:p>
            <a:pPr lvl="1"/>
            <a:r>
              <a:rPr lang="en-US" b="1" dirty="0" smtClean="0"/>
              <a:t>Transduction</a:t>
            </a:r>
          </a:p>
          <a:p>
            <a:pPr lvl="2"/>
            <a:r>
              <a:rPr lang="en-US" dirty="0" smtClean="0"/>
              <a:t>Bacteriophages move bacterial DNA from one bacteria to another</a:t>
            </a:r>
          </a:p>
          <a:p>
            <a:pPr lvl="1"/>
            <a:r>
              <a:rPr lang="en-US" b="1" dirty="0" smtClean="0"/>
              <a:t>Conjugation</a:t>
            </a:r>
          </a:p>
          <a:p>
            <a:pPr lvl="2"/>
            <a:r>
              <a:rPr lang="en-US" dirty="0" smtClean="0"/>
              <a:t>DNA is transferred from one bacteria to another through the pilus</a:t>
            </a:r>
          </a:p>
          <a:p>
            <a:pPr lvl="3"/>
            <a:r>
              <a:rPr lang="en-US" dirty="0" smtClean="0"/>
              <a:t>Can transfer plasmid or parts of chromosomal genome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793" y="1324617"/>
            <a:ext cx="2989218" cy="1212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982" y="3101586"/>
            <a:ext cx="3267074" cy="88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793" y="4205279"/>
            <a:ext cx="3219450" cy="1029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981" y="5501235"/>
            <a:ext cx="32670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Human Diseases and antibiotic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8" y="1362407"/>
            <a:ext cx="8856617" cy="4568130"/>
          </a:xfrm>
        </p:spPr>
        <p:txBody>
          <a:bodyPr>
            <a:normAutofit/>
          </a:bodyPr>
          <a:lstStyle/>
          <a:p>
            <a:r>
              <a:rPr lang="en-US" dirty="0" smtClean="0"/>
              <a:t>Bacteria are both helpful and harmful to humans (and our pets and livestock)</a:t>
            </a:r>
          </a:p>
          <a:p>
            <a:pPr lvl="1"/>
            <a:r>
              <a:rPr lang="en-US" i="1" dirty="0" smtClean="0"/>
              <a:t>E. coli</a:t>
            </a:r>
            <a:r>
              <a:rPr lang="en-US" dirty="0" smtClean="0"/>
              <a:t> in our intestines help with our digestion but </a:t>
            </a:r>
            <a:r>
              <a:rPr lang="en-US" i="1" dirty="0" smtClean="0"/>
              <a:t>E. coli</a:t>
            </a:r>
            <a:r>
              <a:rPr lang="en-US" dirty="0" smtClean="0"/>
              <a:t> in our stomach causes food poisoning</a:t>
            </a:r>
          </a:p>
          <a:p>
            <a:pPr lvl="1"/>
            <a:r>
              <a:rPr lang="en-US" i="1" dirty="0" smtClean="0"/>
              <a:t>Lactobacillus </a:t>
            </a:r>
            <a:r>
              <a:rPr lang="en-US" i="1" dirty="0" err="1" smtClean="0"/>
              <a:t>plantarum</a:t>
            </a:r>
            <a:r>
              <a:rPr lang="en-US" dirty="0" smtClean="0"/>
              <a:t> helps improve our immune system</a:t>
            </a:r>
          </a:p>
          <a:p>
            <a:pPr lvl="1"/>
            <a:r>
              <a:rPr lang="en-US" i="1" dirty="0" smtClean="0"/>
              <a:t>Streptococcus pneumonia</a:t>
            </a:r>
            <a:r>
              <a:rPr lang="en-US" dirty="0" smtClean="0"/>
              <a:t> causes pneumonia</a:t>
            </a:r>
          </a:p>
          <a:p>
            <a:r>
              <a:rPr lang="en-US" dirty="0" smtClean="0"/>
              <a:t>Epidemic is a disease affecting a high percent of population in a specific area</a:t>
            </a:r>
          </a:p>
          <a:p>
            <a:pPr lvl="1"/>
            <a:r>
              <a:rPr lang="en-US" dirty="0" smtClean="0"/>
              <a:t>Wuhan coronavirus</a:t>
            </a:r>
          </a:p>
          <a:p>
            <a:r>
              <a:rPr lang="en-US" dirty="0" smtClean="0"/>
              <a:t>Pandemic is a widespread, worldwide, epidemic, kills millions of people worldwide</a:t>
            </a:r>
          </a:p>
          <a:p>
            <a:pPr lvl="1"/>
            <a:r>
              <a:rPr lang="en-US" dirty="0" smtClean="0"/>
              <a:t>HIV/AIDS, Spanish Influenza, Cholera, Bubonic plague</a:t>
            </a:r>
          </a:p>
          <a:p>
            <a:r>
              <a:rPr lang="en-US" dirty="0" smtClean="0"/>
              <a:t>Endemic is a disease that is always present but affects only small percentage of population</a:t>
            </a:r>
          </a:p>
          <a:p>
            <a:pPr lvl="1"/>
            <a:r>
              <a:rPr lang="en-US" dirty="0" smtClean="0"/>
              <a:t>Chickenpox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often treat viral infections and bacterial infections inappropriately</a:t>
            </a:r>
          </a:p>
        </p:txBody>
      </p:sp>
    </p:spTree>
    <p:extLst>
      <p:ext uri="{BB962C8B-B14F-4D97-AF65-F5344CB8AC3E}">
        <p14:creationId xmlns:p14="http://schemas.microsoft.com/office/powerpoint/2010/main" val="99045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antibiotic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8" y="1362407"/>
            <a:ext cx="8856617" cy="5182084"/>
          </a:xfrm>
        </p:spPr>
        <p:txBody>
          <a:bodyPr>
            <a:normAutofit/>
          </a:bodyPr>
          <a:lstStyle/>
          <a:p>
            <a:r>
              <a:rPr lang="en-US" dirty="0" smtClean="0"/>
              <a:t>Most antibiotics affect bacterial cell walls or bacterial cytoskeleton</a:t>
            </a:r>
          </a:p>
          <a:p>
            <a:pPr lvl="1"/>
            <a:r>
              <a:rPr lang="en-US" dirty="0" smtClean="0"/>
              <a:t>Kills bacteria by destroying their cell wall or preventing them from reproducing</a:t>
            </a:r>
          </a:p>
          <a:p>
            <a:r>
              <a:rPr lang="en-US" dirty="0" smtClean="0"/>
              <a:t>But any time a population of bacteria are exposed to antibiotics, some will naturally be resistant</a:t>
            </a:r>
          </a:p>
          <a:p>
            <a:pPr lvl="1"/>
            <a:r>
              <a:rPr lang="en-US" dirty="0" smtClean="0"/>
              <a:t>Remember what you learned about natural selection, relative fitness, etc.</a:t>
            </a:r>
          </a:p>
          <a:p>
            <a:r>
              <a:rPr lang="en-US" dirty="0" smtClean="0"/>
              <a:t>Resistant bacteria will live and reproduce</a:t>
            </a:r>
            <a:r>
              <a:rPr lang="en-US" dirty="0"/>
              <a:t> </a:t>
            </a:r>
            <a:r>
              <a:rPr lang="en-US" dirty="0" smtClean="0"/>
              <a:t>resistant clones</a:t>
            </a:r>
          </a:p>
          <a:p>
            <a:pPr lvl="1"/>
            <a:r>
              <a:rPr lang="en-US" dirty="0" smtClean="0"/>
              <a:t>Transformation, transduction, and conjugation allow bacteria to obtain resistant genes</a:t>
            </a:r>
          </a:p>
          <a:p>
            <a:r>
              <a:rPr lang="en-US" dirty="0" smtClean="0"/>
              <a:t>Overuse of antibiotics causes antibiotic resistant bacteria!</a:t>
            </a:r>
          </a:p>
          <a:p>
            <a:pPr lvl="1"/>
            <a:r>
              <a:rPr lang="en-US" dirty="0" smtClean="0"/>
              <a:t>We feed our livestock antibiotics</a:t>
            </a:r>
          </a:p>
          <a:p>
            <a:pPr lvl="1"/>
            <a:r>
              <a:rPr lang="en-US" dirty="0" smtClean="0"/>
              <a:t>Doctors over-prescribe antibiotics or prescribe them for “colds”</a:t>
            </a:r>
          </a:p>
          <a:p>
            <a:pPr lvl="2"/>
            <a:r>
              <a:rPr lang="en-US" dirty="0" smtClean="0"/>
              <a:t>Why?</a:t>
            </a:r>
          </a:p>
          <a:p>
            <a:r>
              <a:rPr lang="en-US" dirty="0" smtClean="0"/>
              <a:t>Many scientists and medical professionals fear that we are entering a new era in which bacterial infections will once again devastate the human population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7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755</Words>
  <Application>Microsoft Office PowerPoint</Application>
  <PresentationFormat>Widescreen</PresentationFormat>
  <Paragraphs>105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Parcel</vt:lpstr>
      <vt:lpstr>Microbial Life: prokaryotes</vt:lpstr>
      <vt:lpstr>Prokaryote history</vt:lpstr>
      <vt:lpstr>Ancient Prokaryotes</vt:lpstr>
      <vt:lpstr>Prokaryote Structure</vt:lpstr>
      <vt:lpstr>Prokaryote shapes</vt:lpstr>
      <vt:lpstr>Prokaryotic cell wall</vt:lpstr>
      <vt:lpstr>Prokaryotic reproduction</vt:lpstr>
      <vt:lpstr>Human Diseases and antibiotic resistance</vt:lpstr>
      <vt:lpstr>antibiotic resistance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Life: Viruses</dc:title>
  <dc:creator>Michele Yeargain</dc:creator>
  <cp:lastModifiedBy>Michele Yeargain</cp:lastModifiedBy>
  <cp:revision>45</cp:revision>
  <dcterms:created xsi:type="dcterms:W3CDTF">2020-01-30T21:46:41Z</dcterms:created>
  <dcterms:modified xsi:type="dcterms:W3CDTF">2020-02-01T16:51:29Z</dcterms:modified>
</cp:coreProperties>
</file>