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68" r:id="rId14"/>
    <p:sldId id="271" r:id="rId15"/>
    <p:sldId id="272" r:id="rId16"/>
    <p:sldId id="269" r:id="rId17"/>
    <p:sldId id="273" r:id="rId18"/>
    <p:sldId id="274" r:id="rId19"/>
    <p:sldId id="275" r:id="rId20"/>
    <p:sldId id="276" r:id="rId21"/>
    <p:sldId id="26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B1E7A-4B43-4F92-952F-DA289B5B3D7B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BC0F-5349-4972-8A8F-05245A320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4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2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8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530123C-95A0-4687-8310-37BE22E4F1D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Microbial Life: 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Chapter 21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38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Types of 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98" y="1540764"/>
            <a:ext cx="9094361" cy="46118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Viruses use DNA or RNA as their genetic material</a:t>
            </a:r>
          </a:p>
          <a:p>
            <a:r>
              <a:rPr lang="en-US" sz="2400" dirty="0" smtClean="0"/>
              <a:t>Viral genome is contained within the viral core</a:t>
            </a:r>
          </a:p>
          <a:p>
            <a:pPr lvl="1"/>
            <a:r>
              <a:rPr lang="en-US" sz="2200" dirty="0" smtClean="0"/>
              <a:t>Small genome, just genes for making</a:t>
            </a:r>
          </a:p>
          <a:p>
            <a:pPr lvl="2"/>
            <a:r>
              <a:rPr lang="en-US" sz="2200" dirty="0" smtClean="0"/>
              <a:t> more DNA/RNA</a:t>
            </a:r>
          </a:p>
          <a:p>
            <a:pPr lvl="2"/>
            <a:r>
              <a:rPr lang="en-US" sz="2200" dirty="0" smtClean="0"/>
              <a:t>Proteins for capsid</a:t>
            </a:r>
          </a:p>
          <a:p>
            <a:pPr lvl="2"/>
            <a:r>
              <a:rPr lang="en-US" sz="2200" dirty="0" smtClean="0"/>
              <a:t>Proteins not available in host cell</a:t>
            </a:r>
          </a:p>
          <a:p>
            <a:r>
              <a:rPr lang="en-US" sz="2400" dirty="0" smtClean="0"/>
              <a:t>Viral DNA can be single stranded or double stranded</a:t>
            </a:r>
          </a:p>
          <a:p>
            <a:r>
              <a:rPr lang="en-US" sz="2400" dirty="0" smtClean="0"/>
              <a:t>Viral RNA can be single stranded or double stranded</a:t>
            </a:r>
          </a:p>
          <a:p>
            <a:r>
              <a:rPr lang="en-US" sz="2400" dirty="0" smtClean="0"/>
              <a:t>Viral DNA/RNA can be linear or circular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2119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DNA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98" y="1540764"/>
            <a:ext cx="9094361" cy="46118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viral DNA directs the host cell’s replication enzymes to replicate more viral DNA</a:t>
            </a:r>
          </a:p>
          <a:p>
            <a:r>
              <a:rPr lang="en-US" sz="2400" dirty="0" smtClean="0"/>
              <a:t>The viral DNA directs the host cells transcription/translation enzymes to translate/transcribe viral proteins</a:t>
            </a:r>
          </a:p>
          <a:p>
            <a:r>
              <a:rPr lang="en-US" sz="2400" dirty="0" smtClean="0"/>
              <a:t>Human DNA viruses include:</a:t>
            </a:r>
          </a:p>
          <a:p>
            <a:pPr lvl="1"/>
            <a:r>
              <a:rPr lang="en-US" sz="2200" dirty="0" smtClean="0"/>
              <a:t>Chickenpox</a:t>
            </a:r>
          </a:p>
          <a:p>
            <a:pPr lvl="1"/>
            <a:r>
              <a:rPr lang="en-US" sz="2200" dirty="0" smtClean="0"/>
              <a:t>Herpes</a:t>
            </a:r>
          </a:p>
          <a:p>
            <a:pPr lvl="1"/>
            <a:r>
              <a:rPr lang="en-US" sz="2200" dirty="0" smtClean="0"/>
              <a:t>HPV</a:t>
            </a:r>
          </a:p>
        </p:txBody>
      </p:sp>
    </p:spTree>
    <p:extLst>
      <p:ext uri="{BB962C8B-B14F-4D97-AF65-F5344CB8AC3E}">
        <p14:creationId xmlns:p14="http://schemas.microsoft.com/office/powerpoint/2010/main" val="128623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DNA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98" y="1397072"/>
            <a:ext cx="9094361" cy="54609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Group I:  double stranded DNA (dsDNA)</a:t>
            </a:r>
          </a:p>
          <a:p>
            <a:pPr lvl="1"/>
            <a:r>
              <a:rPr lang="en-US" sz="2000" dirty="0" smtClean="0"/>
              <a:t>Makes mRNA through regular cellular transcription/translation</a:t>
            </a:r>
          </a:p>
          <a:p>
            <a:pPr marL="457200" lvl="2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Group II:  single stranded DNA (</a:t>
            </a:r>
            <a:r>
              <a:rPr lang="en-US" sz="2000" dirty="0" err="1" smtClean="0"/>
              <a:t>ssDNA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Must make intermediate dsDNA then makes mRNA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255" y="2312201"/>
            <a:ext cx="4878395" cy="1554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54" y="5325941"/>
            <a:ext cx="4878395" cy="15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2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98" y="1540764"/>
            <a:ext cx="9094361" cy="46118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RNA virus genome is on RNA</a:t>
            </a:r>
          </a:p>
          <a:p>
            <a:r>
              <a:rPr lang="en-US" sz="2400" dirty="0" smtClean="0"/>
              <a:t>The viral RNA encodes for replication enzymes (RNA polymerase) that replicate RNA into more RNA</a:t>
            </a:r>
          </a:p>
          <a:p>
            <a:r>
              <a:rPr lang="en-US" sz="2400" dirty="0" smtClean="0"/>
              <a:t>Or, in retroviruses, the RNA encodes for enzymes that replicate the viral RNA into DNA</a:t>
            </a:r>
          </a:p>
          <a:p>
            <a:r>
              <a:rPr lang="en-US" sz="2400" dirty="0" smtClean="0"/>
              <a:t>RNA polymerase is not a fastidious </a:t>
            </a:r>
            <a:r>
              <a:rPr lang="en-US" sz="2400" smtClean="0"/>
              <a:t>replication enzyme </a:t>
            </a:r>
            <a:r>
              <a:rPr lang="en-US" sz="2400" dirty="0" smtClean="0"/>
              <a:t>and often makes mistakes</a:t>
            </a:r>
          </a:p>
          <a:p>
            <a:pPr lvl="1"/>
            <a:r>
              <a:rPr lang="en-US" sz="2200" dirty="0" smtClean="0"/>
              <a:t>RNA viruses mutate more frequently than DNA viruses</a:t>
            </a:r>
          </a:p>
          <a:p>
            <a:pPr lvl="1"/>
            <a:r>
              <a:rPr lang="en-US" sz="2200" dirty="0" smtClean="0"/>
              <a:t>RNA viruses are able to rapidly adapt to their host</a:t>
            </a:r>
          </a:p>
          <a:p>
            <a:r>
              <a:rPr lang="en-US" sz="2400" dirty="0" smtClean="0"/>
              <a:t>Human RNA viruses are HIV, flu, measles.</a:t>
            </a:r>
          </a:p>
        </p:txBody>
      </p:sp>
    </p:spTree>
    <p:extLst>
      <p:ext uri="{BB962C8B-B14F-4D97-AF65-F5344CB8AC3E}">
        <p14:creationId xmlns:p14="http://schemas.microsoft.com/office/powerpoint/2010/main" val="104110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21" y="1357884"/>
            <a:ext cx="10296145" cy="46118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Group III:  double stranded RNA (dsRNA)</a:t>
            </a:r>
          </a:p>
          <a:p>
            <a:pPr lvl="1"/>
            <a:r>
              <a:rPr lang="en-US" sz="2000" dirty="0" smtClean="0"/>
              <a:t>mRNA is transcribed from dsRNA in a similar fashion a regular dsDNA</a:t>
            </a:r>
          </a:p>
          <a:p>
            <a:pPr lvl="1"/>
            <a:endParaRPr lang="en-US" sz="2000" dirty="0"/>
          </a:p>
          <a:p>
            <a:r>
              <a:rPr lang="en-US" sz="2200" dirty="0" smtClean="0"/>
              <a:t> </a:t>
            </a:r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Group IV:  +single stranded RNA (+</a:t>
            </a:r>
            <a:r>
              <a:rPr lang="en-US" sz="2200" dirty="0" err="1" smtClean="0"/>
              <a:t>ssRNA</a:t>
            </a:r>
            <a:r>
              <a:rPr lang="en-US" sz="2200" dirty="0" smtClean="0"/>
              <a:t>)</a:t>
            </a:r>
          </a:p>
          <a:p>
            <a:pPr lvl="1"/>
            <a:r>
              <a:rPr lang="en-US" sz="2000" dirty="0" smtClean="0"/>
              <a:t>+</a:t>
            </a:r>
            <a:r>
              <a:rPr lang="en-US" sz="2000" dirty="0" err="1" smtClean="0"/>
              <a:t>ssRNA</a:t>
            </a:r>
            <a:r>
              <a:rPr lang="en-US" sz="2000" dirty="0" smtClean="0"/>
              <a:t> needs a complementary –</a:t>
            </a:r>
            <a:r>
              <a:rPr lang="en-US" sz="2000" dirty="0" err="1" smtClean="0"/>
              <a:t>ssRNA</a:t>
            </a:r>
            <a:r>
              <a:rPr lang="en-US" sz="2000" dirty="0" smtClean="0"/>
              <a:t> intermediate which can then be transcribed into mRNA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66" y="2219725"/>
            <a:ext cx="4865703" cy="143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817" y="4992596"/>
            <a:ext cx="54864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6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21" y="1357884"/>
            <a:ext cx="10296145" cy="143756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Group V:  -single stranded RNA (-</a:t>
            </a:r>
            <a:r>
              <a:rPr lang="en-US" sz="2000" dirty="0" err="1" smtClean="0"/>
              <a:t>ssRNA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mRNA can be transcribed directly from this</a:t>
            </a:r>
          </a:p>
          <a:p>
            <a:pPr lvl="2"/>
            <a:r>
              <a:rPr lang="en-US" sz="2000" dirty="0" smtClean="0"/>
              <a:t>Does not require an intermediate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1" y="3127127"/>
            <a:ext cx="5113586" cy="17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4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180" y="141732"/>
            <a:ext cx="8506533" cy="929422"/>
          </a:xfrm>
        </p:spPr>
        <p:txBody>
          <a:bodyPr>
            <a:normAutofit/>
          </a:bodyPr>
          <a:lstStyle/>
          <a:p>
            <a:r>
              <a:rPr lang="en-US" dirty="0" smtClean="0"/>
              <a:t>Retroviruses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27" y="1356860"/>
            <a:ext cx="11208804" cy="512231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Group VI:  +</a:t>
            </a:r>
            <a:r>
              <a:rPr lang="en-US" sz="2000" dirty="0" err="1" smtClean="0"/>
              <a:t>ssRNA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Reverse transcription into </a:t>
            </a:r>
            <a:r>
              <a:rPr lang="en-US" sz="1800" dirty="0" err="1" smtClean="0"/>
              <a:t>ssDNA</a:t>
            </a:r>
            <a:r>
              <a:rPr lang="en-US" sz="1800" dirty="0" smtClean="0"/>
              <a:t>, the complementation to make dsDNA, then transcription to make mRNA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Group VII:  dsDNA transcribed to +</a:t>
            </a:r>
            <a:r>
              <a:rPr lang="en-US" sz="2000" dirty="0" err="1" smtClean="0"/>
              <a:t>ssRNA</a:t>
            </a:r>
            <a:r>
              <a:rPr lang="en-US" sz="2000" dirty="0" smtClean="0"/>
              <a:t>, reverse transcribed to –</a:t>
            </a:r>
            <a:r>
              <a:rPr lang="en-US" sz="2000" dirty="0" err="1" smtClean="0"/>
              <a:t>ssDNA</a:t>
            </a:r>
            <a:r>
              <a:rPr lang="en-US" sz="2000" dirty="0" smtClean="0"/>
              <a:t>, then complementation to make dsDNA, then transcription to make mRNA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93" y="4795978"/>
            <a:ext cx="6293305" cy="1575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123" y="2247744"/>
            <a:ext cx="6429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4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20109"/>
            <a:ext cx="7729728" cy="851045"/>
          </a:xfrm>
        </p:spPr>
        <p:txBody>
          <a:bodyPr/>
          <a:lstStyle/>
          <a:p>
            <a:r>
              <a:rPr lang="en-US" dirty="0" smtClean="0"/>
              <a:t>Viral lifecycle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26" y="1331757"/>
            <a:ext cx="5556749" cy="53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59298"/>
            <a:ext cx="7729728" cy="864108"/>
          </a:xfrm>
        </p:spPr>
        <p:txBody>
          <a:bodyPr/>
          <a:lstStyle/>
          <a:p>
            <a:r>
              <a:rPr lang="en-US" dirty="0" smtClean="0"/>
              <a:t>Lytic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53" y="1514638"/>
            <a:ext cx="2575996" cy="31019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Host cell is destroyed in lytic lifecycle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43" y="1288462"/>
            <a:ext cx="5256029" cy="52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53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59298"/>
            <a:ext cx="7729728" cy="864108"/>
          </a:xfrm>
        </p:spPr>
        <p:txBody>
          <a:bodyPr/>
          <a:lstStyle/>
          <a:p>
            <a:r>
              <a:rPr lang="en-US" dirty="0" smtClean="0"/>
              <a:t>Lysogenic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53" y="1514638"/>
            <a:ext cx="2575996" cy="31019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Host cell is not destroyed in the lysogenic cycle. Viral DNA becomes integrated with host DNA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07" y="1514638"/>
            <a:ext cx="5060192" cy="50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4" y="167857"/>
            <a:ext cx="7729728" cy="1188720"/>
          </a:xfrm>
        </p:spPr>
        <p:txBody>
          <a:bodyPr/>
          <a:lstStyle/>
          <a:p>
            <a:r>
              <a:rPr lang="en-US" dirty="0" smtClean="0"/>
              <a:t>Wuhan coronavirus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84" y="1475450"/>
            <a:ext cx="7729728" cy="512129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9700 cases, 230 dead (mostly from secondary pneumonia)</a:t>
            </a:r>
          </a:p>
          <a:p>
            <a:r>
              <a:rPr lang="en-US" sz="2000" dirty="0" smtClean="0"/>
              <a:t>What is coronavirus?</a:t>
            </a:r>
          </a:p>
          <a:p>
            <a:pPr lvl="1"/>
            <a:r>
              <a:rPr lang="en-US" sz="1800" dirty="0" smtClean="0"/>
              <a:t>Virus that infects mammals and birds</a:t>
            </a:r>
          </a:p>
          <a:p>
            <a:pPr lvl="1"/>
            <a:r>
              <a:rPr lang="en-US" sz="1800" dirty="0" smtClean="0"/>
              <a:t>In humans, causes respiratory problems</a:t>
            </a:r>
          </a:p>
          <a:p>
            <a:pPr lvl="1"/>
            <a:r>
              <a:rPr lang="en-US" sz="1800" dirty="0" smtClean="0"/>
              <a:t>+</a:t>
            </a:r>
            <a:r>
              <a:rPr lang="en-US" sz="1800" dirty="0" err="1" smtClean="0"/>
              <a:t>ssRNA</a:t>
            </a:r>
            <a:r>
              <a:rPr lang="en-US" sz="1800" dirty="0" smtClean="0"/>
              <a:t> virus</a:t>
            </a:r>
          </a:p>
          <a:p>
            <a:r>
              <a:rPr lang="en-US" sz="2000" dirty="0" smtClean="0"/>
              <a:t>No approved vaccine</a:t>
            </a:r>
          </a:p>
          <a:p>
            <a:r>
              <a:rPr lang="en-US" sz="2000" dirty="0" smtClean="0"/>
              <a:t>Horizontal transmission</a:t>
            </a:r>
          </a:p>
          <a:p>
            <a:r>
              <a:rPr lang="en-US" sz="2000" dirty="0" smtClean="0"/>
              <a:t>Likely “jumped species” from an animal to a human</a:t>
            </a:r>
          </a:p>
          <a:p>
            <a:pPr lvl="1"/>
            <a:r>
              <a:rPr lang="en-US" sz="1800" dirty="0" smtClean="0"/>
              <a:t>Some reports are bat-human others are snake-human</a:t>
            </a:r>
          </a:p>
          <a:p>
            <a:pPr lvl="1"/>
            <a:r>
              <a:rPr lang="en-US" sz="1800" dirty="0" smtClean="0"/>
              <a:t>All known human coronavirus are human-human transmission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641" y="1625782"/>
            <a:ext cx="1971675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524" y="3541995"/>
            <a:ext cx="2133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5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Viruses and their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21" y="1357884"/>
            <a:ext cx="10296145" cy="50690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viruses are extremely specific in which organisms they are able to infect</a:t>
            </a:r>
          </a:p>
          <a:p>
            <a:pPr lvl="1"/>
            <a:r>
              <a:rPr lang="en-US" sz="2200" dirty="0" smtClean="0"/>
              <a:t>Smallpox virus only infects humans</a:t>
            </a:r>
          </a:p>
          <a:p>
            <a:r>
              <a:rPr lang="en-US" sz="2400" dirty="0" smtClean="0"/>
              <a:t>Some have a broad host range</a:t>
            </a:r>
          </a:p>
          <a:p>
            <a:pPr lvl="1"/>
            <a:r>
              <a:rPr lang="en-US" sz="2200" dirty="0" smtClean="0"/>
              <a:t>Rabies virus infects most mammals</a:t>
            </a:r>
          </a:p>
          <a:p>
            <a:r>
              <a:rPr lang="en-US" sz="2400" dirty="0" smtClean="0"/>
              <a:t>Some viruses only infect bacteria</a:t>
            </a:r>
          </a:p>
          <a:p>
            <a:pPr lvl="1"/>
            <a:r>
              <a:rPr lang="en-US" sz="2200" dirty="0" smtClean="0"/>
              <a:t>Called bacteriophages</a:t>
            </a:r>
          </a:p>
          <a:p>
            <a:endParaRPr lang="en-US" sz="2400" dirty="0" smtClean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860667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Viral glycoproteins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99" y="1540764"/>
            <a:ext cx="7729728" cy="44812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Viruses have glycoproteins on surface of capsid that recognize host cell receptors</a:t>
            </a:r>
          </a:p>
          <a:p>
            <a:r>
              <a:rPr lang="en-US" sz="2400" dirty="0" smtClean="0"/>
              <a:t>These receptors have normal cellular functions</a:t>
            </a:r>
          </a:p>
          <a:p>
            <a:pPr lvl="1"/>
            <a:r>
              <a:rPr lang="en-US" sz="2200" dirty="0" smtClean="0"/>
              <a:t>Cell-cell recognition</a:t>
            </a:r>
          </a:p>
          <a:p>
            <a:pPr lvl="1"/>
            <a:r>
              <a:rPr lang="en-US" sz="2200" dirty="0" smtClean="0"/>
              <a:t>Enzymatic activity</a:t>
            </a:r>
          </a:p>
          <a:p>
            <a:pPr lvl="1"/>
            <a:r>
              <a:rPr lang="en-US" sz="2200" dirty="0" smtClean="0"/>
              <a:t>Cell-cell anchors</a:t>
            </a:r>
          </a:p>
          <a:p>
            <a:r>
              <a:rPr lang="en-US" sz="2400" dirty="0" smtClean="0"/>
              <a:t>Viruses have evolved to utilize these receptors</a:t>
            </a:r>
          </a:p>
          <a:p>
            <a:r>
              <a:rPr lang="en-US" sz="2400" dirty="0" smtClean="0"/>
              <a:t>Viruses have a host range of organisms/tissues they can infect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127" y="1280405"/>
            <a:ext cx="3033685" cy="2536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262" y="4207897"/>
            <a:ext cx="3315097" cy="24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Transmitting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21" y="1357884"/>
            <a:ext cx="10296145" cy="50690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Horizontal transmission:  from one organism to another</a:t>
            </a:r>
          </a:p>
          <a:p>
            <a:r>
              <a:rPr lang="en-US" sz="2400" dirty="0" smtClean="0"/>
              <a:t>Vertical transmission: from parent to offspring</a:t>
            </a:r>
          </a:p>
          <a:p>
            <a:r>
              <a:rPr lang="en-US" sz="2400" dirty="0" smtClean="0"/>
              <a:t>In plants, virus cannot penetrate cell wall unless the cell wall is damaged</a:t>
            </a:r>
          </a:p>
          <a:p>
            <a:pPr lvl="1"/>
            <a:r>
              <a:rPr lang="en-US" sz="2200" dirty="0" smtClean="0"/>
              <a:t>So, in plants viral infections are secondary to mechanical damage</a:t>
            </a:r>
          </a:p>
          <a:p>
            <a:r>
              <a:rPr lang="en-US" sz="2400" dirty="0" smtClean="0"/>
              <a:t>Animals do not have a cell wall so virus can more easily infect them</a:t>
            </a:r>
          </a:p>
          <a:p>
            <a:pPr lvl="1"/>
            <a:r>
              <a:rPr lang="en-US" sz="2200" dirty="0" smtClean="0"/>
              <a:t>Receptor-mediated endocytosis</a:t>
            </a:r>
          </a:p>
          <a:p>
            <a:pPr lvl="2"/>
            <a:r>
              <a:rPr lang="en-US" sz="2200" dirty="0" smtClean="0"/>
              <a:t>Animal cell unknowingly transport the virus into the cell</a:t>
            </a:r>
          </a:p>
          <a:p>
            <a:pPr lvl="1"/>
            <a:r>
              <a:rPr lang="en-US" sz="2200" dirty="0" smtClean="0"/>
              <a:t>Viral capsid proteins can change shape to become transport proteins</a:t>
            </a:r>
          </a:p>
          <a:p>
            <a:pPr lvl="2"/>
            <a:r>
              <a:rPr lang="en-US" sz="2200" dirty="0" smtClean="0"/>
              <a:t>Viral genome is transferred through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84758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Viruses and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21" y="1357884"/>
            <a:ext cx="10296145" cy="506904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Vaccines work by teaching the immune system to recognize and build immunity to specific viruses</a:t>
            </a:r>
          </a:p>
          <a:p>
            <a:r>
              <a:rPr lang="en-US" sz="2400" dirty="0" smtClean="0"/>
              <a:t>Vaccines </a:t>
            </a:r>
            <a:r>
              <a:rPr lang="en-US" sz="2400" dirty="0" smtClean="0"/>
              <a:t>work </a:t>
            </a:r>
            <a:r>
              <a:rPr lang="en-US" sz="2400" dirty="0" smtClean="0"/>
              <a:t>on viral </a:t>
            </a:r>
            <a:r>
              <a:rPr lang="en-US" sz="2400" dirty="0" smtClean="0"/>
              <a:t>infections</a:t>
            </a:r>
          </a:p>
          <a:p>
            <a:pPr lvl="1"/>
            <a:r>
              <a:rPr lang="en-US" sz="2200" dirty="0" smtClean="0"/>
              <a:t>Antibiotics do NOT work on viral infections</a:t>
            </a:r>
            <a:endParaRPr lang="en-US" sz="2200" dirty="0" smtClean="0"/>
          </a:p>
          <a:p>
            <a:pPr lvl="1"/>
            <a:r>
              <a:rPr lang="en-US" sz="2200" dirty="0"/>
              <a:t>A</a:t>
            </a:r>
            <a:r>
              <a:rPr lang="en-US" sz="2200" dirty="0" smtClean="0"/>
              <a:t>ntibiotics </a:t>
            </a:r>
            <a:r>
              <a:rPr lang="en-US" sz="2200" dirty="0" smtClean="0"/>
              <a:t>only work on bacterial </a:t>
            </a:r>
            <a:r>
              <a:rPr lang="en-US" sz="2200" dirty="0" smtClean="0"/>
              <a:t>infections</a:t>
            </a:r>
            <a:endParaRPr lang="en-US" sz="2200" dirty="0" smtClean="0"/>
          </a:p>
          <a:p>
            <a:r>
              <a:rPr lang="en-US" sz="2400" dirty="0" smtClean="0"/>
              <a:t>There are many different types of vaccines, two most common are:</a:t>
            </a:r>
          </a:p>
          <a:p>
            <a:pPr lvl="1"/>
            <a:r>
              <a:rPr lang="en-US" sz="2200" dirty="0" smtClean="0"/>
              <a:t>Live, attenuated</a:t>
            </a:r>
          </a:p>
          <a:p>
            <a:pPr lvl="2"/>
            <a:r>
              <a:rPr lang="en-US" sz="2200" dirty="0" smtClean="0"/>
              <a:t>Living but weakened entire virus</a:t>
            </a:r>
          </a:p>
          <a:p>
            <a:pPr lvl="1"/>
            <a:r>
              <a:rPr lang="en-US" sz="2200" dirty="0" smtClean="0"/>
              <a:t>Killed </a:t>
            </a:r>
          </a:p>
          <a:p>
            <a:pPr lvl="2"/>
            <a:r>
              <a:rPr lang="en-US" sz="2200" dirty="0" smtClean="0"/>
              <a:t>Killed entire virus</a:t>
            </a:r>
          </a:p>
          <a:p>
            <a:pPr lvl="1"/>
            <a:r>
              <a:rPr lang="en-US" sz="2200" dirty="0" smtClean="0"/>
              <a:t>Some vaccines use subunits of the virus (genome, capsids)</a:t>
            </a:r>
          </a:p>
          <a:p>
            <a:pPr lvl="1"/>
            <a:r>
              <a:rPr lang="en-US" sz="2200" dirty="0" smtClean="0"/>
              <a:t>Some vaccines use synthetic viral proteins</a:t>
            </a:r>
          </a:p>
          <a:p>
            <a:pPr marL="228600" lvl="1" indent="0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05973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Are viruses alive?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479973"/>
            <a:ext cx="7040880" cy="5025330"/>
          </a:xfrm>
        </p:spPr>
        <p:txBody>
          <a:bodyPr/>
          <a:lstStyle/>
          <a:p>
            <a:r>
              <a:rPr lang="en-US" dirty="0" smtClean="0"/>
              <a:t>Virus structure:</a:t>
            </a:r>
          </a:p>
          <a:p>
            <a:pPr lvl="1"/>
            <a:r>
              <a:rPr lang="en-US" dirty="0" smtClean="0"/>
              <a:t>Nucleic acid surrounded by a protein coat called a </a:t>
            </a:r>
            <a:r>
              <a:rPr lang="en-US" b="1" dirty="0" smtClean="0"/>
              <a:t>capsid</a:t>
            </a:r>
          </a:p>
          <a:p>
            <a:r>
              <a:rPr lang="en-US" dirty="0" smtClean="0"/>
              <a:t>No cellular organelles</a:t>
            </a:r>
          </a:p>
          <a:p>
            <a:r>
              <a:rPr lang="en-US" dirty="0" smtClean="0"/>
              <a:t>No metabolism</a:t>
            </a:r>
          </a:p>
          <a:p>
            <a:r>
              <a:rPr lang="en-US" dirty="0" smtClean="0"/>
              <a:t>Cannot grow</a:t>
            </a:r>
          </a:p>
          <a:p>
            <a:r>
              <a:rPr lang="en-US" dirty="0" smtClean="0"/>
              <a:t>Cannot reproduce through mitosis or meiosis</a:t>
            </a:r>
          </a:p>
          <a:p>
            <a:r>
              <a:rPr lang="en-US" dirty="0" smtClean="0"/>
              <a:t>Ancestry is unknown</a:t>
            </a:r>
          </a:p>
          <a:p>
            <a:pPr lvl="1"/>
            <a:r>
              <a:rPr lang="en-US" dirty="0" smtClean="0"/>
              <a:t>No fossil record</a:t>
            </a:r>
          </a:p>
          <a:p>
            <a:pPr lvl="1"/>
            <a:r>
              <a:rPr lang="en-US" dirty="0" smtClean="0"/>
              <a:t>Viral nucleic acid is inconsistent</a:t>
            </a:r>
          </a:p>
          <a:p>
            <a:pPr lvl="1"/>
            <a:r>
              <a:rPr lang="en-US" dirty="0" smtClean="0"/>
              <a:t>Cannot be named in traditional Linnaean taxonomy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547" y="1479973"/>
            <a:ext cx="2028825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627" y="3640303"/>
            <a:ext cx="1571625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471" y="3992638"/>
            <a:ext cx="2486349" cy="15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6786"/>
            <a:ext cx="10058400" cy="993557"/>
          </a:xfrm>
        </p:spPr>
        <p:txBody>
          <a:bodyPr/>
          <a:lstStyle/>
          <a:p>
            <a:r>
              <a:rPr lang="en-US" dirty="0" smtClean="0"/>
              <a:t>Are viruses alive?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479973"/>
            <a:ext cx="6426925" cy="5025330"/>
          </a:xfrm>
        </p:spPr>
        <p:txBody>
          <a:bodyPr/>
          <a:lstStyle/>
          <a:p>
            <a:r>
              <a:rPr lang="en-US" dirty="0" smtClean="0"/>
              <a:t>Viruses are infectious structures</a:t>
            </a:r>
          </a:p>
          <a:p>
            <a:r>
              <a:rPr lang="en-US" dirty="0" smtClean="0"/>
              <a:t>Infect bacteria, fungus, plants, animals</a:t>
            </a:r>
          </a:p>
          <a:p>
            <a:r>
              <a:rPr lang="en-US" dirty="0" smtClean="0"/>
              <a:t>They are obligate parasites</a:t>
            </a:r>
          </a:p>
          <a:p>
            <a:pPr lvl="1"/>
            <a:r>
              <a:rPr lang="en-US" dirty="0" smtClean="0"/>
              <a:t>They cannot metabolize or reproduce outside their host</a:t>
            </a:r>
          </a:p>
          <a:p>
            <a:r>
              <a:rPr lang="en-US" dirty="0" smtClean="0"/>
              <a:t>First discovered in 1886</a:t>
            </a:r>
          </a:p>
          <a:p>
            <a:pPr lvl="1"/>
            <a:r>
              <a:rPr lang="en-US" dirty="0" smtClean="0"/>
              <a:t>Tobacco Mosaic Disease (TMD)</a:t>
            </a:r>
          </a:p>
          <a:p>
            <a:r>
              <a:rPr lang="en-US" dirty="0" smtClean="0"/>
              <a:t>Too small to see in light microscope, first visualized in 1930s with electron microscope </a:t>
            </a:r>
          </a:p>
          <a:p>
            <a:r>
              <a:rPr lang="en-US" dirty="0" smtClean="0"/>
              <a:t>Viruses are tiny!</a:t>
            </a:r>
          </a:p>
          <a:p>
            <a:pPr lvl="1"/>
            <a:r>
              <a:rPr lang="en-US" dirty="0" smtClean="0"/>
              <a:t>20 – 250 nm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1871859"/>
            <a:ext cx="5516880" cy="34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20" y="154794"/>
            <a:ext cx="7729728" cy="981675"/>
          </a:xfrm>
        </p:spPr>
        <p:txBody>
          <a:bodyPr>
            <a:normAutofit/>
          </a:bodyPr>
          <a:lstStyle/>
          <a:p>
            <a:r>
              <a:rPr lang="en-US" dirty="0" smtClean="0"/>
              <a:t>Viral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28" y="1253381"/>
            <a:ext cx="7729728" cy="551497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Viruses come in several different sizes and shapes but features are consistency in viral families</a:t>
            </a:r>
          </a:p>
          <a:p>
            <a:r>
              <a:rPr lang="en-US" sz="1600" dirty="0" smtClean="0"/>
              <a:t>Viruses are made of only a few components</a:t>
            </a:r>
          </a:p>
          <a:p>
            <a:pPr lvl="1"/>
            <a:r>
              <a:rPr lang="en-US" sz="1400" dirty="0" smtClean="0"/>
              <a:t>Viral nucleic acid</a:t>
            </a:r>
          </a:p>
          <a:p>
            <a:pPr lvl="1"/>
            <a:r>
              <a:rPr lang="en-US" sz="1400" dirty="0" smtClean="0"/>
              <a:t>Capsid (protective protein)</a:t>
            </a:r>
          </a:p>
          <a:p>
            <a:pPr lvl="2"/>
            <a:r>
              <a:rPr lang="en-US" sz="1400" dirty="0" smtClean="0"/>
              <a:t>The capsid proteins are coded for in the viral nucleic acid</a:t>
            </a:r>
          </a:p>
          <a:p>
            <a:pPr lvl="3"/>
            <a:r>
              <a:rPr lang="en-US" sz="1400" dirty="0" smtClean="0"/>
              <a:t>Called </a:t>
            </a:r>
            <a:r>
              <a:rPr lang="en-US" sz="1400" b="1" dirty="0" err="1" smtClean="0"/>
              <a:t>capsomeres</a:t>
            </a:r>
            <a:endParaRPr lang="en-US" sz="1400" b="1" dirty="0" smtClean="0"/>
          </a:p>
          <a:p>
            <a:pPr lvl="1"/>
            <a:r>
              <a:rPr lang="en-US" sz="1400" dirty="0" smtClean="0"/>
              <a:t>Often have glycoprotein on their capsids to attach to host cells</a:t>
            </a:r>
          </a:p>
          <a:p>
            <a:r>
              <a:rPr lang="en-US" sz="1600" dirty="0" smtClean="0"/>
              <a:t>Viral capsids are classified into one of four structure groups</a:t>
            </a:r>
          </a:p>
          <a:p>
            <a:pPr lvl="1"/>
            <a:r>
              <a:rPr lang="en-US" sz="1400" dirty="0" smtClean="0"/>
              <a:t>Helical</a:t>
            </a:r>
          </a:p>
          <a:p>
            <a:pPr lvl="1"/>
            <a:r>
              <a:rPr lang="en-US" sz="1400" dirty="0" smtClean="0"/>
              <a:t>Icosahedral</a:t>
            </a:r>
          </a:p>
          <a:p>
            <a:pPr lvl="1"/>
            <a:r>
              <a:rPr lang="en-US" sz="1400" dirty="0" smtClean="0"/>
              <a:t>Enveloped</a:t>
            </a:r>
          </a:p>
          <a:p>
            <a:pPr lvl="1"/>
            <a:r>
              <a:rPr lang="en-US" sz="1400" dirty="0" smtClean="0"/>
              <a:t>Head-and-tail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sz="1600" dirty="0"/>
              <a:t>Viruses are also classified based on their type of nucleic acid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662" y="4274742"/>
            <a:ext cx="1113217" cy="1882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743" y="4865074"/>
            <a:ext cx="1170907" cy="1184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115" y="4825909"/>
            <a:ext cx="1216070" cy="1223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167" y="4795690"/>
            <a:ext cx="1111738" cy="14350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67406" y="5081451"/>
            <a:ext cx="392473" cy="134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5055325"/>
            <a:ext cx="339634" cy="1343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5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Helical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99" y="1540764"/>
            <a:ext cx="7729728" cy="31019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Have protein capsid</a:t>
            </a:r>
          </a:p>
          <a:p>
            <a:r>
              <a:rPr lang="en-US" sz="2400" dirty="0" smtClean="0"/>
              <a:t>Nucleic acid</a:t>
            </a:r>
          </a:p>
          <a:p>
            <a:r>
              <a:rPr lang="en-US" sz="2400" dirty="0" smtClean="0"/>
              <a:t>Most plant viruses are helical viruses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497" y="1958271"/>
            <a:ext cx="3490152" cy="226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4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Icosahedral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99" y="1540764"/>
            <a:ext cx="7729728" cy="31019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Have protein capsid</a:t>
            </a:r>
          </a:p>
          <a:p>
            <a:r>
              <a:rPr lang="en-US" sz="2400" dirty="0" smtClean="0"/>
              <a:t>Spherical shape</a:t>
            </a:r>
          </a:p>
          <a:p>
            <a:r>
              <a:rPr lang="en-US" sz="2400" dirty="0" smtClean="0"/>
              <a:t>Nucleic acid</a:t>
            </a:r>
          </a:p>
          <a:p>
            <a:r>
              <a:rPr lang="en-US" sz="2400" dirty="0" smtClean="0"/>
              <a:t>Most common virus family</a:t>
            </a:r>
          </a:p>
          <a:p>
            <a:pPr lvl="1"/>
            <a:r>
              <a:rPr lang="en-US" sz="2200" dirty="0" smtClean="0"/>
              <a:t>Adenovirus</a:t>
            </a:r>
          </a:p>
          <a:p>
            <a:pPr lvl="1"/>
            <a:r>
              <a:rPr lang="en-US" sz="2200" dirty="0" smtClean="0"/>
              <a:t>Rhinovirus 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38" y="2069782"/>
            <a:ext cx="2420846" cy="28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5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enveloped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99" y="1540764"/>
            <a:ext cx="7729728" cy="31019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Have envelope from host cell membrane</a:t>
            </a:r>
          </a:p>
          <a:p>
            <a:pPr lvl="1"/>
            <a:r>
              <a:rPr lang="en-US" sz="2200" dirty="0" smtClean="0"/>
              <a:t>Surrounds capsid</a:t>
            </a:r>
          </a:p>
          <a:p>
            <a:r>
              <a:rPr lang="en-US" sz="2400" dirty="0" smtClean="0"/>
              <a:t>Spherical shape</a:t>
            </a:r>
          </a:p>
          <a:p>
            <a:r>
              <a:rPr lang="en-US" sz="2400" dirty="0" smtClean="0"/>
              <a:t>Nucleic acid</a:t>
            </a:r>
          </a:p>
          <a:p>
            <a:r>
              <a:rPr lang="en-US" sz="2400" dirty="0" smtClean="0"/>
              <a:t>Example: Flu, HIV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664" y="1564947"/>
            <a:ext cx="3716053" cy="307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349" y="4983905"/>
            <a:ext cx="1581150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00" y="4383830"/>
            <a:ext cx="54102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7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33" y="285423"/>
            <a:ext cx="7729728" cy="864108"/>
          </a:xfrm>
        </p:spPr>
        <p:txBody>
          <a:bodyPr/>
          <a:lstStyle/>
          <a:p>
            <a:r>
              <a:rPr lang="en-US" dirty="0" smtClean="0"/>
              <a:t>Head-and-tail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99" y="1540764"/>
            <a:ext cx="7729728" cy="3971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Complex</a:t>
            </a:r>
          </a:p>
          <a:p>
            <a:r>
              <a:rPr lang="en-US" sz="2400" dirty="0" smtClean="0"/>
              <a:t>Have icosahedral head</a:t>
            </a:r>
          </a:p>
          <a:p>
            <a:r>
              <a:rPr lang="en-US" sz="2400" dirty="0" smtClean="0"/>
              <a:t>Nucleic acid</a:t>
            </a:r>
          </a:p>
          <a:p>
            <a:r>
              <a:rPr lang="en-US" sz="2400" dirty="0" smtClean="0"/>
              <a:t>Helical tail</a:t>
            </a:r>
          </a:p>
          <a:p>
            <a:r>
              <a:rPr lang="en-US" sz="2400" dirty="0" smtClean="0"/>
              <a:t>Most are bacteriophages</a:t>
            </a:r>
          </a:p>
          <a:p>
            <a:pPr lvl="1"/>
            <a:r>
              <a:rPr lang="en-US" sz="2200" dirty="0" smtClean="0"/>
              <a:t>Infect bacteria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509" y="4965672"/>
            <a:ext cx="2409825" cy="139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12" y="1476120"/>
            <a:ext cx="2952223" cy="28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251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933</Words>
  <Application>Microsoft Office PowerPoint</Application>
  <PresentationFormat>Widescreen</PresentationFormat>
  <Paragraphs>173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Parcel</vt:lpstr>
      <vt:lpstr>Microbial Life: Viruses</vt:lpstr>
      <vt:lpstr>Wuhan coronavirus</vt:lpstr>
      <vt:lpstr>Are viruses alive?</vt:lpstr>
      <vt:lpstr>Are viruses alive?</vt:lpstr>
      <vt:lpstr>Viral Morphology</vt:lpstr>
      <vt:lpstr>Helical viruses</vt:lpstr>
      <vt:lpstr>Icosahedral viruses</vt:lpstr>
      <vt:lpstr>enveloped viruses</vt:lpstr>
      <vt:lpstr>Head-and-tail viruses</vt:lpstr>
      <vt:lpstr>Types of nucleic acids</vt:lpstr>
      <vt:lpstr>DNA Viruses</vt:lpstr>
      <vt:lpstr>DNA Viruses</vt:lpstr>
      <vt:lpstr>RNA Viruses</vt:lpstr>
      <vt:lpstr>RNA Viruses</vt:lpstr>
      <vt:lpstr>RNA Viruses</vt:lpstr>
      <vt:lpstr>Retroviruses</vt:lpstr>
      <vt:lpstr>Viral lifecycle</vt:lpstr>
      <vt:lpstr>Lytic lifecycle</vt:lpstr>
      <vt:lpstr>Lysogenic lifecycle</vt:lpstr>
      <vt:lpstr>Viruses and their hosts</vt:lpstr>
      <vt:lpstr>Viral glycoproteins</vt:lpstr>
      <vt:lpstr>Transmitting viruses</vt:lpstr>
      <vt:lpstr>Viruses and vaccines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Life: Viruses</dc:title>
  <dc:creator>Michele Yeargain</dc:creator>
  <cp:lastModifiedBy>Michele Yeargain</cp:lastModifiedBy>
  <cp:revision>32</cp:revision>
  <dcterms:created xsi:type="dcterms:W3CDTF">2020-01-30T21:46:41Z</dcterms:created>
  <dcterms:modified xsi:type="dcterms:W3CDTF">2020-02-01T14:56:28Z</dcterms:modified>
</cp:coreProperties>
</file>