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5" r:id="rId2"/>
    <p:sldId id="267" r:id="rId3"/>
    <p:sldId id="268" r:id="rId4"/>
    <p:sldId id="269" r:id="rId5"/>
    <p:sldId id="270" r:id="rId6"/>
    <p:sldId id="271" r:id="rId7"/>
    <p:sldId id="275" r:id="rId8"/>
    <p:sldId id="273" r:id="rId9"/>
    <p:sldId id="274" r:id="rId10"/>
    <p:sldId id="277" r:id="rId11"/>
    <p:sldId id="276" r:id="rId12"/>
    <p:sldId id="279" r:id="rId13"/>
    <p:sldId id="280" r:id="rId14"/>
    <p:sldId id="281" r:id="rId15"/>
    <p:sldId id="282" r:id="rId16"/>
    <p:sldId id="283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3A45E-540C-4FF8-9C3A-949E6FBFF5C9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0F9CC-CAAD-402C-851E-394B31B13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81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7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3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5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5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0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1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123C-95A0-4687-8310-37BE22E4F1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2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530123C-95A0-4687-8310-37BE22E4F1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2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530123C-95A0-4687-8310-37BE22E4F1D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BACF391-D524-4CC8-842A-8DCD90FF6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Determining evolutionary relationships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Chapter 20.2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231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193" y="180921"/>
            <a:ext cx="7729728" cy="864108"/>
          </a:xfrm>
        </p:spPr>
        <p:txBody>
          <a:bodyPr/>
          <a:lstStyle/>
          <a:p>
            <a:r>
              <a:rPr lang="en-US" dirty="0" smtClean="0"/>
              <a:t>Phylogenetic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51" y="1723644"/>
            <a:ext cx="9297270" cy="4955061"/>
          </a:xfrm>
        </p:spPr>
        <p:txBody>
          <a:bodyPr>
            <a:normAutofit/>
          </a:bodyPr>
          <a:lstStyle/>
          <a:p>
            <a:r>
              <a:rPr lang="en-US" dirty="0" err="1" smtClean="0"/>
              <a:t>Apomorphy</a:t>
            </a:r>
            <a:r>
              <a:rPr lang="en-US" dirty="0" smtClean="0"/>
              <a:t> – a novel </a:t>
            </a:r>
            <a:r>
              <a:rPr lang="en-US" b="1" dirty="0" smtClean="0"/>
              <a:t>derived character</a:t>
            </a:r>
          </a:p>
          <a:p>
            <a:pPr lvl="1"/>
            <a:r>
              <a:rPr lang="en-US" dirty="0" err="1" smtClean="0"/>
              <a:t>Synapomorphy</a:t>
            </a:r>
            <a:r>
              <a:rPr lang="en-US" dirty="0" smtClean="0"/>
              <a:t> – shared derived</a:t>
            </a:r>
          </a:p>
          <a:p>
            <a:pPr lvl="2"/>
            <a:r>
              <a:rPr lang="en-US" dirty="0" smtClean="0"/>
              <a:t>Character shared by last common ancestor and descendants</a:t>
            </a:r>
          </a:p>
          <a:p>
            <a:pPr lvl="1"/>
            <a:r>
              <a:rPr lang="en-US" dirty="0" err="1" smtClean="0"/>
              <a:t>Autapomorphy</a:t>
            </a:r>
            <a:r>
              <a:rPr lang="en-US" dirty="0" smtClean="0"/>
              <a:t> – unique derived</a:t>
            </a:r>
          </a:p>
          <a:p>
            <a:pPr lvl="2"/>
            <a:r>
              <a:rPr lang="en-US" dirty="0" smtClean="0"/>
              <a:t>Novel character present in only one group</a:t>
            </a:r>
          </a:p>
          <a:p>
            <a:pPr lvl="2"/>
            <a:r>
              <a:rPr lang="en-US" dirty="0" smtClean="0"/>
              <a:t>Not present in most recent common </a:t>
            </a:r>
            <a:r>
              <a:rPr lang="en-US" dirty="0" err="1" smtClean="0"/>
              <a:t>ancester</a:t>
            </a:r>
            <a:endParaRPr lang="en-US" dirty="0" smtClean="0"/>
          </a:p>
          <a:p>
            <a:r>
              <a:rPr lang="en-US" dirty="0" err="1" smtClean="0"/>
              <a:t>Plesiomorphy</a:t>
            </a:r>
            <a:r>
              <a:rPr lang="en-US" dirty="0" smtClean="0"/>
              <a:t> -  </a:t>
            </a:r>
            <a:r>
              <a:rPr lang="en-US" b="1" dirty="0" smtClean="0"/>
              <a:t>shared ancestral character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Present in ancestor and descendants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899336" y="1469931"/>
            <a:ext cx="5135501" cy="3747528"/>
            <a:chOff x="6899336" y="1469931"/>
            <a:chExt cx="5135501" cy="37475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9336" y="1469931"/>
              <a:ext cx="5135501" cy="374752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924800" y="4201174"/>
              <a:ext cx="744071" cy="397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79341" y="4598894"/>
              <a:ext cx="1017494" cy="439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73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343403" y="2959873"/>
            <a:ext cx="765187" cy="564776"/>
            <a:chOff x="3023995" y="1676400"/>
            <a:chExt cx="765187" cy="564776"/>
          </a:xfrm>
        </p:grpSpPr>
        <p:sp>
          <p:nvSpPr>
            <p:cNvPr id="2" name="Oval 1"/>
            <p:cNvSpPr/>
            <p:nvPr/>
          </p:nvSpPr>
          <p:spPr>
            <a:xfrm>
              <a:off x="3182471" y="1676400"/>
              <a:ext cx="448235" cy="564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3263153" y="1783976"/>
              <a:ext cx="116541" cy="1165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460376" y="1860177"/>
              <a:ext cx="116541" cy="1165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321423" y="2008094"/>
              <a:ext cx="116541" cy="1165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2" idx="1"/>
            </p:cNvCxnSpPr>
            <p:nvPr/>
          </p:nvCxnSpPr>
          <p:spPr>
            <a:xfrm flipH="1" flipV="1">
              <a:off x="3101788" y="1676400"/>
              <a:ext cx="146325" cy="827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3023995" y="1976719"/>
              <a:ext cx="159921" cy="6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3576917" y="2133600"/>
              <a:ext cx="146325" cy="827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585884" y="1717755"/>
              <a:ext cx="152398" cy="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638227" y="1976719"/>
              <a:ext cx="150955" cy="69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" idx="3"/>
            </p:cNvCxnSpPr>
            <p:nvPr/>
          </p:nvCxnSpPr>
          <p:spPr>
            <a:xfrm flipH="1">
              <a:off x="3072727" y="2158466"/>
              <a:ext cx="175386" cy="57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436815" y="4296628"/>
            <a:ext cx="765187" cy="564776"/>
            <a:chOff x="3023995" y="1676400"/>
            <a:chExt cx="765187" cy="564776"/>
          </a:xfrm>
        </p:grpSpPr>
        <p:sp>
          <p:nvSpPr>
            <p:cNvPr id="37" name="Oval 36"/>
            <p:cNvSpPr/>
            <p:nvPr/>
          </p:nvSpPr>
          <p:spPr>
            <a:xfrm>
              <a:off x="3182471" y="1676400"/>
              <a:ext cx="448235" cy="564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263153" y="1783976"/>
              <a:ext cx="116541" cy="1165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460376" y="1860177"/>
              <a:ext cx="116541" cy="1165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321423" y="2008094"/>
              <a:ext cx="116541" cy="1165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stCxn id="37" idx="1"/>
            </p:cNvCxnSpPr>
            <p:nvPr/>
          </p:nvCxnSpPr>
          <p:spPr>
            <a:xfrm flipH="1" flipV="1">
              <a:off x="3101788" y="1676400"/>
              <a:ext cx="146325" cy="827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3023995" y="1976719"/>
              <a:ext cx="159921" cy="6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3576917" y="2133600"/>
              <a:ext cx="146325" cy="827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585884" y="1717755"/>
              <a:ext cx="152398" cy="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638227" y="1976719"/>
              <a:ext cx="150955" cy="69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7" idx="3"/>
            </p:cNvCxnSpPr>
            <p:nvPr/>
          </p:nvCxnSpPr>
          <p:spPr>
            <a:xfrm flipH="1">
              <a:off x="3072727" y="2158466"/>
              <a:ext cx="175386" cy="57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451747" y="1765618"/>
            <a:ext cx="765187" cy="564776"/>
            <a:chOff x="3023995" y="1676400"/>
            <a:chExt cx="765187" cy="564776"/>
          </a:xfrm>
        </p:grpSpPr>
        <p:sp>
          <p:nvSpPr>
            <p:cNvPr id="48" name="Oval 47"/>
            <p:cNvSpPr/>
            <p:nvPr/>
          </p:nvSpPr>
          <p:spPr>
            <a:xfrm>
              <a:off x="3182471" y="1676400"/>
              <a:ext cx="448235" cy="5647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263153" y="1783976"/>
              <a:ext cx="116541" cy="1165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460376" y="1860177"/>
              <a:ext cx="116541" cy="1165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321423" y="2008094"/>
              <a:ext cx="116541" cy="1165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>
              <a:stCxn id="48" idx="1"/>
            </p:cNvCxnSpPr>
            <p:nvPr/>
          </p:nvCxnSpPr>
          <p:spPr>
            <a:xfrm flipH="1" flipV="1">
              <a:off x="3101788" y="1676400"/>
              <a:ext cx="146325" cy="827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3023995" y="1976719"/>
              <a:ext cx="159921" cy="6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3576917" y="2133600"/>
              <a:ext cx="146325" cy="827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585884" y="1717755"/>
              <a:ext cx="152398" cy="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3638227" y="1976719"/>
              <a:ext cx="150955" cy="69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8" idx="3"/>
            </p:cNvCxnSpPr>
            <p:nvPr/>
          </p:nvCxnSpPr>
          <p:spPr>
            <a:xfrm flipH="1">
              <a:off x="3072727" y="2158466"/>
              <a:ext cx="175386" cy="57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5536426" y="2410571"/>
            <a:ext cx="765187" cy="564776"/>
            <a:chOff x="3023995" y="1676400"/>
            <a:chExt cx="765187" cy="564776"/>
          </a:xfrm>
        </p:grpSpPr>
        <p:sp>
          <p:nvSpPr>
            <p:cNvPr id="59" name="Oval 58"/>
            <p:cNvSpPr/>
            <p:nvPr/>
          </p:nvSpPr>
          <p:spPr>
            <a:xfrm>
              <a:off x="3182471" y="1676400"/>
              <a:ext cx="448235" cy="5647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263153" y="1783976"/>
              <a:ext cx="116541" cy="1165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460376" y="1860177"/>
              <a:ext cx="116541" cy="1165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321423" y="2008094"/>
              <a:ext cx="116541" cy="1165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>
              <a:stCxn id="59" idx="1"/>
            </p:cNvCxnSpPr>
            <p:nvPr/>
          </p:nvCxnSpPr>
          <p:spPr>
            <a:xfrm flipH="1" flipV="1">
              <a:off x="3101788" y="1676400"/>
              <a:ext cx="146325" cy="827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3023995" y="1976719"/>
              <a:ext cx="159921" cy="6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3576917" y="2133600"/>
              <a:ext cx="146325" cy="827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585884" y="1717755"/>
              <a:ext cx="152398" cy="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3638227" y="1976719"/>
              <a:ext cx="150955" cy="69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9" idx="3"/>
            </p:cNvCxnSpPr>
            <p:nvPr/>
          </p:nvCxnSpPr>
          <p:spPr>
            <a:xfrm flipH="1">
              <a:off x="3072727" y="2158466"/>
              <a:ext cx="175386" cy="57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527749" y="995083"/>
            <a:ext cx="765187" cy="564776"/>
            <a:chOff x="3023995" y="1676400"/>
            <a:chExt cx="765187" cy="564776"/>
          </a:xfrm>
        </p:grpSpPr>
        <p:sp>
          <p:nvSpPr>
            <p:cNvPr id="70" name="Oval 69"/>
            <p:cNvSpPr/>
            <p:nvPr/>
          </p:nvSpPr>
          <p:spPr>
            <a:xfrm>
              <a:off x="3182471" y="1676400"/>
              <a:ext cx="448235" cy="56477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263153" y="1783976"/>
              <a:ext cx="116541" cy="1165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460376" y="1860177"/>
              <a:ext cx="116541" cy="1165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321423" y="2008094"/>
              <a:ext cx="116541" cy="1165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>
              <a:stCxn id="70" idx="1"/>
            </p:cNvCxnSpPr>
            <p:nvPr/>
          </p:nvCxnSpPr>
          <p:spPr>
            <a:xfrm flipH="1" flipV="1">
              <a:off x="3101788" y="1676400"/>
              <a:ext cx="146325" cy="827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3023995" y="1976719"/>
              <a:ext cx="159921" cy="6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3576917" y="2133600"/>
              <a:ext cx="146325" cy="827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3585884" y="1717755"/>
              <a:ext cx="152398" cy="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3638227" y="1976719"/>
              <a:ext cx="150955" cy="69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0" idx="3"/>
            </p:cNvCxnSpPr>
            <p:nvPr/>
          </p:nvCxnSpPr>
          <p:spPr>
            <a:xfrm flipH="1">
              <a:off x="3072727" y="2158466"/>
              <a:ext cx="175386" cy="57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405531" y="5158049"/>
            <a:ext cx="765187" cy="564776"/>
            <a:chOff x="3023995" y="1676400"/>
            <a:chExt cx="765187" cy="564776"/>
          </a:xfrm>
        </p:grpSpPr>
        <p:sp>
          <p:nvSpPr>
            <p:cNvPr id="81" name="Oval 80"/>
            <p:cNvSpPr/>
            <p:nvPr/>
          </p:nvSpPr>
          <p:spPr>
            <a:xfrm>
              <a:off x="3182471" y="1676400"/>
              <a:ext cx="448235" cy="564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263153" y="1783976"/>
              <a:ext cx="116541" cy="1165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460376" y="1860177"/>
              <a:ext cx="116541" cy="1165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321423" y="2008094"/>
              <a:ext cx="116541" cy="1165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>
              <a:stCxn id="81" idx="1"/>
            </p:cNvCxnSpPr>
            <p:nvPr/>
          </p:nvCxnSpPr>
          <p:spPr>
            <a:xfrm flipH="1" flipV="1">
              <a:off x="3101788" y="1676400"/>
              <a:ext cx="146325" cy="827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3023995" y="1976719"/>
              <a:ext cx="159921" cy="6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3576917" y="2133600"/>
              <a:ext cx="146325" cy="827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3585884" y="1717755"/>
              <a:ext cx="152398" cy="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3638227" y="1976719"/>
              <a:ext cx="150955" cy="69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1" idx="3"/>
            </p:cNvCxnSpPr>
            <p:nvPr/>
          </p:nvCxnSpPr>
          <p:spPr>
            <a:xfrm flipH="1">
              <a:off x="3072727" y="2158466"/>
              <a:ext cx="175386" cy="57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536426" y="3639502"/>
            <a:ext cx="765187" cy="564776"/>
            <a:chOff x="3023995" y="1676400"/>
            <a:chExt cx="765187" cy="564776"/>
          </a:xfrm>
        </p:grpSpPr>
        <p:sp>
          <p:nvSpPr>
            <p:cNvPr id="92" name="Oval 91"/>
            <p:cNvSpPr/>
            <p:nvPr/>
          </p:nvSpPr>
          <p:spPr>
            <a:xfrm>
              <a:off x="3182471" y="1676400"/>
              <a:ext cx="448235" cy="564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263153" y="1783976"/>
              <a:ext cx="116541" cy="1165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460376" y="1860177"/>
              <a:ext cx="116541" cy="1165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3321423" y="2008094"/>
              <a:ext cx="116541" cy="1165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>
              <a:stCxn id="92" idx="1"/>
            </p:cNvCxnSpPr>
            <p:nvPr/>
          </p:nvCxnSpPr>
          <p:spPr>
            <a:xfrm flipH="1" flipV="1">
              <a:off x="3101788" y="1676400"/>
              <a:ext cx="146325" cy="827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3023995" y="1976719"/>
              <a:ext cx="159921" cy="65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3576917" y="2133600"/>
              <a:ext cx="146325" cy="827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3585884" y="1717755"/>
              <a:ext cx="152398" cy="662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3638227" y="1976719"/>
              <a:ext cx="150955" cy="69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2" idx="3"/>
            </p:cNvCxnSpPr>
            <p:nvPr/>
          </p:nvCxnSpPr>
          <p:spPr>
            <a:xfrm flipH="1">
              <a:off x="3072727" y="2158466"/>
              <a:ext cx="175386" cy="57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Straight Connector 102"/>
          <p:cNvCxnSpPr>
            <a:stCxn id="81" idx="0"/>
          </p:cNvCxnSpPr>
          <p:nvPr/>
        </p:nvCxnSpPr>
        <p:spPr>
          <a:xfrm flipV="1">
            <a:off x="5788125" y="4969363"/>
            <a:ext cx="45397" cy="188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5632059" y="4976087"/>
            <a:ext cx="120736" cy="188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2224195" y="2054944"/>
            <a:ext cx="1165905" cy="2565427"/>
            <a:chOff x="2224195" y="2054944"/>
            <a:chExt cx="1165905" cy="1828803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2224195" y="2918009"/>
              <a:ext cx="7293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2953548" y="2054944"/>
              <a:ext cx="0" cy="18288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2953548" y="2054944"/>
              <a:ext cx="436552" cy="2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2941950" y="3875208"/>
              <a:ext cx="436552" cy="2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4268342" y="1277471"/>
            <a:ext cx="1165905" cy="1546413"/>
            <a:chOff x="2224195" y="2054944"/>
            <a:chExt cx="1165905" cy="1828803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2224195" y="2918009"/>
              <a:ext cx="7293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2953548" y="2054944"/>
              <a:ext cx="0" cy="18288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2953548" y="2054944"/>
              <a:ext cx="436552" cy="2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2941950" y="3875208"/>
              <a:ext cx="436552" cy="2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4287058" y="3926534"/>
            <a:ext cx="1165905" cy="1500146"/>
            <a:chOff x="2224195" y="2054944"/>
            <a:chExt cx="1165905" cy="1828803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2224195" y="2918009"/>
              <a:ext cx="7293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2953548" y="2054944"/>
              <a:ext cx="0" cy="18288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2953548" y="2054944"/>
              <a:ext cx="436552" cy="2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2941950" y="3875208"/>
              <a:ext cx="436552" cy="2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/>
          <p:cNvSpPr txBox="1"/>
          <p:nvPr/>
        </p:nvSpPr>
        <p:spPr>
          <a:xfrm>
            <a:off x="6714565" y="1601353"/>
            <a:ext cx="232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 color is </a:t>
            </a:r>
            <a:r>
              <a:rPr lang="en-US" b="1" dirty="0" smtClean="0"/>
              <a:t>shared derived</a:t>
            </a:r>
            <a:r>
              <a:rPr lang="en-US" dirty="0" smtClean="0"/>
              <a:t> character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6796843" y="5022706"/>
            <a:ext cx="232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Antennae are derived but not shared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125897" y="1647519"/>
            <a:ext cx="1764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Ancestral Traits:</a:t>
            </a:r>
          </a:p>
          <a:p>
            <a:r>
              <a:rPr lang="en-US" dirty="0" smtClean="0"/>
              <a:t>Red body color</a:t>
            </a:r>
          </a:p>
          <a:p>
            <a:r>
              <a:rPr lang="en-US" dirty="0" smtClean="0"/>
              <a:t>Black spots</a:t>
            </a:r>
          </a:p>
          <a:p>
            <a:r>
              <a:rPr lang="en-US" dirty="0" smtClean="0"/>
              <a:t>6 legs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6687570" y="649071"/>
            <a:ext cx="232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 spots are derived but not shared</a:t>
            </a:r>
            <a:endParaRPr lang="en-US" dirty="0"/>
          </a:p>
        </p:txBody>
      </p:sp>
      <p:sp>
        <p:nvSpPr>
          <p:cNvPr id="137" name="Rounded Rectangle 136"/>
          <p:cNvSpPr/>
          <p:nvPr/>
        </p:nvSpPr>
        <p:spPr>
          <a:xfrm>
            <a:off x="3074894" y="1873193"/>
            <a:ext cx="85332" cy="374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137"/>
          <p:cNvSpPr/>
          <p:nvPr/>
        </p:nvSpPr>
        <p:spPr>
          <a:xfrm>
            <a:off x="5182829" y="5271123"/>
            <a:ext cx="85332" cy="374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138"/>
          <p:cNvSpPr/>
          <p:nvPr/>
        </p:nvSpPr>
        <p:spPr>
          <a:xfrm>
            <a:off x="5199577" y="1090226"/>
            <a:ext cx="85332" cy="374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/>
          <p:cNvSpPr/>
          <p:nvPr/>
        </p:nvSpPr>
        <p:spPr>
          <a:xfrm>
            <a:off x="457200" y="5294547"/>
            <a:ext cx="85332" cy="374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567467" y="5290615"/>
            <a:ext cx="212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Novel character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193" y="180921"/>
            <a:ext cx="7729728" cy="864108"/>
          </a:xfrm>
        </p:spPr>
        <p:txBody>
          <a:bodyPr/>
          <a:lstStyle/>
          <a:p>
            <a:r>
              <a:rPr lang="en-US" dirty="0" smtClean="0"/>
              <a:t>Building phylogenetic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51" y="1723644"/>
            <a:ext cx="9297270" cy="4955061"/>
          </a:xfrm>
        </p:spPr>
        <p:txBody>
          <a:bodyPr/>
          <a:lstStyle/>
          <a:p>
            <a:r>
              <a:rPr lang="en-US" dirty="0" smtClean="0"/>
              <a:t>Scientists use </a:t>
            </a:r>
            <a:r>
              <a:rPr lang="en-US" dirty="0" err="1" smtClean="0"/>
              <a:t>synapomorphies</a:t>
            </a:r>
            <a:r>
              <a:rPr lang="en-US" dirty="0" smtClean="0"/>
              <a:t> (shared derived characters) to build phylogenetic trees</a:t>
            </a:r>
          </a:p>
          <a:p>
            <a:r>
              <a:rPr lang="en-US" dirty="0" smtClean="0"/>
              <a:t>Outgroup has ancestral traits</a:t>
            </a:r>
          </a:p>
          <a:p>
            <a:r>
              <a:rPr lang="en-US" dirty="0" smtClean="0"/>
              <a:t>Novel traits are noted in individual species/groups using character table</a:t>
            </a:r>
          </a:p>
          <a:p>
            <a:r>
              <a:rPr lang="en-US" dirty="0" smtClean="0"/>
              <a:t>Character tables are binary, using 0 and 1</a:t>
            </a:r>
          </a:p>
          <a:p>
            <a:pPr lvl="1"/>
            <a:r>
              <a:rPr lang="en-US" dirty="0" smtClean="0"/>
              <a:t>0 = ancestral character</a:t>
            </a:r>
          </a:p>
          <a:p>
            <a:pPr lvl="1"/>
            <a:r>
              <a:rPr lang="en-US" dirty="0" smtClean="0"/>
              <a:t>1 = derived character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746" y="3137647"/>
            <a:ext cx="6879013" cy="31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193" y="180921"/>
            <a:ext cx="7729728" cy="864108"/>
          </a:xfrm>
        </p:spPr>
        <p:txBody>
          <a:bodyPr/>
          <a:lstStyle/>
          <a:p>
            <a:r>
              <a:rPr lang="en-US" dirty="0" smtClean="0"/>
              <a:t>Building phylogenetic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07" y="2449785"/>
            <a:ext cx="2391887" cy="2749744"/>
          </a:xfrm>
        </p:spPr>
        <p:txBody>
          <a:bodyPr/>
          <a:lstStyle/>
          <a:p>
            <a:r>
              <a:rPr lang="en-US" dirty="0" smtClean="0"/>
              <a:t>For this group (and only this group), are four walking legs shared ancestral or shared derived?</a:t>
            </a:r>
          </a:p>
          <a:p>
            <a:r>
              <a:rPr lang="en-US" dirty="0" smtClean="0"/>
              <a:t>What about amniotic eggs?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38" y="1623821"/>
            <a:ext cx="8970075" cy="411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090215" y="4159624"/>
            <a:ext cx="2782701" cy="1039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193" y="180921"/>
            <a:ext cx="7729728" cy="864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phylogenetic tree Groups: </a:t>
            </a:r>
            <a:r>
              <a:rPr lang="en-US" b="1" dirty="0" smtClean="0"/>
              <a:t>Monophyletic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16" y="1338162"/>
            <a:ext cx="9297270" cy="4955061"/>
          </a:xfrm>
        </p:spPr>
        <p:txBody>
          <a:bodyPr/>
          <a:lstStyle/>
          <a:p>
            <a:r>
              <a:rPr lang="en-US" dirty="0" smtClean="0"/>
              <a:t>Monophyletic group consists of a common ancestor and all descendants</a:t>
            </a:r>
          </a:p>
          <a:p>
            <a:pPr lvl="1"/>
            <a:r>
              <a:rPr lang="en-US" dirty="0" smtClean="0"/>
              <a:t>Each tree can be one large monophyletic group or several small monophyletic groups</a:t>
            </a:r>
          </a:p>
          <a:p>
            <a:pPr lvl="1"/>
            <a:r>
              <a:rPr lang="en-US" dirty="0" smtClean="0"/>
              <a:t>Clades – organisms that descended from a common ancestor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27" y="2839045"/>
            <a:ext cx="4657725" cy="30765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05834" y="2850776"/>
            <a:ext cx="1317812" cy="131781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7436" y="2617694"/>
            <a:ext cx="5168434" cy="3101788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110" y="1400915"/>
            <a:ext cx="1180376" cy="19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193" y="180921"/>
            <a:ext cx="7729728" cy="864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phylogenetic tree Groups: </a:t>
            </a:r>
            <a:r>
              <a:rPr lang="en-US" b="1" dirty="0" smtClean="0"/>
              <a:t>paraphyletic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16" y="1338162"/>
            <a:ext cx="9297270" cy="4955061"/>
          </a:xfrm>
        </p:spPr>
        <p:txBody>
          <a:bodyPr/>
          <a:lstStyle/>
          <a:p>
            <a:r>
              <a:rPr lang="en-US" dirty="0"/>
              <a:t>Paraphyletic group consists of an ancestral species and some, but not all, of the descendants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39" y="2435633"/>
            <a:ext cx="4657725" cy="3076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65295" y="1989622"/>
            <a:ext cx="2357718" cy="26361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47245" y="4482353"/>
            <a:ext cx="143435" cy="1344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9964" y="4010979"/>
            <a:ext cx="5512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is a paraphyletic group because it contains the common ancestor that had four limbs and it includes amphibians, primates, rabbits &amp; rodents, and crocodiles but it does NOT include dinosaurs &amp; birds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269" y="1385441"/>
            <a:ext cx="1155792" cy="192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193" y="180921"/>
            <a:ext cx="7729728" cy="864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phylogenetic tree Groups: </a:t>
            </a:r>
            <a:r>
              <a:rPr lang="en-US" b="1" dirty="0" smtClean="0"/>
              <a:t>polyphyletic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15" y="1338162"/>
            <a:ext cx="11069925" cy="4955061"/>
          </a:xfrm>
        </p:spPr>
        <p:txBody>
          <a:bodyPr/>
          <a:lstStyle/>
          <a:p>
            <a:r>
              <a:rPr lang="en-US" dirty="0" smtClean="0"/>
              <a:t>Polyphyletic group includes </a:t>
            </a:r>
            <a:r>
              <a:rPr lang="en-US" dirty="0"/>
              <a:t>distantly related species but does not include their most recent common ancestor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39" y="2435633"/>
            <a:ext cx="4657725" cy="30765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47245" y="4482353"/>
            <a:ext cx="143435" cy="1344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9964" y="3889684"/>
            <a:ext cx="5512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is a polyphyletic group because it groups rodents &amp; rabbits with crocodiles but it does not include their most recent common ancestor</a:t>
            </a:r>
            <a:endParaRPr lang="en-US" sz="1600" dirty="0"/>
          </a:p>
        </p:txBody>
      </p:sp>
      <p:sp>
        <p:nvSpPr>
          <p:cNvPr id="5" name="Oval 4"/>
          <p:cNvSpPr/>
          <p:nvPr/>
        </p:nvSpPr>
        <p:spPr>
          <a:xfrm>
            <a:off x="3505199" y="2435632"/>
            <a:ext cx="1353670" cy="11513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110" y="1721576"/>
            <a:ext cx="1257146" cy="202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193" y="180921"/>
            <a:ext cx="7729728" cy="864108"/>
          </a:xfrm>
        </p:spPr>
        <p:txBody>
          <a:bodyPr>
            <a:normAutofit/>
          </a:bodyPr>
          <a:lstStyle/>
          <a:p>
            <a:r>
              <a:rPr lang="en-US" dirty="0" smtClean="0"/>
              <a:t>Maximum parsimony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16" y="1338162"/>
            <a:ext cx="9297270" cy="4955061"/>
          </a:xfrm>
        </p:spPr>
        <p:txBody>
          <a:bodyPr/>
          <a:lstStyle/>
          <a:p>
            <a:r>
              <a:rPr lang="en-US" dirty="0" smtClean="0"/>
              <a:t>Maximum parsimony states that events will occur in the simplest way</a:t>
            </a:r>
          </a:p>
          <a:p>
            <a:pPr lvl="1"/>
            <a:r>
              <a:rPr lang="en-US" dirty="0" smtClean="0"/>
              <a:t>The phylogenetic tree with the fewest evolutionary steps is likely the correct one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49" y="2523565"/>
            <a:ext cx="6194065" cy="41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694" y="180921"/>
            <a:ext cx="8265459" cy="864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Homologous versus analogous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3" y="1499528"/>
            <a:ext cx="7116490" cy="4972990"/>
          </a:xfrm>
        </p:spPr>
        <p:txBody>
          <a:bodyPr/>
          <a:lstStyle/>
          <a:p>
            <a:r>
              <a:rPr lang="en-US" dirty="0" smtClean="0"/>
              <a:t>Homologous structures are physical or genetic traits that are similar due to a common ancestor</a:t>
            </a:r>
          </a:p>
          <a:p>
            <a:pPr lvl="1"/>
            <a:r>
              <a:rPr lang="en-US" dirty="0" smtClean="0"/>
              <a:t>Called homologies</a:t>
            </a:r>
          </a:p>
          <a:p>
            <a:pPr lvl="1"/>
            <a:r>
              <a:rPr lang="en-US" dirty="0" smtClean="0"/>
              <a:t>Similar structure, different function</a:t>
            </a:r>
          </a:p>
          <a:p>
            <a:pPr lvl="1"/>
            <a:r>
              <a:rPr lang="en-US" dirty="0" smtClean="0"/>
              <a:t>Common ancestor</a:t>
            </a:r>
          </a:p>
          <a:p>
            <a:r>
              <a:rPr lang="en-US" dirty="0" smtClean="0"/>
              <a:t>Analogous structures are similar physical or genetic traits that evolved separately in two (or more) organisms that do NOT share a common ancestor</a:t>
            </a:r>
          </a:p>
          <a:p>
            <a:pPr lvl="1"/>
            <a:r>
              <a:rPr lang="en-US" dirty="0" smtClean="0"/>
              <a:t>Occur due to similar environmental conditions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 structure. Same function</a:t>
            </a:r>
          </a:p>
          <a:p>
            <a:pPr lvl="1"/>
            <a:r>
              <a:rPr lang="en-US" dirty="0" smtClean="0"/>
              <a:t>Not from common ancestor</a:t>
            </a:r>
          </a:p>
          <a:p>
            <a:r>
              <a:rPr lang="en-US" dirty="0" smtClean="0"/>
              <a:t>Therefore similar traits in different organisms can be either homologous or analogous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710" y="1499528"/>
            <a:ext cx="3749545" cy="1808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710" y="3637148"/>
            <a:ext cx="3289920" cy="21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193" y="180921"/>
            <a:ext cx="7729728" cy="864108"/>
          </a:xfrm>
        </p:spPr>
        <p:txBody>
          <a:bodyPr/>
          <a:lstStyle/>
          <a:p>
            <a:r>
              <a:rPr lang="en-US" dirty="0" smtClean="0"/>
              <a:t>Analogous or homologous?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753" y="1766407"/>
            <a:ext cx="3782825" cy="2727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31" y="1948883"/>
            <a:ext cx="15906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8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193" y="180921"/>
            <a:ext cx="7729728" cy="864108"/>
          </a:xfrm>
        </p:spPr>
        <p:txBody>
          <a:bodyPr/>
          <a:lstStyle/>
          <a:p>
            <a:r>
              <a:rPr lang="en-US" dirty="0" smtClean="0"/>
              <a:t>Molecular homologies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51" y="1723644"/>
            <a:ext cx="9297270" cy="4955061"/>
          </a:xfrm>
        </p:spPr>
        <p:txBody>
          <a:bodyPr/>
          <a:lstStyle/>
          <a:p>
            <a:r>
              <a:rPr lang="en-US" dirty="0" smtClean="0"/>
              <a:t>Analysis of </a:t>
            </a:r>
            <a:r>
              <a:rPr lang="en-US" dirty="0"/>
              <a:t>comparable DNA segments from different </a:t>
            </a:r>
            <a:r>
              <a:rPr lang="en-US" dirty="0" smtClean="0"/>
              <a:t>organisms</a:t>
            </a:r>
          </a:p>
          <a:p>
            <a:r>
              <a:rPr lang="en-US" dirty="0"/>
              <a:t>If the genes in two organisms share many portions of nucleotide sequence, it is likely they are </a:t>
            </a:r>
            <a:r>
              <a:rPr lang="en-US" dirty="0" smtClean="0"/>
              <a:t>homologous</a:t>
            </a:r>
          </a:p>
          <a:p>
            <a:r>
              <a:rPr lang="en-US" dirty="0" smtClean="0"/>
              <a:t>Neutral mutations accumulate at constant rate in both organisms</a:t>
            </a:r>
          </a:p>
          <a:p>
            <a:r>
              <a:rPr lang="en-US" dirty="0"/>
              <a:t>Adaptive mutations will accumulate </a:t>
            </a:r>
            <a:r>
              <a:rPr lang="en-US" dirty="0" smtClean="0"/>
              <a:t>faster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Ancestral DNA is identical in two different organisms right before speciation</a:t>
            </a:r>
          </a:p>
          <a:p>
            <a:pPr lvl="1"/>
            <a:r>
              <a:rPr lang="en-US" dirty="0" smtClean="0"/>
              <a:t>Homologous structure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028" y="3694580"/>
            <a:ext cx="37814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193" y="180921"/>
            <a:ext cx="7729728" cy="864108"/>
          </a:xfrm>
        </p:spPr>
        <p:txBody>
          <a:bodyPr/>
          <a:lstStyle/>
          <a:p>
            <a:r>
              <a:rPr lang="en-US" dirty="0" smtClean="0"/>
              <a:t>Molecular homologies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4" y="1338162"/>
            <a:ext cx="9297270" cy="4955061"/>
          </a:xfrm>
        </p:spPr>
        <p:txBody>
          <a:bodyPr/>
          <a:lstStyle/>
          <a:p>
            <a:r>
              <a:rPr lang="en-US" dirty="0" smtClean="0"/>
              <a:t>As two populations diverge from each other, mutations occur in DNA</a:t>
            </a:r>
          </a:p>
          <a:p>
            <a:r>
              <a:rPr lang="en-US" dirty="0" smtClean="0"/>
              <a:t>Compare original DNA with new DNA to see mutations that occurred</a:t>
            </a:r>
          </a:p>
          <a:p>
            <a:pPr lvl="1"/>
            <a:r>
              <a:rPr lang="en-US" dirty="0" smtClean="0"/>
              <a:t>No longer align </a:t>
            </a:r>
          </a:p>
          <a:p>
            <a:pPr lvl="1"/>
            <a:r>
              <a:rPr lang="en-US" dirty="0" smtClean="0"/>
              <a:t>Mutations have accumulated</a:t>
            </a:r>
          </a:p>
          <a:p>
            <a:pPr lvl="1"/>
            <a:r>
              <a:rPr lang="en-US" dirty="0" smtClean="0"/>
              <a:t>Still homologous </a:t>
            </a:r>
          </a:p>
          <a:p>
            <a:pPr marL="2286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086" y="2523845"/>
            <a:ext cx="3639648" cy="38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193" y="180921"/>
            <a:ext cx="7729728" cy="864108"/>
          </a:xfrm>
        </p:spPr>
        <p:txBody>
          <a:bodyPr/>
          <a:lstStyle/>
          <a:p>
            <a:r>
              <a:rPr lang="en-US" dirty="0" smtClean="0"/>
              <a:t>Molecular homologies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4" y="1338162"/>
            <a:ext cx="9297270" cy="4955061"/>
          </a:xfrm>
        </p:spPr>
        <p:txBody>
          <a:bodyPr/>
          <a:lstStyle/>
          <a:p>
            <a:r>
              <a:rPr lang="en-US" dirty="0" smtClean="0"/>
              <a:t>Molecular systematics uses computer programs to compare prior homologous regions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Similar to comparing the bones in the forelimb of a human, cat, whale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702" y="2001469"/>
            <a:ext cx="48577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193" y="180921"/>
            <a:ext cx="7729728" cy="864108"/>
          </a:xfrm>
        </p:spPr>
        <p:txBody>
          <a:bodyPr/>
          <a:lstStyle/>
          <a:p>
            <a:r>
              <a:rPr lang="en-US" dirty="0" smtClean="0"/>
              <a:t>Outgroups in phylogenetic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92" y="1230585"/>
            <a:ext cx="6372420" cy="4955061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 smtClean="0"/>
              <a:t>outgroup </a:t>
            </a:r>
            <a:r>
              <a:rPr lang="en-US" dirty="0"/>
              <a:t>is a reference species </a:t>
            </a:r>
            <a:r>
              <a:rPr lang="en-US" dirty="0" smtClean="0"/>
              <a:t>that is closely related to the </a:t>
            </a:r>
            <a:r>
              <a:rPr lang="en-US" dirty="0" err="1" smtClean="0"/>
              <a:t>ingroup</a:t>
            </a:r>
            <a:r>
              <a:rPr lang="en-US" dirty="0" smtClean="0"/>
              <a:t> (the species being studied)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outgroup </a:t>
            </a:r>
            <a:r>
              <a:rPr lang="en-US" dirty="0" smtClean="0"/>
              <a:t>diverged </a:t>
            </a:r>
            <a:r>
              <a:rPr lang="en-US" dirty="0"/>
              <a:t>before </a:t>
            </a:r>
            <a:r>
              <a:rPr lang="en-US" dirty="0" smtClean="0"/>
              <a:t>the species of the </a:t>
            </a:r>
            <a:r>
              <a:rPr lang="en-US" dirty="0" err="1"/>
              <a:t>ingroup</a:t>
            </a:r>
            <a:endParaRPr lang="en-US" dirty="0"/>
          </a:p>
          <a:p>
            <a:r>
              <a:rPr lang="en-US" dirty="0" smtClean="0"/>
              <a:t>Comparisons between the outgroup and the species in the </a:t>
            </a:r>
            <a:r>
              <a:rPr lang="en-US" dirty="0" err="1" smtClean="0"/>
              <a:t>ingroup</a:t>
            </a:r>
            <a:r>
              <a:rPr lang="en-US" dirty="0" smtClean="0"/>
              <a:t> </a:t>
            </a:r>
            <a:r>
              <a:rPr lang="en-US" dirty="0"/>
              <a:t>species </a:t>
            </a:r>
            <a:r>
              <a:rPr lang="en-US" dirty="0" smtClean="0"/>
              <a:t>help to resolve evolutionary relationships</a:t>
            </a:r>
          </a:p>
          <a:p>
            <a:pPr lvl="1"/>
            <a:r>
              <a:rPr lang="en-US" dirty="0" smtClean="0"/>
              <a:t>Shared ancestral characters (present in the outgroup)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hared derived characters (not present in the outgroup)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677" y="1633537"/>
            <a:ext cx="5573493" cy="422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193" y="180921"/>
            <a:ext cx="7729728" cy="864108"/>
          </a:xfrm>
        </p:spPr>
        <p:txBody>
          <a:bodyPr/>
          <a:lstStyle/>
          <a:p>
            <a:r>
              <a:rPr lang="en-US" dirty="0" smtClean="0"/>
              <a:t>Building phylogenetic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51" y="1723644"/>
            <a:ext cx="9297270" cy="4955061"/>
          </a:xfrm>
        </p:spPr>
        <p:txBody>
          <a:bodyPr/>
          <a:lstStyle/>
          <a:p>
            <a:r>
              <a:rPr lang="en-US" dirty="0"/>
              <a:t>In comparison with its ancestor, an organism has both shared and </a:t>
            </a:r>
            <a:r>
              <a:rPr lang="en-US" dirty="0" smtClean="0"/>
              <a:t>derived characters</a:t>
            </a:r>
          </a:p>
          <a:p>
            <a:r>
              <a:rPr lang="en-US" dirty="0"/>
              <a:t>A </a:t>
            </a:r>
            <a:r>
              <a:rPr lang="en-US" b="1" dirty="0"/>
              <a:t>shared ancestral character</a:t>
            </a:r>
            <a:r>
              <a:rPr lang="en-US" dirty="0"/>
              <a:t> is a character that originated in an ancestor of the </a:t>
            </a:r>
            <a:r>
              <a:rPr lang="en-US" dirty="0" smtClean="0"/>
              <a:t>taxon</a:t>
            </a:r>
          </a:p>
          <a:p>
            <a:pPr lvl="1"/>
            <a:r>
              <a:rPr lang="en-US" dirty="0" smtClean="0"/>
              <a:t>Present in ancestor and descendants</a:t>
            </a:r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shared derived character</a:t>
            </a:r>
            <a:r>
              <a:rPr lang="en-US" dirty="0"/>
              <a:t> is </a:t>
            </a:r>
            <a:r>
              <a:rPr lang="en-US" dirty="0" smtClean="0"/>
              <a:t>a novel </a:t>
            </a:r>
            <a:r>
              <a:rPr lang="en-US" dirty="0"/>
              <a:t>evolutionary </a:t>
            </a:r>
            <a:r>
              <a:rPr lang="en-US" dirty="0" smtClean="0"/>
              <a:t>character</a:t>
            </a:r>
          </a:p>
          <a:p>
            <a:pPr lvl="1"/>
            <a:r>
              <a:rPr lang="en-US" dirty="0" smtClean="0"/>
              <a:t>Not present in ancestor, only in descendants</a:t>
            </a:r>
          </a:p>
          <a:p>
            <a:r>
              <a:rPr lang="en-US" dirty="0" smtClean="0"/>
              <a:t>Phylogenies are based on </a:t>
            </a:r>
            <a:r>
              <a:rPr lang="en-US" b="1" dirty="0" smtClean="0"/>
              <a:t>shared derived characteristics</a:t>
            </a:r>
          </a:p>
          <a:p>
            <a:pPr lvl="1"/>
            <a:r>
              <a:rPr lang="en-US" dirty="0" smtClean="0"/>
              <a:t>This is a trait that was not present in the ancestral species</a:t>
            </a:r>
          </a:p>
          <a:p>
            <a:pPr lvl="1"/>
            <a:r>
              <a:rPr lang="en-US" dirty="0" smtClean="0"/>
              <a:t>This trait is shared by the descendants</a:t>
            </a:r>
          </a:p>
          <a:p>
            <a:pPr lvl="1"/>
            <a:r>
              <a:rPr lang="en-US" dirty="0" smtClean="0"/>
              <a:t>Keep in mind that these terms can be relative depending on how we are viewing our phylogenetic tree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1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193" y="180921"/>
            <a:ext cx="7729728" cy="864108"/>
          </a:xfrm>
        </p:spPr>
        <p:txBody>
          <a:bodyPr/>
          <a:lstStyle/>
          <a:p>
            <a:r>
              <a:rPr lang="en-US" dirty="0" smtClean="0"/>
              <a:t>Building phylogenetic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51" y="1418844"/>
            <a:ext cx="2490702" cy="4955061"/>
          </a:xfrm>
        </p:spPr>
        <p:txBody>
          <a:bodyPr/>
          <a:lstStyle/>
          <a:p>
            <a:r>
              <a:rPr lang="en-US" dirty="0" smtClean="0"/>
              <a:t>These are </a:t>
            </a:r>
            <a:r>
              <a:rPr lang="en-US" b="1" dirty="0" smtClean="0"/>
              <a:t>shared derived characters</a:t>
            </a:r>
          </a:p>
          <a:p>
            <a:r>
              <a:rPr lang="en-US" dirty="0" smtClean="0"/>
              <a:t>They are novel characters that separate groups of organisms</a:t>
            </a:r>
          </a:p>
          <a:p>
            <a:r>
              <a:rPr lang="en-US" dirty="0" smtClean="0"/>
              <a:t>Can you think of one </a:t>
            </a:r>
            <a:r>
              <a:rPr lang="en-US" b="1" dirty="0" smtClean="0"/>
              <a:t>shared ancestral character </a:t>
            </a:r>
            <a:r>
              <a:rPr lang="en-US" dirty="0" smtClean="0"/>
              <a:t>shared by all of these organisms except the outgroup?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993" y="1337982"/>
            <a:ext cx="7333569" cy="495658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61765" y="3128686"/>
            <a:ext cx="1524000" cy="887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85129" y="4452577"/>
            <a:ext cx="1472944" cy="9264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06783" y="5208654"/>
            <a:ext cx="1309271" cy="699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21537" y="3792233"/>
            <a:ext cx="1524000" cy="8514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4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521</TotalTime>
  <Words>722</Words>
  <Application>Microsoft Office PowerPoint</Application>
  <PresentationFormat>Widescreen</PresentationFormat>
  <Paragraphs>141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Gill Sans MT</vt:lpstr>
      <vt:lpstr>Parcel</vt:lpstr>
      <vt:lpstr>Determining evolutionary relationships</vt:lpstr>
      <vt:lpstr>Homologous versus analogous traits</vt:lpstr>
      <vt:lpstr>Analogous or homologous?</vt:lpstr>
      <vt:lpstr>Molecular homologies</vt:lpstr>
      <vt:lpstr>Molecular homologies</vt:lpstr>
      <vt:lpstr>Molecular homologies</vt:lpstr>
      <vt:lpstr>Outgroups in phylogenetic trees</vt:lpstr>
      <vt:lpstr>Building phylogenetic trees</vt:lpstr>
      <vt:lpstr>Building phylogenetic trees</vt:lpstr>
      <vt:lpstr>Phylogenetic terms</vt:lpstr>
      <vt:lpstr>PowerPoint Presentation</vt:lpstr>
      <vt:lpstr>Building phylogenetic trees</vt:lpstr>
      <vt:lpstr>Building phylogenetic trees</vt:lpstr>
      <vt:lpstr>phylogenetic tree Groups: Monophyletic</vt:lpstr>
      <vt:lpstr>phylogenetic tree Groups: paraphyletic</vt:lpstr>
      <vt:lpstr>phylogenetic tree Groups: polyphyletic</vt:lpstr>
      <vt:lpstr>Maximum parsimony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Life on Earth</dc:title>
  <dc:creator>Michele Yeargain</dc:creator>
  <cp:lastModifiedBy>Michele Yeargain</cp:lastModifiedBy>
  <cp:revision>44</cp:revision>
  <dcterms:created xsi:type="dcterms:W3CDTF">2020-01-20T13:36:20Z</dcterms:created>
  <dcterms:modified xsi:type="dcterms:W3CDTF">2020-01-22T16:58:56Z</dcterms:modified>
</cp:coreProperties>
</file>