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3A45E-540C-4FF8-9C3A-949E6FBFF5C9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0F9CC-CAAD-402C-851E-394B31B13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89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123C-95A0-4687-8310-37BE22E4F1DC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CF391-D524-4CC8-842A-8DCD90FF6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817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123C-95A0-4687-8310-37BE22E4F1DC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CF391-D524-4CC8-842A-8DCD90FF6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870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123C-95A0-4687-8310-37BE22E4F1DC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CF391-D524-4CC8-842A-8DCD90FF6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39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123C-95A0-4687-8310-37BE22E4F1DC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CF391-D524-4CC8-842A-8DCD90FF6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57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123C-95A0-4687-8310-37BE22E4F1DC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CF391-D524-4CC8-842A-8DCD90FF6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4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123C-95A0-4687-8310-37BE22E4F1DC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CF391-D524-4CC8-842A-8DCD90FF6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1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123C-95A0-4687-8310-37BE22E4F1DC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CF391-D524-4CC8-842A-8DCD90FF6E8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57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123C-95A0-4687-8310-37BE22E4F1DC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CF391-D524-4CC8-842A-8DCD90FF6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008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123C-95A0-4687-8310-37BE22E4F1DC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CF391-D524-4CC8-842A-8DCD90FF6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14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123C-95A0-4687-8310-37BE22E4F1DC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CF391-D524-4CC8-842A-8DCD90FF6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26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7530123C-95A0-4687-8310-37BE22E4F1DC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CF391-D524-4CC8-842A-8DCD90FF6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822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7530123C-95A0-4687-8310-37BE22E4F1DC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1BACF391-D524-4CC8-842A-8DCD90FF6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4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Organizing Life on Earth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Chapter 20.1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68452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6786"/>
            <a:ext cx="10058400" cy="993557"/>
          </a:xfrm>
        </p:spPr>
        <p:txBody>
          <a:bodyPr/>
          <a:lstStyle/>
          <a:p>
            <a:r>
              <a:rPr lang="en-US" dirty="0" smtClean="0"/>
              <a:t>Taxonomy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766" y="1479973"/>
            <a:ext cx="7040880" cy="5025330"/>
          </a:xfrm>
        </p:spPr>
        <p:txBody>
          <a:bodyPr/>
          <a:lstStyle/>
          <a:p>
            <a:r>
              <a:rPr lang="en-US" dirty="0" smtClean="0"/>
              <a:t>Taxonomy is the international classification system used to name organisms in a hierarchical manner</a:t>
            </a:r>
          </a:p>
          <a:p>
            <a:pPr lvl="1"/>
            <a:r>
              <a:rPr lang="en-US" dirty="0" smtClean="0"/>
              <a:t>Called Linnaean System after Carl </a:t>
            </a:r>
            <a:r>
              <a:rPr lang="en-US" dirty="0" err="1" smtClean="0"/>
              <a:t>Linneaus</a:t>
            </a:r>
            <a:endParaRPr lang="en-US" dirty="0" smtClean="0"/>
          </a:p>
          <a:p>
            <a:r>
              <a:rPr lang="en-US" dirty="0" smtClean="0"/>
              <a:t>Taxonomic groups move from more inclusive to less inclusive</a:t>
            </a:r>
          </a:p>
          <a:p>
            <a:pPr lvl="1"/>
            <a:r>
              <a:rPr lang="en-US" dirty="0" smtClean="0"/>
              <a:t>Moves from less relatedness to more relatedness</a:t>
            </a:r>
          </a:p>
          <a:p>
            <a:pPr lvl="1"/>
            <a:r>
              <a:rPr lang="en-US" dirty="0" smtClean="0"/>
              <a:t>Each taxonomic group is called a Taxon</a:t>
            </a:r>
          </a:p>
          <a:p>
            <a:r>
              <a:rPr lang="en-US" dirty="0" smtClean="0"/>
              <a:t>Binomial nomenclature system: </a:t>
            </a:r>
            <a:r>
              <a:rPr lang="en-US" i="1" dirty="0" smtClean="0"/>
              <a:t>Genus species </a:t>
            </a:r>
            <a:endParaRPr lang="en-US" dirty="0" smtClean="0"/>
          </a:p>
          <a:p>
            <a:pPr lvl="1"/>
            <a:r>
              <a:rPr lang="en-US" dirty="0" smtClean="0"/>
              <a:t>Italicized</a:t>
            </a:r>
          </a:p>
          <a:p>
            <a:pPr lvl="1"/>
            <a:r>
              <a:rPr lang="en-US" dirty="0" smtClean="0"/>
              <a:t>Genus capitalized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pecies lowercase</a:t>
            </a:r>
          </a:p>
          <a:p>
            <a:pPr lvl="1"/>
            <a:r>
              <a:rPr lang="en-US" dirty="0" smtClean="0"/>
              <a:t>Leopard’s true scientific name is Eukarya, Chordata, Mammalia, </a:t>
            </a:r>
            <a:r>
              <a:rPr lang="en-US" dirty="0" err="1" smtClean="0"/>
              <a:t>Carnivora</a:t>
            </a:r>
            <a:r>
              <a:rPr lang="en-US" dirty="0" smtClean="0"/>
              <a:t>, </a:t>
            </a:r>
            <a:r>
              <a:rPr lang="en-US" dirty="0" err="1" smtClean="0"/>
              <a:t>Felidae</a:t>
            </a:r>
            <a:r>
              <a:rPr lang="en-US" dirty="0" smtClean="0"/>
              <a:t>, </a:t>
            </a:r>
            <a:r>
              <a:rPr lang="en-US" i="1" dirty="0" err="1" smtClean="0"/>
              <a:t>Panthera</a:t>
            </a:r>
            <a:r>
              <a:rPr lang="en-US" i="1" dirty="0" smtClean="0"/>
              <a:t> </a:t>
            </a:r>
            <a:r>
              <a:rPr lang="en-US" i="1" dirty="0" err="1" smtClean="0"/>
              <a:t>pardus</a:t>
            </a:r>
            <a:endParaRPr lang="en-US" i="1" dirty="0" smtClean="0"/>
          </a:p>
          <a:p>
            <a:pPr lvl="2"/>
            <a:r>
              <a:rPr lang="en-US" dirty="0" smtClean="0"/>
              <a:t>We would simplify this to </a:t>
            </a:r>
            <a:r>
              <a:rPr lang="en-US" i="1" dirty="0" err="1" smtClean="0"/>
              <a:t>Panthera</a:t>
            </a:r>
            <a:r>
              <a:rPr lang="en-US" i="1" dirty="0" smtClean="0"/>
              <a:t> </a:t>
            </a:r>
            <a:r>
              <a:rPr lang="en-US" i="1" dirty="0" err="1" smtClean="0"/>
              <a:t>pardus</a:t>
            </a:r>
            <a:endParaRPr lang="en-US" i="1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5646" y="1479974"/>
            <a:ext cx="4310742" cy="477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47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6005" y="233173"/>
            <a:ext cx="7729728" cy="994736"/>
          </a:xfrm>
        </p:spPr>
        <p:txBody>
          <a:bodyPr/>
          <a:lstStyle/>
          <a:p>
            <a:r>
              <a:rPr lang="en-US" dirty="0" smtClean="0"/>
              <a:t>Systematics and Phylogeny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838" y="1593015"/>
            <a:ext cx="5796359" cy="4363648"/>
          </a:xfrm>
        </p:spPr>
        <p:txBody>
          <a:bodyPr>
            <a:normAutofit/>
          </a:bodyPr>
          <a:lstStyle/>
          <a:p>
            <a:r>
              <a:rPr lang="en-US" dirty="0" smtClean="0"/>
              <a:t>Systematics classifies organisms based on their evolutionary relationships</a:t>
            </a:r>
          </a:p>
          <a:p>
            <a:pPr lvl="1"/>
            <a:r>
              <a:rPr lang="en-US" dirty="0" smtClean="0"/>
              <a:t>Analyze fossil data</a:t>
            </a:r>
          </a:p>
          <a:p>
            <a:pPr lvl="1"/>
            <a:r>
              <a:rPr lang="en-US" dirty="0" smtClean="0"/>
              <a:t>Analyze homologous structures</a:t>
            </a:r>
          </a:p>
          <a:p>
            <a:pPr lvl="1"/>
            <a:r>
              <a:rPr lang="en-US" dirty="0" smtClean="0"/>
              <a:t>Analyze </a:t>
            </a:r>
            <a:r>
              <a:rPr lang="en-US" dirty="0" err="1"/>
              <a:t>b</a:t>
            </a:r>
            <a:r>
              <a:rPr lang="en-US" dirty="0" err="1" smtClean="0"/>
              <a:t>iomolecular</a:t>
            </a:r>
            <a:r>
              <a:rPr lang="en-US" dirty="0" smtClean="0"/>
              <a:t> data</a:t>
            </a:r>
          </a:p>
          <a:p>
            <a:pPr lvl="1"/>
            <a:r>
              <a:rPr lang="en-US" dirty="0" smtClean="0"/>
              <a:t>Analyze DNA </a:t>
            </a:r>
          </a:p>
          <a:p>
            <a:r>
              <a:rPr lang="en-US" dirty="0" smtClean="0"/>
              <a:t>Phylogeny </a:t>
            </a:r>
            <a:r>
              <a:rPr lang="en-US" dirty="0"/>
              <a:t>is evolutionary history of organisms and their relationships to other organisms </a:t>
            </a:r>
          </a:p>
          <a:p>
            <a:r>
              <a:rPr lang="en-US" dirty="0"/>
              <a:t>Phylogenetic </a:t>
            </a:r>
            <a:r>
              <a:rPr lang="en-US" dirty="0" smtClean="0"/>
              <a:t>Tree uses systematics and phylogeny to reflect evolutionary relationships and history</a:t>
            </a:r>
          </a:p>
          <a:p>
            <a:pPr lvl="1"/>
            <a:r>
              <a:rPr lang="en-US" dirty="0" smtClean="0"/>
              <a:t>Phylogenetic trees are hypotheses of the past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197" y="1227909"/>
            <a:ext cx="5754116" cy="56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597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207046"/>
            <a:ext cx="7729728" cy="968611"/>
          </a:xfrm>
        </p:spPr>
        <p:txBody>
          <a:bodyPr/>
          <a:lstStyle/>
          <a:p>
            <a:r>
              <a:rPr lang="en-US" dirty="0" smtClean="0"/>
              <a:t>Phylogenetic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645" y="1410507"/>
            <a:ext cx="6024589" cy="4781287"/>
          </a:xfrm>
        </p:spPr>
        <p:txBody>
          <a:bodyPr/>
          <a:lstStyle/>
          <a:p>
            <a:r>
              <a:rPr lang="en-US" dirty="0" smtClean="0"/>
              <a:t>Phylogenetic trees are map of evolutionary history</a:t>
            </a:r>
          </a:p>
          <a:p>
            <a:r>
              <a:rPr lang="en-US" dirty="0" smtClean="0"/>
              <a:t>Trees are typically </a:t>
            </a:r>
            <a:r>
              <a:rPr lang="en-US" b="1" u="sng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</a:rPr>
              <a:t>rooted</a:t>
            </a:r>
            <a:r>
              <a:rPr lang="en-US" dirty="0" smtClean="0"/>
              <a:t>  (single common ancestor)</a:t>
            </a:r>
          </a:p>
          <a:p>
            <a:r>
              <a:rPr lang="en-US" b="1" u="sng" dirty="0" smtClean="0">
                <a:solidFill>
                  <a:srgbClr val="00B050"/>
                </a:solidFill>
              </a:rPr>
              <a:t>Branch point</a:t>
            </a:r>
            <a:r>
              <a:rPr lang="en-US" dirty="0" smtClean="0"/>
              <a:t> indicates a single lineage splitting into two</a:t>
            </a:r>
          </a:p>
          <a:p>
            <a:pPr lvl="1"/>
            <a:r>
              <a:rPr lang="en-US" dirty="0" smtClean="0"/>
              <a:t>The node of the branch point indicates a common ancestor to those sub taxa</a:t>
            </a:r>
          </a:p>
          <a:p>
            <a:r>
              <a:rPr lang="en-US" dirty="0" smtClean="0"/>
              <a:t>Evolution of novel trait</a:t>
            </a:r>
          </a:p>
          <a:p>
            <a:r>
              <a:rPr lang="en-US" b="1" u="sng" dirty="0" smtClean="0">
                <a:solidFill>
                  <a:srgbClr val="FFC000"/>
                </a:solidFill>
              </a:rPr>
              <a:t>Basal taxon</a:t>
            </a:r>
            <a:r>
              <a:rPr lang="en-US" b="1" u="sng" dirty="0" smtClean="0"/>
              <a:t> </a:t>
            </a:r>
            <a:r>
              <a:rPr lang="en-US" dirty="0" smtClean="0"/>
              <a:t>is an unbranched lineage that evolved from the common ancestor</a:t>
            </a:r>
          </a:p>
          <a:p>
            <a:pPr lvl="1"/>
            <a:r>
              <a:rPr lang="en-US" dirty="0" smtClean="0"/>
              <a:t>These are often used as the outgroup</a:t>
            </a:r>
          </a:p>
          <a:p>
            <a:r>
              <a:rPr lang="en-US" b="1" u="sng" dirty="0" smtClean="0">
                <a:solidFill>
                  <a:srgbClr val="7030A0"/>
                </a:solidFill>
              </a:rPr>
              <a:t>Sister taxa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are two lineages stemming from same branch point (node)</a:t>
            </a:r>
          </a:p>
          <a:p>
            <a:r>
              <a:rPr lang="en-US" b="1" u="sng" dirty="0" err="1" smtClean="0">
                <a:solidFill>
                  <a:srgbClr val="0070C0"/>
                </a:solidFill>
              </a:rPr>
              <a:t>Polytomy</a:t>
            </a:r>
            <a:r>
              <a:rPr lang="en-US" dirty="0" smtClean="0"/>
              <a:t> is a branch with two or more lineages</a:t>
            </a:r>
          </a:p>
          <a:p>
            <a:pPr lvl="1"/>
            <a:r>
              <a:rPr lang="en-US" dirty="0" smtClean="0"/>
              <a:t>Undetermined relationships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7554" y="1410507"/>
            <a:ext cx="5491539" cy="442062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204857" y="1815737"/>
            <a:ext cx="431075" cy="47026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7458891" y="2961498"/>
            <a:ext cx="143692" cy="16052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830491" y="4101737"/>
            <a:ext cx="3218602" cy="143691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3648" y="4820194"/>
            <a:ext cx="1704703" cy="181124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852160" y="6087291"/>
            <a:ext cx="1071154" cy="54415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040879" y="5831134"/>
            <a:ext cx="1058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Time</a:t>
            </a:r>
            <a:endParaRPr lang="en-US" sz="2400" b="1" dirty="0"/>
          </a:p>
        </p:txBody>
      </p:sp>
      <p:cxnSp>
        <p:nvCxnSpPr>
          <p:cNvPr id="19" name="Straight Arrow Connector 18"/>
          <p:cNvCxnSpPr>
            <a:stCxn id="17" idx="3"/>
          </p:cNvCxnSpPr>
          <p:nvPr/>
        </p:nvCxnSpPr>
        <p:spPr>
          <a:xfrm>
            <a:off x="8098970" y="6061967"/>
            <a:ext cx="3540036" cy="2532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1711234" y="3278777"/>
            <a:ext cx="1227908" cy="31350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9666514" y="796834"/>
            <a:ext cx="1045029" cy="7315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7145383" y="2782389"/>
            <a:ext cx="313508" cy="49638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1233" y="3333620"/>
            <a:ext cx="347502" cy="53039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8436" y="3921453"/>
            <a:ext cx="347502" cy="53039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2576" y="4417836"/>
            <a:ext cx="347502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23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5193" y="180921"/>
            <a:ext cx="7729728" cy="864108"/>
          </a:xfrm>
        </p:spPr>
        <p:txBody>
          <a:bodyPr/>
          <a:lstStyle/>
          <a:p>
            <a:r>
              <a:rPr lang="en-US" dirty="0" smtClean="0"/>
              <a:t>Tree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651" y="1723645"/>
            <a:ext cx="6194406" cy="4102734"/>
          </a:xfrm>
        </p:spPr>
        <p:txBody>
          <a:bodyPr/>
          <a:lstStyle/>
          <a:p>
            <a:r>
              <a:rPr lang="en-US" dirty="0" smtClean="0"/>
              <a:t>Branch length does not indicate length of time</a:t>
            </a:r>
          </a:p>
          <a:p>
            <a:pPr lvl="1"/>
            <a:r>
              <a:rPr lang="en-US" dirty="0" smtClean="0"/>
              <a:t>Long branches ≠ more time has passed</a:t>
            </a:r>
          </a:p>
          <a:p>
            <a:pPr lvl="1"/>
            <a:r>
              <a:rPr lang="en-US" dirty="0" smtClean="0"/>
              <a:t>Short branches ≠ less time has passed</a:t>
            </a:r>
          </a:p>
          <a:p>
            <a:r>
              <a:rPr lang="en-US" dirty="0" smtClean="0"/>
              <a:t>Trees show evolutionary patterns not phenotypic patterns</a:t>
            </a:r>
          </a:p>
          <a:p>
            <a:r>
              <a:rPr lang="en-US" dirty="0" smtClean="0"/>
              <a:t>Does not account for further change after a branch point</a:t>
            </a:r>
          </a:p>
          <a:p>
            <a:r>
              <a:rPr lang="en-US" dirty="0" smtClean="0"/>
              <a:t>Does not imply that sister taxa evolved from each other</a:t>
            </a:r>
          </a:p>
          <a:p>
            <a:pPr lvl="1"/>
            <a:r>
              <a:rPr lang="en-US" dirty="0" smtClean="0"/>
              <a:t>They evolved from a common ancestor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3497" y="1723645"/>
            <a:ext cx="4811486" cy="294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705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180921"/>
            <a:ext cx="7729728" cy="1007799"/>
          </a:xfrm>
        </p:spPr>
        <p:txBody>
          <a:bodyPr/>
          <a:lstStyle/>
          <a:p>
            <a:r>
              <a:rPr lang="en-US" dirty="0" smtClean="0"/>
              <a:t>Alternative Tree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090" y="2110456"/>
            <a:ext cx="4039035" cy="3101983"/>
          </a:xfrm>
        </p:spPr>
        <p:txBody>
          <a:bodyPr/>
          <a:lstStyle/>
          <a:p>
            <a:r>
              <a:rPr lang="en-US" sz="2000" dirty="0" smtClean="0"/>
              <a:t>Both trees have:</a:t>
            </a:r>
          </a:p>
          <a:p>
            <a:pPr lvl="1"/>
            <a:r>
              <a:rPr lang="en-US" sz="1800" dirty="0" smtClean="0"/>
              <a:t>common ancestor (root)</a:t>
            </a:r>
          </a:p>
          <a:p>
            <a:pPr lvl="1"/>
            <a:r>
              <a:rPr lang="en-US" sz="1800" dirty="0" smtClean="0"/>
              <a:t>branch points (nodes)</a:t>
            </a:r>
          </a:p>
          <a:p>
            <a:pPr lvl="1"/>
            <a:r>
              <a:rPr lang="en-US" sz="1800" dirty="0" smtClean="0"/>
              <a:t>Sister taxa</a:t>
            </a:r>
          </a:p>
          <a:p>
            <a:pPr lvl="1"/>
            <a:r>
              <a:rPr lang="en-US" sz="1800" dirty="0" smtClean="0"/>
              <a:t>Basal taxon (outgroup)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581" y="1758119"/>
            <a:ext cx="5387885" cy="380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669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9696" y="154795"/>
            <a:ext cx="7729728" cy="903296"/>
          </a:xfrm>
        </p:spPr>
        <p:txBody>
          <a:bodyPr/>
          <a:lstStyle/>
          <a:p>
            <a:r>
              <a:rPr lang="en-US" dirty="0" smtClean="0"/>
              <a:t>Rotation around 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593" y="1318696"/>
            <a:ext cx="9205831" cy="505597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Rotation around nodes does NOT change evolutionary relationships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Change in branching ORDER changes relationships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797" y="1861746"/>
            <a:ext cx="5975697" cy="23572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098" y="4892693"/>
            <a:ext cx="3069772" cy="14757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71980" y="4770571"/>
            <a:ext cx="9477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Lizards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Frogs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Chimps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Humans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8570" y="4908768"/>
            <a:ext cx="438150" cy="3619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6318" y="5315162"/>
            <a:ext cx="387121" cy="2954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7550" y="5692005"/>
            <a:ext cx="226699" cy="36065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3006" y="5999357"/>
            <a:ext cx="257175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240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2495" y="180920"/>
            <a:ext cx="7729728" cy="1188720"/>
          </a:xfrm>
        </p:spPr>
        <p:txBody>
          <a:bodyPr/>
          <a:lstStyle/>
          <a:p>
            <a:r>
              <a:rPr lang="en-US" dirty="0" smtClean="0"/>
              <a:t>Comparing phylogenetic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8190" y="1592977"/>
            <a:ext cx="8597974" cy="84705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Which of these trees shows a different evolutionary relationship?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001" y="2663368"/>
            <a:ext cx="8864352" cy="343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00038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161</TotalTime>
  <Words>342</Words>
  <Application>Microsoft Office PowerPoint</Application>
  <PresentationFormat>Widescreen</PresentationFormat>
  <Paragraphs>64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Gill Sans MT</vt:lpstr>
      <vt:lpstr>Parcel</vt:lpstr>
      <vt:lpstr>Organizing Life on Earth</vt:lpstr>
      <vt:lpstr>Taxonomy</vt:lpstr>
      <vt:lpstr>Systematics and Phylogeny</vt:lpstr>
      <vt:lpstr>Phylogenetic Trees</vt:lpstr>
      <vt:lpstr>Tree limitations</vt:lpstr>
      <vt:lpstr>Alternative Tree diagrams</vt:lpstr>
      <vt:lpstr>Rotation around nodes</vt:lpstr>
      <vt:lpstr>Comparing phylogenetic trees</vt:lpstr>
    </vt:vector>
  </TitlesOfParts>
  <Company>College of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Organizing Life on Earth</dc:title>
  <dc:creator>Michele Yeargain</dc:creator>
  <cp:lastModifiedBy>Michele Yeargain</cp:lastModifiedBy>
  <cp:revision>16</cp:revision>
  <dcterms:created xsi:type="dcterms:W3CDTF">2020-01-20T13:36:20Z</dcterms:created>
  <dcterms:modified xsi:type="dcterms:W3CDTF">2020-01-20T16:17:31Z</dcterms:modified>
</cp:coreProperties>
</file>