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76" r:id="rId3"/>
    <p:sldId id="258" r:id="rId4"/>
    <p:sldId id="259" r:id="rId5"/>
    <p:sldId id="263" r:id="rId6"/>
    <p:sldId id="264" r:id="rId7"/>
    <p:sldId id="265" r:id="rId8"/>
    <p:sldId id="295" r:id="rId9"/>
    <p:sldId id="280" r:id="rId10"/>
    <p:sldId id="294" r:id="rId11"/>
    <p:sldId id="278" r:id="rId12"/>
    <p:sldId id="279" r:id="rId13"/>
    <p:sldId id="296" r:id="rId14"/>
    <p:sldId id="282" r:id="rId15"/>
    <p:sldId id="286" r:id="rId16"/>
    <p:sldId id="298" r:id="rId17"/>
    <p:sldId id="287" r:id="rId18"/>
    <p:sldId id="281" r:id="rId19"/>
    <p:sldId id="297" r:id="rId20"/>
    <p:sldId id="266" r:id="rId21"/>
    <p:sldId id="267" r:id="rId22"/>
    <p:sldId id="269" r:id="rId23"/>
    <p:sldId id="270" r:id="rId24"/>
    <p:sldId id="272" r:id="rId25"/>
    <p:sldId id="273" r:id="rId26"/>
    <p:sldId id="288" r:id="rId27"/>
    <p:sldId id="293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05" d="100"/>
          <a:sy n="105" d="100"/>
        </p:scale>
        <p:origin x="12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4D820-146C-4588-BB8B-7FC91B07677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F20B3-7DCB-4883-BC4A-DF4A2EDEC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8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4986D-6BE9-4264-908F-02DB36FD8D6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1/6/2020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sym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sym typeface="Arial" charset="0"/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sym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sym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BSC 2011C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General Biology II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MWF </a:t>
            </a:r>
            <a:r>
              <a:rPr lang="en-US" sz="3600" dirty="0" smtClean="0"/>
              <a:t>12</a:t>
            </a:r>
            <a:r>
              <a:rPr lang="en-US" sz="3600" dirty="0" smtClean="0">
                <a:solidFill>
                  <a:schemeClr val="tx1"/>
                </a:solidFill>
              </a:rPr>
              <a:t>:30 – </a:t>
            </a:r>
            <a:r>
              <a:rPr lang="en-US" sz="3600" dirty="0"/>
              <a:t>1</a:t>
            </a:r>
            <a:r>
              <a:rPr lang="en-US" sz="3600" dirty="0" smtClean="0"/>
              <a:t>:20 </a:t>
            </a:r>
            <a:r>
              <a:rPr lang="en-US" sz="3600" dirty="0"/>
              <a:t>p</a:t>
            </a:r>
            <a:r>
              <a:rPr lang="en-US" sz="3600" dirty="0" smtClean="0"/>
              <a:t>m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Instructor:  Ms. Michele Yeargain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Pre-Lecture </a:t>
            </a:r>
            <a:r>
              <a:rPr lang="en-US" sz="3200" dirty="0" smtClean="0"/>
              <a:t>Quizzes (5%)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Read </a:t>
            </a:r>
            <a:r>
              <a:rPr lang="en-US" dirty="0" err="1" smtClean="0"/>
              <a:t>OpenStax</a:t>
            </a:r>
            <a:r>
              <a:rPr lang="en-US" dirty="0" smtClean="0"/>
              <a:t> readings in </a:t>
            </a:r>
            <a:r>
              <a:rPr lang="en-US" dirty="0" err="1" smtClean="0"/>
              <a:t>Webcourses</a:t>
            </a:r>
            <a:endParaRPr lang="en-US" dirty="0" smtClean="0"/>
          </a:p>
          <a:p>
            <a:r>
              <a:rPr lang="en-US" dirty="0" smtClean="0"/>
              <a:t>Must completed pre-lecture quiz prior to lecture on that material</a:t>
            </a:r>
          </a:p>
          <a:p>
            <a:r>
              <a:rPr lang="en-US" dirty="0" smtClean="0"/>
              <a:t>Are due at 12:30 pm on due date</a:t>
            </a:r>
          </a:p>
          <a:p>
            <a:pPr lvl="1"/>
            <a:r>
              <a:rPr lang="en-US" dirty="0" smtClean="0"/>
              <a:t>Open one week prior to due date</a:t>
            </a:r>
          </a:p>
          <a:p>
            <a:r>
              <a:rPr lang="en-US" dirty="0" smtClean="0"/>
              <a:t>Unlimited attempts</a:t>
            </a:r>
          </a:p>
          <a:p>
            <a:r>
              <a:rPr lang="en-US" dirty="0" smtClean="0"/>
              <a:t>Scored on correctness</a:t>
            </a:r>
          </a:p>
          <a:p>
            <a:r>
              <a:rPr lang="en-US" dirty="0" smtClean="0"/>
              <a:t>Can be completed late for 50% of earned score</a:t>
            </a:r>
          </a:p>
          <a:p>
            <a:pPr lvl="1"/>
            <a:r>
              <a:rPr lang="en-US" dirty="0" smtClean="0"/>
              <a:t>BUT…must be completed prior to exam on associated material</a:t>
            </a:r>
          </a:p>
          <a:p>
            <a:r>
              <a:rPr lang="en-US" dirty="0" smtClean="0"/>
              <a:t>No excused absences </a:t>
            </a:r>
          </a:p>
          <a:p>
            <a:r>
              <a:rPr lang="en-US" dirty="0" smtClean="0"/>
              <a:t>No dropped assignments</a:t>
            </a:r>
          </a:p>
        </p:txBody>
      </p:sp>
    </p:spTree>
    <p:extLst>
      <p:ext uri="{BB962C8B-B14F-4D97-AF65-F5344CB8AC3E}">
        <p14:creationId xmlns:p14="http://schemas.microsoft.com/office/powerpoint/2010/main" val="355269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 </a:t>
            </a:r>
            <a:r>
              <a:rPr lang="en-US" dirty="0" smtClean="0"/>
              <a:t>Questions (5%)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In-class polling system </a:t>
            </a:r>
          </a:p>
          <a:p>
            <a:r>
              <a:rPr lang="en-US" dirty="0" smtClean="0"/>
              <a:t>Need physical clicker or REEF subscription</a:t>
            </a:r>
          </a:p>
          <a:p>
            <a:r>
              <a:rPr lang="en-US" dirty="0" smtClean="0"/>
              <a:t>Will have questions in lecture each day</a:t>
            </a:r>
          </a:p>
          <a:p>
            <a:r>
              <a:rPr lang="en-US" dirty="0" smtClean="0"/>
              <a:t>Questions are graded 25% participation, 75% correctness</a:t>
            </a:r>
          </a:p>
          <a:p>
            <a:r>
              <a:rPr lang="en-US" dirty="0" smtClean="0"/>
              <a:t>Practice </a:t>
            </a:r>
            <a:r>
              <a:rPr lang="en-US" dirty="0" err="1" smtClean="0"/>
              <a:t>iClicker</a:t>
            </a:r>
            <a:r>
              <a:rPr lang="en-US" dirty="0" smtClean="0"/>
              <a:t> questions this Wed. and Fri.</a:t>
            </a:r>
          </a:p>
          <a:p>
            <a:r>
              <a:rPr lang="en-US" dirty="0" smtClean="0"/>
              <a:t>Starting January 13 points will count!</a:t>
            </a:r>
          </a:p>
          <a:p>
            <a:r>
              <a:rPr lang="en-US" dirty="0" smtClean="0"/>
              <a:t>Scores will be uploaded to </a:t>
            </a:r>
            <a:r>
              <a:rPr lang="en-US" dirty="0" err="1" smtClean="0"/>
              <a:t>Webcourses</a:t>
            </a:r>
            <a:endParaRPr lang="en-US" dirty="0" smtClean="0"/>
          </a:p>
          <a:p>
            <a:r>
              <a:rPr lang="en-US" dirty="0" smtClean="0"/>
              <a:t>Lowest 6 scores will be </a:t>
            </a:r>
            <a:r>
              <a:rPr lang="en-US" dirty="0" smtClean="0"/>
              <a:t>dropped</a:t>
            </a:r>
          </a:p>
          <a:p>
            <a:r>
              <a:rPr lang="en-US" dirty="0" smtClean="0"/>
              <a:t>Must bring your </a:t>
            </a:r>
            <a:r>
              <a:rPr lang="en-US" dirty="0" err="1" smtClean="0"/>
              <a:t>iclicker</a:t>
            </a:r>
            <a:r>
              <a:rPr lang="en-US" dirty="0" smtClean="0"/>
              <a:t> device or phone to lecture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25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</a:t>
            </a:r>
            <a:r>
              <a:rPr lang="en-US" dirty="0" smtClean="0"/>
              <a:t>Post-Quizzes (10%)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material covered that week</a:t>
            </a:r>
          </a:p>
          <a:p>
            <a:r>
              <a:rPr lang="en-US" dirty="0" smtClean="0"/>
              <a:t>Link can be found in </a:t>
            </a:r>
            <a:r>
              <a:rPr lang="en-US" dirty="0" err="1" smtClean="0"/>
              <a:t>Webcourses</a:t>
            </a:r>
            <a:r>
              <a:rPr lang="en-US" dirty="0" smtClean="0"/>
              <a:t> Modules</a:t>
            </a:r>
          </a:p>
          <a:p>
            <a:r>
              <a:rPr lang="en-US" dirty="0" smtClean="0"/>
              <a:t>Assignment start/due dates are available in </a:t>
            </a:r>
            <a:r>
              <a:rPr lang="en-US" dirty="0" err="1" smtClean="0"/>
              <a:t>Webcourses</a:t>
            </a:r>
            <a:endParaRPr lang="en-US" dirty="0" smtClean="0"/>
          </a:p>
          <a:p>
            <a:pPr lvl="1"/>
            <a:r>
              <a:rPr lang="en-US" dirty="0" smtClean="0"/>
              <a:t>Assignments open at 1:30 pm on Fridays</a:t>
            </a:r>
          </a:p>
          <a:p>
            <a:pPr lvl="1"/>
            <a:r>
              <a:rPr lang="en-US" dirty="0" smtClean="0"/>
              <a:t>Assignments close at 11:59 pm the following Friday</a:t>
            </a:r>
          </a:p>
          <a:p>
            <a:pPr lvl="1"/>
            <a:r>
              <a:rPr lang="en-US" dirty="0" smtClean="0"/>
              <a:t>First post-quiz opens on January 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 not wait until the last minute!</a:t>
            </a:r>
          </a:p>
          <a:p>
            <a:r>
              <a:rPr lang="en-US" dirty="0" smtClean="0"/>
              <a:t>Homework will not be reopened or due date extended</a:t>
            </a:r>
          </a:p>
          <a:p>
            <a:r>
              <a:rPr lang="en-US" dirty="0" smtClean="0"/>
              <a:t>8 post-quizzes</a:t>
            </a:r>
          </a:p>
          <a:p>
            <a:pPr lvl="1"/>
            <a:r>
              <a:rPr lang="en-US" dirty="0" smtClean="0"/>
              <a:t>Lowest score will be dropped</a:t>
            </a:r>
          </a:p>
        </p:txBody>
      </p:sp>
    </p:spTree>
    <p:extLst>
      <p:ext uri="{BB962C8B-B14F-4D97-AF65-F5344CB8AC3E}">
        <p14:creationId xmlns:p14="http://schemas.microsoft.com/office/powerpoint/2010/main" val="63084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r>
              <a:rPr lang="en-US" dirty="0" smtClean="0"/>
              <a:t> (5%)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In-lecture activities to promote understanding of difficult concepts</a:t>
            </a:r>
            <a:endParaRPr lang="en-US" dirty="0" smtClean="0"/>
          </a:p>
          <a:p>
            <a:r>
              <a:rPr lang="en-US" dirty="0" smtClean="0"/>
              <a:t>Material available in </a:t>
            </a:r>
            <a:r>
              <a:rPr lang="en-US" dirty="0" err="1" smtClean="0"/>
              <a:t>Webcourses</a:t>
            </a:r>
            <a:r>
              <a:rPr lang="en-US" dirty="0" smtClean="0"/>
              <a:t> prior to AL day</a:t>
            </a:r>
          </a:p>
          <a:p>
            <a:pPr lvl="1"/>
            <a:r>
              <a:rPr lang="en-US" dirty="0" smtClean="0"/>
              <a:t>Read and prepare before lecture!</a:t>
            </a:r>
            <a:endParaRPr lang="en-US" dirty="0" smtClean="0"/>
          </a:p>
          <a:p>
            <a:r>
              <a:rPr lang="en-US" dirty="0" smtClean="0"/>
              <a:t>10 </a:t>
            </a:r>
            <a:r>
              <a:rPr lang="en-US" dirty="0" err="1" smtClean="0"/>
              <a:t>iClicker</a:t>
            </a:r>
            <a:r>
              <a:rPr lang="en-US" dirty="0" smtClean="0"/>
              <a:t> questions per AL day</a:t>
            </a:r>
            <a:endParaRPr lang="en-US" dirty="0" smtClean="0"/>
          </a:p>
          <a:p>
            <a:r>
              <a:rPr lang="en-US" dirty="0" smtClean="0"/>
              <a:t>6 Active Learning days:</a:t>
            </a:r>
          </a:p>
          <a:p>
            <a:pPr lvl="1"/>
            <a:r>
              <a:rPr lang="en-US" dirty="0" smtClean="0"/>
              <a:t>January 17</a:t>
            </a:r>
          </a:p>
          <a:p>
            <a:pPr lvl="1"/>
            <a:r>
              <a:rPr lang="en-US" dirty="0" smtClean="0"/>
              <a:t>January 27</a:t>
            </a:r>
            <a:endParaRPr lang="en-US" dirty="0" smtClean="0"/>
          </a:p>
          <a:p>
            <a:pPr lvl="1"/>
            <a:r>
              <a:rPr lang="en-US" dirty="0" smtClean="0"/>
              <a:t>February 7</a:t>
            </a:r>
          </a:p>
          <a:p>
            <a:pPr lvl="1"/>
            <a:r>
              <a:rPr lang="en-US" dirty="0" smtClean="0"/>
              <a:t>February 24</a:t>
            </a:r>
          </a:p>
          <a:p>
            <a:pPr lvl="1"/>
            <a:r>
              <a:rPr lang="en-US" dirty="0" smtClean="0"/>
              <a:t>March 23</a:t>
            </a:r>
          </a:p>
          <a:p>
            <a:pPr lvl="1"/>
            <a:r>
              <a:rPr lang="en-US" dirty="0" smtClean="0"/>
              <a:t>April 10</a:t>
            </a:r>
            <a:endParaRPr lang="en-US" dirty="0" smtClean="0"/>
          </a:p>
          <a:p>
            <a:r>
              <a:rPr lang="en-US" dirty="0" smtClean="0"/>
              <a:t>Lowest score will be dropped</a:t>
            </a:r>
          </a:p>
        </p:txBody>
      </p:sp>
    </p:spTree>
    <p:extLst>
      <p:ext uri="{BB962C8B-B14F-4D97-AF65-F5344CB8AC3E}">
        <p14:creationId xmlns:p14="http://schemas.microsoft.com/office/powerpoint/2010/main" val="344923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Lecture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Five (5) lecture exams</a:t>
            </a:r>
          </a:p>
          <a:p>
            <a:pPr lvl="1"/>
            <a:r>
              <a:rPr lang="en-US" dirty="0" smtClean="0"/>
              <a:t>50 minutes</a:t>
            </a:r>
          </a:p>
          <a:p>
            <a:pPr lvl="1"/>
            <a:r>
              <a:rPr lang="en-US" dirty="0" smtClean="0"/>
              <a:t>30 questions each (plus 1 bonus question)</a:t>
            </a:r>
          </a:p>
          <a:p>
            <a:pPr lvl="1"/>
            <a:r>
              <a:rPr lang="en-US" dirty="0" smtClean="0"/>
              <a:t>Based on material covered in lecture and on </a:t>
            </a:r>
            <a:r>
              <a:rPr lang="en-US" dirty="0" err="1" smtClean="0"/>
              <a:t>Webcourses</a:t>
            </a:r>
            <a:endParaRPr lang="en-US" dirty="0" smtClean="0"/>
          </a:p>
          <a:p>
            <a:pPr lvl="1"/>
            <a:r>
              <a:rPr lang="en-US" dirty="0" smtClean="0"/>
              <a:t>Lowest scoring exam will be dropped</a:t>
            </a:r>
          </a:p>
          <a:p>
            <a:pPr lvl="2"/>
            <a:r>
              <a:rPr lang="en-US" dirty="0" smtClean="0"/>
              <a:t>unexcused absences, oversleeping, etc.</a:t>
            </a:r>
          </a:p>
          <a:p>
            <a:pPr lvl="1"/>
            <a:r>
              <a:rPr lang="en-US" dirty="0" smtClean="0"/>
              <a:t>Exam dates:</a:t>
            </a:r>
          </a:p>
          <a:p>
            <a:pPr lvl="2"/>
            <a:r>
              <a:rPr lang="en-US" dirty="0" smtClean="0"/>
              <a:t>January 29 (Wednesday)</a:t>
            </a:r>
          </a:p>
          <a:p>
            <a:pPr lvl="2"/>
            <a:r>
              <a:rPr lang="en-US" dirty="0" smtClean="0"/>
              <a:t>February 10 (Monday)</a:t>
            </a:r>
          </a:p>
          <a:p>
            <a:pPr lvl="2"/>
            <a:r>
              <a:rPr lang="en-US" dirty="0" smtClean="0"/>
              <a:t>February 26 (Wednesday)</a:t>
            </a:r>
          </a:p>
          <a:p>
            <a:pPr lvl="2"/>
            <a:r>
              <a:rPr lang="en-US" dirty="0" smtClean="0"/>
              <a:t>March 25 (Wednesday)</a:t>
            </a:r>
          </a:p>
          <a:p>
            <a:pPr lvl="2"/>
            <a:r>
              <a:rPr lang="en-US" dirty="0" smtClean="0"/>
              <a:t>April 13 (Monday)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08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</a:p>
          <a:p>
            <a:pPr lvl="1"/>
            <a:r>
              <a:rPr lang="en-US" dirty="0" smtClean="0"/>
              <a:t>Friday, April 24, 10 am – 12:50 pm</a:t>
            </a:r>
          </a:p>
          <a:p>
            <a:pPr lvl="1"/>
            <a:r>
              <a:rPr lang="en-US" dirty="0" smtClean="0"/>
              <a:t>In this lecture hall</a:t>
            </a:r>
          </a:p>
          <a:p>
            <a:pPr lvl="1"/>
            <a:r>
              <a:rPr lang="en-US" dirty="0" smtClean="0"/>
              <a:t>100 questions (plus 2 bonus questions)</a:t>
            </a:r>
          </a:p>
          <a:p>
            <a:pPr lvl="1"/>
            <a:r>
              <a:rPr lang="en-US" dirty="0" smtClean="0"/>
              <a:t>Cumulative</a:t>
            </a:r>
          </a:p>
          <a:p>
            <a:pPr lvl="1"/>
            <a:r>
              <a:rPr lang="en-US" dirty="0" smtClean="0"/>
              <a:t>Cannot be dropped</a:t>
            </a:r>
          </a:p>
        </p:txBody>
      </p:sp>
    </p:spTree>
    <p:extLst>
      <p:ext uri="{BB962C8B-B14F-4D97-AF65-F5344CB8AC3E}">
        <p14:creationId xmlns:p14="http://schemas.microsoft.com/office/powerpoint/2010/main" val="280117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labs this week – labs begin next week</a:t>
            </a:r>
          </a:p>
          <a:p>
            <a:r>
              <a:rPr lang="en-US" dirty="0" smtClean="0"/>
              <a:t>Laboratories are face-to-face</a:t>
            </a:r>
          </a:p>
          <a:p>
            <a:r>
              <a:rPr lang="en-US" dirty="0" smtClean="0"/>
              <a:t>Located in the Biological Sciences building</a:t>
            </a:r>
          </a:p>
          <a:p>
            <a:r>
              <a:rPr lang="en-US" dirty="0" smtClean="0"/>
              <a:t>You must attend your lab section on the day, time, room that you are enrolled on your class schedule</a:t>
            </a:r>
          </a:p>
          <a:p>
            <a:r>
              <a:rPr lang="en-US" dirty="0" smtClean="0"/>
              <a:t>Separate laboratory syllabus on the laboratory </a:t>
            </a:r>
            <a:r>
              <a:rPr lang="en-US" dirty="0" err="1" smtClean="0"/>
              <a:t>Webcourses</a:t>
            </a:r>
            <a:endParaRPr lang="en-US" dirty="0" smtClean="0"/>
          </a:p>
          <a:p>
            <a:r>
              <a:rPr lang="en-US" dirty="0" smtClean="0"/>
              <a:t>Additional information will be provided next week in the lab</a:t>
            </a:r>
          </a:p>
          <a:p>
            <a:r>
              <a:rPr lang="en-US" dirty="0" smtClean="0"/>
              <a:t>If you have questions about the lab you need to communicate with your specific lab Tas.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139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Extra Credit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133600"/>
          </a:xfrm>
        </p:spPr>
        <p:txBody>
          <a:bodyPr/>
          <a:lstStyle/>
          <a:p>
            <a:r>
              <a:rPr lang="en-US" dirty="0" smtClean="0"/>
              <a:t>Exams 1-5 will each have one extra question</a:t>
            </a:r>
          </a:p>
          <a:p>
            <a:pPr lvl="1"/>
            <a:r>
              <a:rPr lang="en-US" dirty="0" smtClean="0"/>
              <a:t>31 questions but scored out of 30</a:t>
            </a:r>
          </a:p>
          <a:p>
            <a:pPr lvl="1"/>
            <a:r>
              <a:rPr lang="en-US" dirty="0" smtClean="0"/>
              <a:t>The first missed question does not count against you</a:t>
            </a:r>
          </a:p>
          <a:p>
            <a:pPr lvl="1"/>
            <a:r>
              <a:rPr lang="en-US" dirty="0" smtClean="0"/>
              <a:t>Seems small but gives you 1.5% EC overall!!!</a:t>
            </a:r>
          </a:p>
        </p:txBody>
      </p:sp>
    </p:spTree>
    <p:extLst>
      <p:ext uri="{BB962C8B-B14F-4D97-AF65-F5344CB8AC3E}">
        <p14:creationId xmlns:p14="http://schemas.microsoft.com/office/powerpoint/2010/main" val="356488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So, here is how it works: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modules will open approximately one week prior to lecture topic</a:t>
            </a:r>
          </a:p>
          <a:p>
            <a:r>
              <a:rPr lang="en-US" dirty="0" smtClean="0"/>
              <a:t>Read content provided in module</a:t>
            </a:r>
          </a:p>
          <a:p>
            <a:r>
              <a:rPr lang="en-US" dirty="0" smtClean="0"/>
              <a:t>Complete Pre-Lecture Quizzes prior to lecture</a:t>
            </a:r>
          </a:p>
          <a:p>
            <a:r>
              <a:rPr lang="en-US" dirty="0" smtClean="0"/>
              <a:t>PowerPoints are posted in </a:t>
            </a:r>
            <a:r>
              <a:rPr lang="en-US" dirty="0" err="1" smtClean="0"/>
              <a:t>Webcourses</a:t>
            </a:r>
            <a:endParaRPr lang="en-US" dirty="0" smtClean="0"/>
          </a:p>
          <a:p>
            <a:r>
              <a:rPr lang="en-US" dirty="0" smtClean="0"/>
              <a:t>At end of week, complete Post-Quiz</a:t>
            </a:r>
          </a:p>
        </p:txBody>
      </p:sp>
    </p:spTree>
    <p:extLst>
      <p:ext uri="{BB962C8B-B14F-4D97-AF65-F5344CB8AC3E}">
        <p14:creationId xmlns:p14="http://schemas.microsoft.com/office/powerpoint/2010/main" val="325717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en-US" dirty="0" err="1" smtClean="0"/>
              <a:t>Scantron</a:t>
            </a:r>
            <a:r>
              <a:rPr lang="en-US" dirty="0"/>
              <a:t> </a:t>
            </a:r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105400"/>
          </a:xfrm>
        </p:spPr>
        <p:txBody>
          <a:bodyPr/>
          <a:lstStyle/>
          <a:p>
            <a:r>
              <a:rPr lang="en-US" b="0" dirty="0" smtClean="0"/>
              <a:t>Must submit 6 raspberry </a:t>
            </a:r>
            <a:r>
              <a:rPr lang="en-US" b="0" dirty="0" err="1" smtClean="0"/>
              <a:t>scantrons</a:t>
            </a:r>
            <a:r>
              <a:rPr lang="en-US" b="0" dirty="0" smtClean="0"/>
              <a:t> </a:t>
            </a:r>
            <a:r>
              <a:rPr lang="en-US" b="0" dirty="0" smtClean="0"/>
              <a:t>to your lab TAs </a:t>
            </a:r>
            <a:r>
              <a:rPr lang="en-US" b="0" dirty="0" smtClean="0"/>
              <a:t>no later than </a:t>
            </a:r>
            <a:r>
              <a:rPr lang="en-US" dirty="0" smtClean="0"/>
              <a:t>Friday, January 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b="0" dirty="0" smtClean="0"/>
              <a:t> </a:t>
            </a:r>
            <a:endParaRPr lang="en-US" b="0" dirty="0" smtClean="0"/>
          </a:p>
          <a:p>
            <a:r>
              <a:rPr lang="en-US" dirty="0" smtClean="0"/>
              <a:t>SGA provides 1 free </a:t>
            </a:r>
            <a:r>
              <a:rPr lang="en-US" dirty="0" err="1" smtClean="0"/>
              <a:t>scantron</a:t>
            </a:r>
            <a:r>
              <a:rPr lang="en-US" dirty="0" smtClean="0"/>
              <a:t>/day with UCF ID</a:t>
            </a:r>
            <a:endParaRPr lang="en-US" b="0" dirty="0" smtClean="0"/>
          </a:p>
          <a:p>
            <a:r>
              <a:rPr lang="en-US" b="0" dirty="0" smtClean="0"/>
              <a:t>No </a:t>
            </a:r>
            <a:r>
              <a:rPr lang="en-US" b="0" dirty="0" err="1" smtClean="0"/>
              <a:t>scantrons</a:t>
            </a:r>
            <a:r>
              <a:rPr lang="en-US" b="0" dirty="0" smtClean="0"/>
              <a:t> submitted = </a:t>
            </a:r>
            <a:r>
              <a:rPr lang="en-US" dirty="0" smtClean="0"/>
              <a:t>5 point</a:t>
            </a:r>
            <a:r>
              <a:rPr lang="en-US" b="0" dirty="0" smtClean="0"/>
              <a:t> reduction on each </a:t>
            </a:r>
            <a:r>
              <a:rPr lang="en-US" b="0" dirty="0" smtClean="0"/>
              <a:t>exam</a:t>
            </a:r>
          </a:p>
          <a:p>
            <a:pPr lvl="1"/>
            <a:r>
              <a:rPr lang="en-US" dirty="0" smtClean="0"/>
              <a:t>Permanent reduction</a:t>
            </a:r>
            <a:endParaRPr lang="en-US" b="0" dirty="0" smtClean="0"/>
          </a:p>
          <a:p>
            <a:r>
              <a:rPr lang="en-US" b="0" dirty="0" smtClean="0"/>
              <a:t>Do not write on individual </a:t>
            </a:r>
            <a:r>
              <a:rPr lang="en-US" b="0" dirty="0" err="1" smtClean="0"/>
              <a:t>scantrons</a:t>
            </a:r>
            <a:endParaRPr lang="en-US" b="0" dirty="0" smtClean="0"/>
          </a:p>
          <a:p>
            <a:pPr lvl="1"/>
            <a:r>
              <a:rPr lang="en-US" b="0" dirty="0" smtClean="0"/>
              <a:t>Leave them in plastic and write your name on the plastic</a:t>
            </a:r>
          </a:p>
          <a:p>
            <a:pPr lvl="1"/>
            <a:r>
              <a:rPr lang="en-US" b="0" dirty="0" smtClean="0"/>
              <a:t>Secure loose </a:t>
            </a:r>
            <a:r>
              <a:rPr lang="en-US" b="0" dirty="0" err="1" smtClean="0"/>
              <a:t>scantrons</a:t>
            </a:r>
            <a:r>
              <a:rPr lang="en-US" b="0" dirty="0" smtClean="0"/>
              <a:t> with post-in note with your name and paper clip (do not staple)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40349" y="3589102"/>
            <a:ext cx="2263303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Ms. </a:t>
            </a:r>
            <a:r>
              <a:rPr lang="en-US" dirty="0" smtClean="0"/>
              <a:t>Yeargain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Email:</a:t>
            </a:r>
            <a:r>
              <a:rPr lang="en-US" dirty="0" smtClean="0"/>
              <a:t>  michele.yeargain@ucf.edu</a:t>
            </a:r>
          </a:p>
          <a:p>
            <a:pPr marL="0" indent="0">
              <a:buNone/>
            </a:pPr>
            <a:r>
              <a:rPr lang="en-US" u="sng" dirty="0" smtClean="0"/>
              <a:t>Office:</a:t>
            </a:r>
            <a:r>
              <a:rPr lang="en-US" dirty="0" smtClean="0"/>
              <a:t>  BIO 201B</a:t>
            </a:r>
          </a:p>
          <a:p>
            <a:pPr marL="0" indent="0">
              <a:buNone/>
            </a:pPr>
            <a:r>
              <a:rPr lang="en-US" u="sng" dirty="0" smtClean="0"/>
              <a:t>Office hours:</a:t>
            </a:r>
          </a:p>
          <a:p>
            <a:pPr marL="0" indent="0">
              <a:buNone/>
            </a:pPr>
            <a:r>
              <a:rPr lang="en-US" dirty="0" smtClean="0"/>
              <a:t>Monday:  </a:t>
            </a:r>
            <a:r>
              <a:rPr lang="en-US" dirty="0"/>
              <a:t>2</a:t>
            </a:r>
            <a:r>
              <a:rPr lang="en-US" dirty="0" smtClean="0"/>
              <a:t> – </a:t>
            </a:r>
            <a:r>
              <a:rPr lang="en-US" dirty="0"/>
              <a:t>3</a:t>
            </a:r>
            <a:r>
              <a:rPr lang="en-US" dirty="0" smtClean="0"/>
              <a:t> pm</a:t>
            </a:r>
          </a:p>
          <a:p>
            <a:pPr marL="0" indent="0">
              <a:buNone/>
            </a:pPr>
            <a:r>
              <a:rPr lang="en-US" dirty="0" smtClean="0"/>
              <a:t>Tuesday: 12:30 – 2:30 pm</a:t>
            </a:r>
          </a:p>
          <a:p>
            <a:pPr marL="0" indent="0">
              <a:buNone/>
            </a:pPr>
            <a:r>
              <a:rPr lang="en-US" dirty="0" smtClean="0"/>
              <a:t>Wednesday:  1:30 – 2:30 pm</a:t>
            </a:r>
          </a:p>
          <a:p>
            <a:pPr marL="0" indent="0">
              <a:buNone/>
            </a:pPr>
            <a:r>
              <a:rPr lang="en-US" dirty="0" smtClean="0"/>
              <a:t>Friday:  10:30 – 11:30 am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by appointment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yeargain\AppData\Local\Microsoft\Windows\Temporary Internet Files\Content.Outlook\QEGBPR72\IMG_29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r="10474"/>
          <a:stretch/>
        </p:blipFill>
        <p:spPr bwMode="auto">
          <a:xfrm rot="5400000">
            <a:off x="5593239" y="1355395"/>
            <a:ext cx="1026519" cy="13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t="14282" r="15607" b="24941"/>
          <a:stretch/>
        </p:blipFill>
        <p:spPr bwMode="auto">
          <a:xfrm>
            <a:off x="7234682" y="3943454"/>
            <a:ext cx="1205883" cy="93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16" y="5181600"/>
            <a:ext cx="157824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195818"/>
            <a:ext cx="1225764" cy="88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448843" y="2524329"/>
            <a:ext cx="1032983" cy="775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2" b="4945"/>
          <a:stretch/>
        </p:blipFill>
        <p:spPr>
          <a:xfrm>
            <a:off x="7234682" y="867395"/>
            <a:ext cx="1072150" cy="10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Familiarize yourself with all exits and the exit nearest to you</a:t>
            </a:r>
          </a:p>
          <a:p>
            <a:r>
              <a:rPr lang="en-US" dirty="0" smtClean="0"/>
              <a:t>In the event of an emergency move quickly and orderly out of the building</a:t>
            </a:r>
          </a:p>
          <a:p>
            <a:r>
              <a:rPr lang="en-US" dirty="0" smtClean="0"/>
              <a:t>If an alarm sounds, remain quiet so we can hear the instructions</a:t>
            </a:r>
          </a:p>
          <a:p>
            <a:r>
              <a:rPr lang="en-US" dirty="0" smtClean="0"/>
              <a:t>Be aware of your surroundings and those around you</a:t>
            </a:r>
          </a:p>
          <a:p>
            <a:pPr lvl="1"/>
            <a:r>
              <a:rPr lang="en-US" dirty="0" smtClean="0"/>
              <a:t>Get my attention immediately if something is wrong</a:t>
            </a:r>
          </a:p>
          <a:p>
            <a:r>
              <a:rPr lang="en-US" dirty="0" smtClean="0"/>
              <a:t>If necessary, call 911 or campus police (407-823-5555)</a:t>
            </a:r>
            <a:endParaRPr lang="en-US" dirty="0"/>
          </a:p>
          <a:p>
            <a:pPr lvl="1"/>
            <a:r>
              <a:rPr lang="en-US" dirty="0" smtClean="0"/>
              <a:t>Let them know that you are on the UCF campus</a:t>
            </a:r>
            <a:r>
              <a:rPr lang="en-US" dirty="0"/>
              <a:t> </a:t>
            </a:r>
            <a:r>
              <a:rPr lang="en-US" dirty="0" smtClean="0"/>
              <a:t>in Classroom Building 2 (CB2)</a:t>
            </a:r>
          </a:p>
        </p:txBody>
      </p:sp>
    </p:spTree>
    <p:extLst>
      <p:ext uri="{BB962C8B-B14F-4D97-AF65-F5344CB8AC3E}">
        <p14:creationId xmlns:p14="http://schemas.microsoft.com/office/powerpoint/2010/main" val="2746216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safe classroom</a:t>
            </a:r>
          </a:p>
          <a:p>
            <a:pPr lvl="1"/>
            <a:r>
              <a:rPr lang="en-US" dirty="0" smtClean="0"/>
              <a:t>Do not judge, criticize, bully, harass, repress, or stigmatize any individual student or group</a:t>
            </a:r>
          </a:p>
          <a:p>
            <a:pPr lvl="1"/>
            <a:r>
              <a:rPr lang="en-US" dirty="0" smtClean="0"/>
              <a:t>Everyone is here to learn and should be able to do so in a judgement-free environment</a:t>
            </a:r>
          </a:p>
          <a:p>
            <a:pPr lvl="1"/>
            <a:r>
              <a:rPr lang="en-US" dirty="0" smtClean="0"/>
              <a:t>If you ever need to discuss anything, my office has an open-door policy</a:t>
            </a:r>
          </a:p>
          <a:p>
            <a:r>
              <a:rPr lang="en-US" dirty="0" smtClean="0"/>
              <a:t>Arrive on time and stay the entire time</a:t>
            </a:r>
          </a:p>
          <a:p>
            <a:r>
              <a:rPr lang="en-US" dirty="0" smtClean="0"/>
              <a:t>No talking during lecture</a:t>
            </a:r>
          </a:p>
          <a:p>
            <a:r>
              <a:rPr lang="en-US" dirty="0" smtClean="0"/>
              <a:t>No cell phone use during lecture (except for Learning </a:t>
            </a:r>
            <a:r>
              <a:rPr lang="en-US" dirty="0" err="1" smtClean="0"/>
              <a:t>Catalytics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Tablets and laptops may be used for note-taking</a:t>
            </a:r>
          </a:p>
          <a:p>
            <a:pPr lvl="1"/>
            <a:r>
              <a:rPr lang="en-US" dirty="0" smtClean="0"/>
              <a:t>There is no need to come to lecture just to sit here and watch Netflix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6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Conduct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dishonesty and abusive behavior is not permitted and will be penalized based on the Course Sanctions and University Sanctions as outlined in the lecture syllabus</a:t>
            </a:r>
          </a:p>
          <a:p>
            <a:r>
              <a:rPr lang="en-US" dirty="0"/>
              <a:t>T</a:t>
            </a:r>
            <a:r>
              <a:rPr lang="en-US" dirty="0" smtClean="0"/>
              <a:t>he most common types of offenses are:</a:t>
            </a:r>
          </a:p>
          <a:p>
            <a:pPr lvl="1"/>
            <a:r>
              <a:rPr lang="en-US" dirty="0" smtClean="0"/>
              <a:t>Cheating</a:t>
            </a:r>
          </a:p>
          <a:p>
            <a:pPr lvl="2"/>
            <a:r>
              <a:rPr lang="en-US" dirty="0" err="1" smtClean="0"/>
              <a:t>GroupMe</a:t>
            </a:r>
            <a:r>
              <a:rPr lang="en-US" dirty="0" smtClean="0"/>
              <a:t> can be cheating!</a:t>
            </a:r>
          </a:p>
          <a:p>
            <a:pPr lvl="2"/>
            <a:r>
              <a:rPr lang="en-US" dirty="0" smtClean="0"/>
              <a:t>Course Hero and similar can be cheating!</a:t>
            </a:r>
          </a:p>
          <a:p>
            <a:pPr lvl="2"/>
            <a:r>
              <a:rPr lang="en-US" dirty="0" smtClean="0"/>
              <a:t>Soliciting questions/answers and providing questions/answers is cheating</a:t>
            </a:r>
          </a:p>
          <a:p>
            <a:pPr lvl="1"/>
            <a:r>
              <a:rPr lang="en-US" dirty="0" smtClean="0"/>
              <a:t>Abusive/Offensive behavior </a:t>
            </a:r>
          </a:p>
        </p:txBody>
      </p:sp>
    </p:spTree>
    <p:extLst>
      <p:ext uri="{BB962C8B-B14F-4D97-AF65-F5344CB8AC3E}">
        <p14:creationId xmlns:p14="http://schemas.microsoft.com/office/powerpoint/2010/main" val="809361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Accessibility Services (SAS)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require accommodations for taking exams, you must register with SAS</a:t>
            </a:r>
          </a:p>
          <a:p>
            <a:r>
              <a:rPr lang="en-US" dirty="0" smtClean="0"/>
              <a:t>If you are registered with SAS, you are required to schedule your exams within 5 days of the exam date</a:t>
            </a:r>
          </a:p>
          <a:p>
            <a:pPr lvl="1"/>
            <a:r>
              <a:rPr lang="en-US" dirty="0" smtClean="0"/>
              <a:t>You should schedule all of your exams for this course now</a:t>
            </a:r>
          </a:p>
          <a:p>
            <a:pPr lvl="1"/>
            <a:r>
              <a:rPr lang="en-US" dirty="0" smtClean="0"/>
              <a:t>The dates are listed in the syllabus</a:t>
            </a:r>
          </a:p>
          <a:p>
            <a:r>
              <a:rPr lang="en-US" dirty="0" smtClean="0"/>
              <a:t>Please feel free to meet with me to discuss any concerns you have</a:t>
            </a:r>
          </a:p>
          <a:p>
            <a:pPr lvl="1"/>
            <a:r>
              <a:rPr lang="en-US" dirty="0" smtClean="0"/>
              <a:t>This applies to all students, not just those registered with SAS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246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Academic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2192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/>
              <a:t>I am available during my office hours to assist with course content – take advantage of this!</a:t>
            </a:r>
          </a:p>
          <a:p>
            <a:pPr lvl="1"/>
            <a:r>
              <a:rPr lang="en-US" dirty="0"/>
              <a:t>Seek help if you have questions about course content</a:t>
            </a:r>
          </a:p>
          <a:p>
            <a:pPr lvl="1"/>
            <a:r>
              <a:rPr lang="en-US" dirty="0"/>
              <a:t>Seek help as soon as you realize you do not understand</a:t>
            </a:r>
          </a:p>
          <a:p>
            <a:pPr lvl="1"/>
            <a:r>
              <a:rPr lang="en-US" dirty="0"/>
              <a:t>Seek help if you perform poorly on an exam</a:t>
            </a:r>
          </a:p>
          <a:p>
            <a:pPr lvl="1"/>
            <a:r>
              <a:rPr lang="en-US" dirty="0"/>
              <a:t>Do not wait until 2 days before the final exam to seek help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Supplemental Instruction (SI)</a:t>
            </a:r>
          </a:p>
          <a:p>
            <a:pPr lvl="1"/>
            <a:r>
              <a:rPr lang="en-US" dirty="0" smtClean="0"/>
              <a:t>Savannah Redfern is your SI leader</a:t>
            </a:r>
          </a:p>
          <a:p>
            <a:pPr lvl="2"/>
            <a:r>
              <a:rPr lang="en-US" dirty="0" smtClean="0"/>
              <a:t>SI schedule will be announced and posted in </a:t>
            </a:r>
            <a:r>
              <a:rPr lang="en-US" dirty="0" err="1" smtClean="0"/>
              <a:t>Webcourses</a:t>
            </a:r>
            <a:r>
              <a:rPr lang="en-US" dirty="0" smtClean="0"/>
              <a:t> </a:t>
            </a:r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694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successful in this course: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Come to lecture!!  This seems obvious but many students skip lecture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Before coming to lecture complete the associated chapter module and </a:t>
            </a:r>
            <a:r>
              <a:rPr lang="en-US" dirty="0" err="1" smtClean="0"/>
              <a:t>Materia</a:t>
            </a:r>
            <a:r>
              <a:rPr lang="en-US" dirty="0" smtClean="0"/>
              <a:t> Practice (reading the chapter in the text is helpful too)</a:t>
            </a:r>
          </a:p>
          <a:p>
            <a:r>
              <a:rPr lang="en-US" dirty="0" smtClean="0"/>
              <a:t>Take notes in addition to the ones I provide</a:t>
            </a:r>
          </a:p>
          <a:p>
            <a:r>
              <a:rPr lang="en-US" dirty="0" smtClean="0"/>
              <a:t>If you are confused about a topic, come see me!</a:t>
            </a:r>
          </a:p>
          <a:p>
            <a:pPr lvl="1"/>
            <a:r>
              <a:rPr lang="en-US" dirty="0" smtClean="0"/>
              <a:t>The minute you are confused…not two days before the final exam</a:t>
            </a:r>
          </a:p>
          <a:p>
            <a:r>
              <a:rPr lang="en-US" dirty="0" smtClean="0"/>
              <a:t>Complete the Chapter Homework assignments</a:t>
            </a:r>
          </a:p>
          <a:p>
            <a:r>
              <a:rPr lang="en-US" dirty="0" smtClean="0"/>
              <a:t>After each exam, come to office hours to review your exam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057400"/>
            <a:ext cx="946101" cy="9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Warning/Reminder/Welcome to </a:t>
            </a:r>
            <a:r>
              <a:rPr lang="en-US" dirty="0" err="1" smtClean="0"/>
              <a:t>Adulting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64" y="25146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on academic probation, with International requirements, on scholarship, etc.</a:t>
            </a:r>
          </a:p>
          <a:p>
            <a:pPr lvl="1"/>
            <a:r>
              <a:rPr lang="en-US" dirty="0" smtClean="0"/>
              <a:t>You are responsible for your performance in this course</a:t>
            </a:r>
          </a:p>
          <a:p>
            <a:pPr lvl="1"/>
            <a:r>
              <a:rPr lang="en-US" dirty="0" smtClean="0"/>
              <a:t>If you know that you need a C (or B, or A) in this course then you need to take appropriate steps to achieve this.</a:t>
            </a:r>
          </a:p>
          <a:p>
            <a:pPr lvl="1"/>
            <a:r>
              <a:rPr lang="en-US" dirty="0" smtClean="0"/>
              <a:t>I am not responsible if you lose your scholarship, if your performance in this course means that you will be removed from UCF, etc.</a:t>
            </a:r>
          </a:p>
          <a:p>
            <a:pPr lvl="1"/>
            <a:r>
              <a:rPr lang="en-US" dirty="0" smtClean="0"/>
              <a:t>You are responsible for your performance in this course.</a:t>
            </a:r>
          </a:p>
          <a:p>
            <a:r>
              <a:rPr lang="en-US" dirty="0" smtClean="0"/>
              <a:t>I am here to help you! I want to help you! But I don’t know that you need help unless you come to see 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76" y="990600"/>
            <a:ext cx="186252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3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58" y="533400"/>
            <a:ext cx="7886700" cy="6931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“To do” list for this week: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32" y="1524000"/>
            <a:ext cx="8323326" cy="35527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Purchase Expert TA and </a:t>
            </a:r>
            <a:r>
              <a:rPr lang="en-US" dirty="0" err="1" smtClean="0"/>
              <a:t>iClicker</a:t>
            </a:r>
            <a:r>
              <a:rPr lang="en-US" dirty="0" smtClean="0"/>
              <a:t>/REEF</a:t>
            </a:r>
          </a:p>
          <a:p>
            <a:pPr lvl="1"/>
            <a:r>
              <a:rPr lang="en-US" dirty="0" smtClean="0"/>
              <a:t>Wait on Expert TA until Wednesday or you get </a:t>
            </a:r>
            <a:r>
              <a:rPr lang="en-US" smtClean="0"/>
              <a:t>an announcement from me</a:t>
            </a:r>
            <a:endParaRPr lang="en-US" dirty="0" smtClean="0"/>
          </a:p>
          <a:p>
            <a:r>
              <a:rPr lang="en-US" dirty="0" smtClean="0"/>
              <a:t>There are no labs this week!</a:t>
            </a:r>
          </a:p>
          <a:p>
            <a:r>
              <a:rPr lang="en-US" dirty="0" smtClean="0"/>
              <a:t>Read pre-lecture readings in Evolution and Natural Selection module</a:t>
            </a:r>
          </a:p>
          <a:p>
            <a:r>
              <a:rPr lang="en-US" dirty="0" smtClean="0"/>
              <a:t>Complete pre-quizzes</a:t>
            </a:r>
          </a:p>
          <a:p>
            <a:pPr lvl="1"/>
            <a:r>
              <a:rPr lang="en-US" dirty="0" smtClean="0"/>
              <a:t>Due dates for these are extended until Jan. 13</a:t>
            </a:r>
          </a:p>
          <a:p>
            <a:r>
              <a:rPr lang="en-US" dirty="0" smtClean="0"/>
              <a:t>Attend lectures this week</a:t>
            </a:r>
          </a:p>
        </p:txBody>
      </p:sp>
    </p:spTree>
    <p:extLst>
      <p:ext uri="{BB962C8B-B14F-4D97-AF65-F5344CB8AC3E}">
        <p14:creationId xmlns:p14="http://schemas.microsoft.com/office/powerpoint/2010/main" val="14582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990600"/>
          </a:xfrm>
        </p:spPr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3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is the preferred method of communication</a:t>
            </a:r>
          </a:p>
          <a:p>
            <a:r>
              <a:rPr lang="en-US" dirty="0" smtClean="0"/>
              <a:t>Email format:</a:t>
            </a:r>
          </a:p>
          <a:p>
            <a:pPr lvl="1"/>
            <a:r>
              <a:rPr lang="en-US" dirty="0" smtClean="0"/>
              <a:t>Subject line should include topic of email</a:t>
            </a:r>
          </a:p>
          <a:p>
            <a:pPr lvl="1"/>
            <a:r>
              <a:rPr lang="en-US" dirty="0" smtClean="0"/>
              <a:t>Body of email must include:</a:t>
            </a:r>
          </a:p>
          <a:p>
            <a:pPr lvl="2"/>
            <a:r>
              <a:rPr lang="en-US" dirty="0" smtClean="0"/>
              <a:t>Salutation</a:t>
            </a:r>
          </a:p>
          <a:p>
            <a:pPr lvl="2"/>
            <a:r>
              <a:rPr lang="en-US" dirty="0" smtClean="0"/>
              <a:t>Your first and last name</a:t>
            </a:r>
          </a:p>
          <a:p>
            <a:pPr lvl="2"/>
            <a:r>
              <a:rPr lang="en-US" dirty="0" smtClean="0"/>
              <a:t>That you are enrolled in my Biology II</a:t>
            </a:r>
          </a:p>
          <a:p>
            <a:pPr lvl="2"/>
            <a:r>
              <a:rPr lang="en-US" dirty="0" smtClean="0"/>
              <a:t>Your question/concern</a:t>
            </a:r>
          </a:p>
          <a:p>
            <a:pPr lvl="2"/>
            <a:r>
              <a:rPr lang="en-US" dirty="0" smtClean="0"/>
              <a:t>Proper ending</a:t>
            </a:r>
          </a:p>
          <a:p>
            <a:pPr lvl="2"/>
            <a:r>
              <a:rPr lang="en-US" dirty="0" smtClean="0"/>
              <a:t>I teach multiple courses – failure to provide this information may result in no response</a:t>
            </a:r>
          </a:p>
        </p:txBody>
      </p:sp>
    </p:spTree>
    <p:extLst>
      <p:ext uri="{BB962C8B-B14F-4D97-AF65-F5344CB8AC3E}">
        <p14:creationId xmlns:p14="http://schemas.microsoft.com/office/powerpoint/2010/main" val="10822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textbook and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OpenStax</a:t>
            </a:r>
            <a:r>
              <a:rPr lang="en-US" dirty="0" smtClean="0"/>
              <a:t> Biology 2e</a:t>
            </a:r>
          </a:p>
          <a:p>
            <a:pPr lvl="1"/>
            <a:r>
              <a:rPr lang="en-US" dirty="0" smtClean="0"/>
              <a:t>Free open source textbook – no textbook fee!</a:t>
            </a:r>
          </a:p>
          <a:p>
            <a:r>
              <a:rPr lang="en-US" dirty="0" smtClean="0"/>
              <a:t>Expert TA</a:t>
            </a:r>
          </a:p>
          <a:p>
            <a:pPr lvl="1"/>
            <a:r>
              <a:rPr lang="en-US" dirty="0" smtClean="0"/>
              <a:t>Costs approximately $35 if purchased in </a:t>
            </a:r>
            <a:r>
              <a:rPr lang="en-US" dirty="0" err="1" smtClean="0"/>
              <a:t>Webcourses</a:t>
            </a:r>
            <a:endParaRPr lang="en-US" dirty="0" smtClean="0"/>
          </a:p>
          <a:p>
            <a:pPr lvl="1"/>
            <a:r>
              <a:rPr lang="en-US" dirty="0" smtClean="0"/>
              <a:t>Costs $44 if purchased from bookstore</a:t>
            </a:r>
          </a:p>
          <a:p>
            <a:r>
              <a:rPr lang="en-US" dirty="0" err="1" smtClean="0"/>
              <a:t>iClicker</a:t>
            </a:r>
            <a:endParaRPr lang="en-US" dirty="0" smtClean="0"/>
          </a:p>
          <a:p>
            <a:pPr lvl="1"/>
            <a:r>
              <a:rPr lang="en-US" dirty="0" smtClean="0"/>
              <a:t>Physical iClicker2 device</a:t>
            </a:r>
          </a:p>
          <a:p>
            <a:pPr lvl="2"/>
            <a:r>
              <a:rPr lang="en-US" dirty="0" smtClean="0"/>
              <a:t>Register through </a:t>
            </a:r>
            <a:r>
              <a:rPr lang="en-US" dirty="0" err="1" smtClean="0"/>
              <a:t>iClicker</a:t>
            </a:r>
            <a:r>
              <a:rPr lang="en-US" dirty="0" smtClean="0"/>
              <a:t> tab in </a:t>
            </a:r>
            <a:r>
              <a:rPr lang="en-US" dirty="0" err="1" smtClean="0"/>
              <a:t>Webcourses</a:t>
            </a:r>
            <a:endParaRPr lang="en-US" dirty="0" smtClean="0"/>
          </a:p>
          <a:p>
            <a:pPr lvl="1"/>
            <a:r>
              <a:rPr lang="en-US" dirty="0" smtClean="0"/>
              <a:t>Or, REEF access (uses your phone as clicker)</a:t>
            </a:r>
          </a:p>
          <a:p>
            <a:pPr lvl="2"/>
            <a:r>
              <a:rPr lang="en-US" dirty="0" smtClean="0"/>
              <a:t>Use REEF app, create account, add a course,</a:t>
            </a:r>
          </a:p>
          <a:p>
            <a:pPr lvl="3"/>
            <a:r>
              <a:rPr lang="en-US" dirty="0" smtClean="0"/>
              <a:t>BSC2011.0003_Yeargain</a:t>
            </a:r>
          </a:p>
          <a:p>
            <a:pPr lvl="2"/>
            <a:r>
              <a:rPr lang="en-US" dirty="0" smtClean="0"/>
              <a:t>Must use your UCF NID and roster name</a:t>
            </a:r>
          </a:p>
        </p:txBody>
      </p:sp>
    </p:spTree>
    <p:extLst>
      <p:ext uri="{BB962C8B-B14F-4D97-AF65-F5344CB8AC3E}">
        <p14:creationId xmlns:p14="http://schemas.microsoft.com/office/powerpoint/2010/main" val="42774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 err="1" smtClean="0"/>
              <a:t>Webcourses</a:t>
            </a:r>
            <a:r>
              <a:rPr lang="en-US" dirty="0" smtClean="0"/>
              <a:t> for course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Lecture Syllabus</a:t>
            </a:r>
          </a:p>
          <a:p>
            <a:r>
              <a:rPr lang="en-US" dirty="0" smtClean="0"/>
              <a:t>Unit Modules</a:t>
            </a:r>
          </a:p>
          <a:p>
            <a:pPr lvl="1"/>
            <a:r>
              <a:rPr lang="en-US" dirty="0" smtClean="0"/>
              <a:t>Pre-lecture reading</a:t>
            </a:r>
          </a:p>
          <a:p>
            <a:pPr lvl="1"/>
            <a:r>
              <a:rPr lang="en-US" dirty="0" smtClean="0"/>
              <a:t>Pre-lecture Expert TA quizzes</a:t>
            </a:r>
          </a:p>
          <a:p>
            <a:pPr lvl="1"/>
            <a:r>
              <a:rPr lang="en-US" dirty="0" smtClean="0"/>
              <a:t>Lecture PowerPoints</a:t>
            </a:r>
          </a:p>
          <a:p>
            <a:r>
              <a:rPr lang="en-US" dirty="0" smtClean="0"/>
              <a:t>Weekly Post-quizzes</a:t>
            </a:r>
          </a:p>
          <a:p>
            <a:r>
              <a:rPr lang="en-US" dirty="0" smtClean="0"/>
              <a:t>Study guides</a:t>
            </a:r>
          </a:p>
          <a:p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Make sure your announcement setting is on!  </a:t>
            </a:r>
          </a:p>
          <a:p>
            <a:pPr lvl="1"/>
            <a:r>
              <a:rPr lang="en-US" dirty="0" smtClean="0"/>
              <a:t>You are responsible for information sent via announcement</a:t>
            </a:r>
          </a:p>
          <a:p>
            <a:r>
              <a:rPr lang="en-US" dirty="0" smtClean="0"/>
              <a:t>Discussion Board</a:t>
            </a:r>
          </a:p>
          <a:p>
            <a:pPr lvl="1"/>
            <a:r>
              <a:rPr lang="en-US" dirty="0" smtClean="0"/>
              <a:t>Communicate with other students in the course</a:t>
            </a:r>
            <a:endParaRPr lang="en-US" dirty="0"/>
          </a:p>
          <a:p>
            <a:r>
              <a:rPr lang="en-US" dirty="0" smtClean="0"/>
              <a:t>Course grades</a:t>
            </a:r>
          </a:p>
          <a:p>
            <a:pPr lvl="1"/>
            <a:r>
              <a:rPr lang="en-US" dirty="0" smtClean="0"/>
              <a:t>Certain settings will not be active until necessary</a:t>
            </a:r>
          </a:p>
          <a:p>
            <a:pPr lvl="1"/>
            <a:r>
              <a:rPr lang="en-US" dirty="0" smtClean="0"/>
              <a:t>Check your grades weekly</a:t>
            </a:r>
          </a:p>
          <a:p>
            <a:pPr lvl="2"/>
            <a:r>
              <a:rPr lang="en-US" dirty="0" smtClean="0"/>
              <a:t>Personal responsibility/accountability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1620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Verification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absolute MUST for financial aid students!!</a:t>
            </a:r>
          </a:p>
          <a:p>
            <a:pPr lvl="1"/>
            <a:r>
              <a:rPr lang="en-US" dirty="0" smtClean="0"/>
              <a:t>Your funds will be delayed/suspended if not completed by Jan 10!</a:t>
            </a:r>
          </a:p>
          <a:p>
            <a:r>
              <a:rPr lang="en-US" dirty="0" smtClean="0"/>
              <a:t>Complete “Attendance Quiz” in </a:t>
            </a:r>
            <a:r>
              <a:rPr lang="en-US" dirty="0" err="1" smtClean="0"/>
              <a:t>Webcourses</a:t>
            </a:r>
            <a:endParaRPr lang="en-US" dirty="0"/>
          </a:p>
          <a:p>
            <a:r>
              <a:rPr lang="en-US" dirty="0" smtClean="0"/>
              <a:t>Closes Friday, January 10</a:t>
            </a:r>
            <a:r>
              <a:rPr lang="en-US" baseline="30000" dirty="0" smtClean="0"/>
              <a:t>th</a:t>
            </a:r>
            <a:r>
              <a:rPr lang="en-US" dirty="0" smtClean="0"/>
              <a:t>, at 11:59 pm</a:t>
            </a:r>
          </a:p>
          <a:p>
            <a:r>
              <a:rPr lang="en-US" dirty="0" smtClean="0"/>
              <a:t>Questions based on lecture syllabus</a:t>
            </a:r>
          </a:p>
          <a:p>
            <a:pPr lvl="1"/>
            <a:r>
              <a:rPr lang="en-US" dirty="0" smtClean="0"/>
              <a:t>Answers do NOT matter</a:t>
            </a:r>
          </a:p>
          <a:p>
            <a:pPr lvl="1"/>
            <a:r>
              <a:rPr lang="en-US" dirty="0" smtClean="0"/>
              <a:t>Does NOT count towards your semester grade</a:t>
            </a:r>
          </a:p>
          <a:p>
            <a:r>
              <a:rPr lang="en-US" dirty="0" smtClean="0"/>
              <a:t>All students who complete the quiz by 11:59 pm on Jan 10, will receive 1 extra credit raw point towards exam 1 grade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Course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488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You will receive one grade in BSC2011 that combines both lecture grades and lab grades.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Lecture Exams 40%</a:t>
            </a:r>
            <a:endParaRPr lang="en-US" sz="2800" dirty="0"/>
          </a:p>
          <a:p>
            <a:pPr lvl="1"/>
            <a:r>
              <a:rPr lang="en-US" sz="2400" dirty="0" smtClean="0"/>
              <a:t>Five lecture exams, lowest score will be dropped</a:t>
            </a:r>
          </a:p>
          <a:p>
            <a:pPr lvl="1"/>
            <a:r>
              <a:rPr lang="en-US" sz="2400" dirty="0" smtClean="0"/>
              <a:t>Highest 4 lecture exams (10%)</a:t>
            </a:r>
          </a:p>
          <a:p>
            <a:r>
              <a:rPr lang="en-US" sz="2800" dirty="0" smtClean="0"/>
              <a:t>Laboratory 25%</a:t>
            </a:r>
          </a:p>
          <a:p>
            <a:r>
              <a:rPr lang="en-US" sz="2800" dirty="0" smtClean="0"/>
              <a:t>Final Exam  10%</a:t>
            </a:r>
          </a:p>
          <a:p>
            <a:r>
              <a:rPr lang="en-US" sz="2800" dirty="0" smtClean="0"/>
              <a:t>Post-Quizzes 10%</a:t>
            </a:r>
          </a:p>
          <a:p>
            <a:r>
              <a:rPr lang="en-US" sz="2800" dirty="0" smtClean="0"/>
              <a:t>Pre-lecture quizzes 5%</a:t>
            </a:r>
          </a:p>
          <a:p>
            <a:r>
              <a:rPr lang="en-US" sz="2800" dirty="0" err="1" smtClean="0"/>
              <a:t>iClickers</a:t>
            </a:r>
            <a:r>
              <a:rPr lang="en-US" sz="2800" dirty="0" smtClean="0"/>
              <a:t>  </a:t>
            </a:r>
            <a:r>
              <a:rPr lang="en-US" sz="2800" dirty="0"/>
              <a:t>5</a:t>
            </a:r>
            <a:r>
              <a:rPr lang="en-US" sz="2800" dirty="0" smtClean="0"/>
              <a:t>%</a:t>
            </a:r>
          </a:p>
          <a:p>
            <a:r>
              <a:rPr lang="en-US" sz="2800" dirty="0" smtClean="0"/>
              <a:t>Active Learning 5%</a:t>
            </a:r>
          </a:p>
        </p:txBody>
      </p:sp>
    </p:spTree>
    <p:extLst>
      <p:ext uri="{BB962C8B-B14F-4D97-AF65-F5344CB8AC3E}">
        <p14:creationId xmlns:p14="http://schemas.microsoft.com/office/powerpoint/2010/main" val="242777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A friendly warning about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This is not Bio I</a:t>
            </a:r>
          </a:p>
          <a:p>
            <a:r>
              <a:rPr lang="en-US" dirty="0" smtClean="0"/>
              <a:t>This is not an easy course!</a:t>
            </a:r>
          </a:p>
          <a:p>
            <a:r>
              <a:rPr lang="en-US" dirty="0" smtClean="0"/>
              <a:t>This course is not as “forgiving”</a:t>
            </a:r>
          </a:p>
          <a:p>
            <a:pPr lvl="1"/>
            <a:r>
              <a:rPr lang="en-US" dirty="0" smtClean="0"/>
              <a:t>Not as much extra credit</a:t>
            </a:r>
          </a:p>
          <a:p>
            <a:pPr lvl="1"/>
            <a:r>
              <a:rPr lang="en-US" dirty="0" smtClean="0"/>
              <a:t>Not as many dropped assignments</a:t>
            </a:r>
          </a:p>
          <a:p>
            <a:pPr lvl="1"/>
            <a:r>
              <a:rPr lang="en-US" dirty="0" smtClean="0"/>
              <a:t>More student responsibility</a:t>
            </a:r>
          </a:p>
          <a:p>
            <a:r>
              <a:rPr lang="en-US" dirty="0" smtClean="0"/>
              <a:t>There are many concepts covered and they are all difficult and diverse</a:t>
            </a:r>
          </a:p>
          <a:p>
            <a:r>
              <a:rPr lang="en-US" dirty="0" smtClean="0"/>
              <a:t>You cannot just memorize – you must learn and understand</a:t>
            </a:r>
          </a:p>
          <a:p>
            <a:r>
              <a:rPr lang="en-US" dirty="0" smtClean="0"/>
              <a:t>Be prepared to spend </a:t>
            </a:r>
            <a:r>
              <a:rPr lang="en-US" i="1" u="sng" dirty="0" smtClean="0"/>
              <a:t>at least an hour per day</a:t>
            </a:r>
            <a:r>
              <a:rPr lang="en-US" dirty="0" smtClean="0"/>
              <a:t> outside of lecture and lab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Chapter Reading and Pre-Lecture Quizzes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OpenStax</a:t>
            </a:r>
            <a:r>
              <a:rPr lang="en-US" dirty="0" smtClean="0"/>
              <a:t> textbook has been imported in </a:t>
            </a:r>
            <a:r>
              <a:rPr lang="en-US" dirty="0" err="1" smtClean="0"/>
              <a:t>Webcourses</a:t>
            </a:r>
            <a:endParaRPr lang="en-US" dirty="0" smtClean="0"/>
          </a:p>
          <a:p>
            <a:pPr lvl="1"/>
            <a:r>
              <a:rPr lang="en-US" dirty="0" smtClean="0"/>
              <a:t>In Modules</a:t>
            </a:r>
          </a:p>
          <a:p>
            <a:r>
              <a:rPr lang="en-US" dirty="0" smtClean="0"/>
              <a:t>Pre-lecture quizzes are based on pre-lecture readings</a:t>
            </a:r>
          </a:p>
          <a:p>
            <a:r>
              <a:rPr lang="en-US" dirty="0"/>
              <a:t>R</a:t>
            </a:r>
            <a:r>
              <a:rPr lang="en-US" dirty="0" smtClean="0"/>
              <a:t>eading and Pre-Lecture Quizzes are to be completed </a:t>
            </a:r>
            <a:r>
              <a:rPr lang="en-US" i="1" u="sng" dirty="0" smtClean="0"/>
              <a:t>prior</a:t>
            </a:r>
            <a:r>
              <a:rPr lang="en-US" dirty="0" smtClean="0"/>
              <a:t> to attending lecture on that chapter</a:t>
            </a:r>
          </a:p>
          <a:p>
            <a:pPr lvl="1"/>
            <a:r>
              <a:rPr lang="en-US" dirty="0" smtClean="0"/>
              <a:t>Readings are always open</a:t>
            </a:r>
          </a:p>
          <a:p>
            <a:pPr lvl="1"/>
            <a:r>
              <a:rPr lang="en-US" dirty="0" smtClean="0"/>
              <a:t>Pre-lecture quizzes are due at 12:30 pm on date of lecture</a:t>
            </a:r>
          </a:p>
          <a:p>
            <a:pPr lvl="2"/>
            <a:r>
              <a:rPr lang="en-US" dirty="0" smtClean="0"/>
              <a:t>Open one week prior to due date</a:t>
            </a:r>
          </a:p>
          <a:p>
            <a:pPr lvl="2"/>
            <a:r>
              <a:rPr lang="en-US" dirty="0" smtClean="0"/>
              <a:t>See Course Schedule in </a:t>
            </a:r>
            <a:r>
              <a:rPr lang="en-US" dirty="0" err="1" smtClean="0"/>
              <a:t>Webcourses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Unlimited attempts</a:t>
            </a:r>
          </a:p>
          <a:p>
            <a:r>
              <a:rPr lang="en-US" dirty="0" smtClean="0"/>
              <a:t>Scored on correctness</a:t>
            </a:r>
          </a:p>
          <a:p>
            <a:endParaRPr lang="en-US" dirty="0" smtClean="0"/>
          </a:p>
          <a:p>
            <a:r>
              <a:rPr lang="en-US" dirty="0" smtClean="0"/>
              <a:t>No excused absences </a:t>
            </a:r>
          </a:p>
        </p:txBody>
      </p:sp>
    </p:spTree>
    <p:extLst>
      <p:ext uri="{BB962C8B-B14F-4D97-AF65-F5344CB8AC3E}">
        <p14:creationId xmlns:p14="http://schemas.microsoft.com/office/powerpoint/2010/main" val="3936774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1421</TotalTime>
  <Words>1804</Words>
  <Application>Microsoft Office PowerPoint</Application>
  <PresentationFormat>On-screen Show (4:3)</PresentationFormat>
  <Paragraphs>262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Clarity</vt:lpstr>
      <vt:lpstr>PowerPoint Presentation</vt:lpstr>
      <vt:lpstr>Contact Information</vt:lpstr>
      <vt:lpstr>Email communication</vt:lpstr>
      <vt:lpstr>Required textbook and material</vt:lpstr>
      <vt:lpstr>Webcourses for course material</vt:lpstr>
      <vt:lpstr>Attendance Verification Quiz</vt:lpstr>
      <vt:lpstr>Course Grades</vt:lpstr>
      <vt:lpstr>A friendly warning about this course</vt:lpstr>
      <vt:lpstr>Chapter Reading and Pre-Lecture Quizzes</vt:lpstr>
      <vt:lpstr>Pre-Lecture Quizzes (5%)</vt:lpstr>
      <vt:lpstr>iClicker Questions (5%)</vt:lpstr>
      <vt:lpstr>Weekly Post-Quizzes (10%)</vt:lpstr>
      <vt:lpstr>Active Learning (5%)</vt:lpstr>
      <vt:lpstr>Lecture Exams</vt:lpstr>
      <vt:lpstr>Final Exam</vt:lpstr>
      <vt:lpstr>Laboratory</vt:lpstr>
      <vt:lpstr>Extra Credit Opportunity</vt:lpstr>
      <vt:lpstr>So, here is how it works:</vt:lpstr>
      <vt:lpstr>Scantron Requirement</vt:lpstr>
      <vt:lpstr>Classroom Safety</vt:lpstr>
      <vt:lpstr>Classroom Conduct</vt:lpstr>
      <vt:lpstr>Classroom Conduct (continued)</vt:lpstr>
      <vt:lpstr>Student Accessibility Services (SAS)</vt:lpstr>
      <vt:lpstr>Academic Assistance</vt:lpstr>
      <vt:lpstr>How to be successful in this course:</vt:lpstr>
      <vt:lpstr>Warning/Reminder/Welcome to Adulting</vt:lpstr>
      <vt:lpstr>“To do” list for this week:</vt:lpstr>
      <vt:lpstr>Questions???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Yeargain</dc:creator>
  <cp:lastModifiedBy>Michele Yeargain</cp:lastModifiedBy>
  <cp:revision>83</cp:revision>
  <dcterms:created xsi:type="dcterms:W3CDTF">2016-12-21T17:16:31Z</dcterms:created>
  <dcterms:modified xsi:type="dcterms:W3CDTF">2020-01-06T16:27:37Z</dcterms:modified>
</cp:coreProperties>
</file>