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0"/>
  </p:notesMasterIdLst>
  <p:handoutMasterIdLst>
    <p:handoutMasterId r:id="rId21"/>
  </p:handoutMasterIdLst>
  <p:sldIdLst>
    <p:sldId id="258" r:id="rId3"/>
    <p:sldId id="294" r:id="rId4"/>
    <p:sldId id="292" r:id="rId5"/>
    <p:sldId id="293" r:id="rId6"/>
    <p:sldId id="313" r:id="rId7"/>
    <p:sldId id="276" r:id="rId8"/>
    <p:sldId id="277" r:id="rId9"/>
    <p:sldId id="278" r:id="rId10"/>
    <p:sldId id="317" r:id="rId11"/>
    <p:sldId id="321" r:id="rId12"/>
    <p:sldId id="282" r:id="rId13"/>
    <p:sldId id="283" r:id="rId14"/>
    <p:sldId id="302" r:id="rId15"/>
    <p:sldId id="327" r:id="rId16"/>
    <p:sldId id="328" r:id="rId17"/>
    <p:sldId id="330" r:id="rId18"/>
    <p:sldId id="32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1" autoAdjust="0"/>
    <p:restoredTop sz="73621" autoAdjust="0"/>
  </p:normalViewPr>
  <p:slideViewPr>
    <p:cSldViewPr snapToGrid="0">
      <p:cViewPr varScale="1">
        <p:scale>
          <a:sx n="66" d="100"/>
          <a:sy n="66" d="100"/>
        </p:scale>
        <p:origin x="354" y="66"/>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2/25/2018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2/25/2018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542409-6A04-4DC6-AC3A-D3758287A8F2}" type="slidenum">
              <a:rPr lang="en-US" smtClean="0"/>
              <a:t>13</a:t>
            </a:fld>
            <a:endParaRPr lang="en-US"/>
          </a:p>
        </p:txBody>
      </p:sp>
    </p:spTree>
    <p:extLst>
      <p:ext uri="{BB962C8B-B14F-4D97-AF65-F5344CB8AC3E}">
        <p14:creationId xmlns:p14="http://schemas.microsoft.com/office/powerpoint/2010/main" val="1129369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542409-6A04-4DC6-AC3A-D3758287A8F2}" type="slidenum">
              <a:rPr lang="en-US" smtClean="0"/>
              <a:t>15</a:t>
            </a:fld>
            <a:endParaRPr lang="en-US"/>
          </a:p>
        </p:txBody>
      </p:sp>
    </p:spTree>
    <p:extLst>
      <p:ext uri="{BB962C8B-B14F-4D97-AF65-F5344CB8AC3E}">
        <p14:creationId xmlns:p14="http://schemas.microsoft.com/office/powerpoint/2010/main" val="835578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542409-6A04-4DC6-AC3A-D3758287A8F2}" type="slidenum">
              <a:rPr lang="en-US" smtClean="0"/>
              <a:t>16</a:t>
            </a:fld>
            <a:endParaRPr lang="en-US"/>
          </a:p>
        </p:txBody>
      </p:sp>
    </p:spTree>
    <p:extLst>
      <p:ext uri="{BB962C8B-B14F-4D97-AF65-F5344CB8AC3E}">
        <p14:creationId xmlns:p14="http://schemas.microsoft.com/office/powerpoint/2010/main" val="4115644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77542409-6A04-4DC6-AC3A-D3758287A8F2}" type="slidenum">
              <a:rPr lang="en-US" smtClean="0"/>
              <a:t>2</a:t>
            </a:fld>
            <a:endParaRPr lang="en-US"/>
          </a:p>
        </p:txBody>
      </p:sp>
    </p:spTree>
    <p:extLst>
      <p:ext uri="{BB962C8B-B14F-4D97-AF65-F5344CB8AC3E}">
        <p14:creationId xmlns:p14="http://schemas.microsoft.com/office/powerpoint/2010/main" val="265257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4</a:t>
            </a:fld>
            <a:endParaRPr lang="en-US"/>
          </a:p>
        </p:txBody>
      </p:sp>
    </p:spTree>
    <p:extLst>
      <p:ext uri="{BB962C8B-B14F-4D97-AF65-F5344CB8AC3E}">
        <p14:creationId xmlns:p14="http://schemas.microsoft.com/office/powerpoint/2010/main" val="3196007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5</a:t>
            </a:fld>
            <a:endParaRPr lang="en-US"/>
          </a:p>
        </p:txBody>
      </p:sp>
    </p:spTree>
    <p:extLst>
      <p:ext uri="{BB962C8B-B14F-4D97-AF65-F5344CB8AC3E}">
        <p14:creationId xmlns:p14="http://schemas.microsoft.com/office/powerpoint/2010/main" val="2693441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p>
        </p:txBody>
      </p:sp>
      <p:sp>
        <p:nvSpPr>
          <p:cNvPr id="4" name="Slide Number Placeholder 3"/>
          <p:cNvSpPr>
            <a:spLocks noGrp="1"/>
          </p:cNvSpPr>
          <p:nvPr>
            <p:ph type="sldNum" sz="quarter" idx="10"/>
          </p:nvPr>
        </p:nvSpPr>
        <p:spPr/>
        <p:txBody>
          <a:bodyPr/>
          <a:lstStyle/>
          <a:p>
            <a:fld id="{77542409-6A04-4DC6-AC3A-D3758287A8F2}" type="slidenum">
              <a:rPr lang="en-US" smtClean="0"/>
              <a:t>7</a:t>
            </a:fld>
            <a:endParaRPr lang="en-US"/>
          </a:p>
        </p:txBody>
      </p:sp>
    </p:spTree>
    <p:extLst>
      <p:ext uri="{BB962C8B-B14F-4D97-AF65-F5344CB8AC3E}">
        <p14:creationId xmlns:p14="http://schemas.microsoft.com/office/powerpoint/2010/main" val="3452467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p>
        </p:txBody>
      </p:sp>
      <p:sp>
        <p:nvSpPr>
          <p:cNvPr id="4" name="Slide Number Placeholder 3"/>
          <p:cNvSpPr>
            <a:spLocks noGrp="1"/>
          </p:cNvSpPr>
          <p:nvPr>
            <p:ph type="sldNum" sz="quarter" idx="10"/>
          </p:nvPr>
        </p:nvSpPr>
        <p:spPr/>
        <p:txBody>
          <a:bodyPr/>
          <a:lstStyle/>
          <a:p>
            <a:fld id="{77542409-6A04-4DC6-AC3A-D3758287A8F2}" type="slidenum">
              <a:rPr lang="en-US" smtClean="0"/>
              <a:t>8</a:t>
            </a:fld>
            <a:endParaRPr lang="en-US"/>
          </a:p>
        </p:txBody>
      </p:sp>
    </p:spTree>
    <p:extLst>
      <p:ext uri="{BB962C8B-B14F-4D97-AF65-F5344CB8AC3E}">
        <p14:creationId xmlns:p14="http://schemas.microsoft.com/office/powerpoint/2010/main" val="3073743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p>
        </p:txBody>
      </p:sp>
      <p:sp>
        <p:nvSpPr>
          <p:cNvPr id="4" name="Slide Number Placeholder 3"/>
          <p:cNvSpPr>
            <a:spLocks noGrp="1"/>
          </p:cNvSpPr>
          <p:nvPr>
            <p:ph type="sldNum" sz="quarter" idx="10"/>
          </p:nvPr>
        </p:nvSpPr>
        <p:spPr/>
        <p:txBody>
          <a:bodyPr/>
          <a:lstStyle/>
          <a:p>
            <a:fld id="{77542409-6A04-4DC6-AC3A-D3758287A8F2}" type="slidenum">
              <a:rPr lang="en-US" smtClean="0"/>
              <a:t>9</a:t>
            </a:fld>
            <a:endParaRPr lang="en-US"/>
          </a:p>
        </p:txBody>
      </p:sp>
    </p:spTree>
    <p:extLst>
      <p:ext uri="{BB962C8B-B14F-4D97-AF65-F5344CB8AC3E}">
        <p14:creationId xmlns:p14="http://schemas.microsoft.com/office/powerpoint/2010/main" val="291057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77542409-6A04-4DC6-AC3A-D3758287A8F2}" type="slidenum">
              <a:rPr lang="en-US" smtClean="0"/>
              <a:t>10</a:t>
            </a:fld>
            <a:endParaRPr lang="en-US"/>
          </a:p>
        </p:txBody>
      </p:sp>
    </p:spTree>
    <p:extLst>
      <p:ext uri="{BB962C8B-B14F-4D97-AF65-F5344CB8AC3E}">
        <p14:creationId xmlns:p14="http://schemas.microsoft.com/office/powerpoint/2010/main" val="3469014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542409-6A04-4DC6-AC3A-D3758287A8F2}" type="slidenum">
              <a:rPr lang="en-US" smtClean="0"/>
              <a:t>12</a:t>
            </a:fld>
            <a:endParaRPr lang="en-US"/>
          </a:p>
        </p:txBody>
      </p:sp>
    </p:spTree>
    <p:extLst>
      <p:ext uri="{BB962C8B-B14F-4D97-AF65-F5344CB8AC3E}">
        <p14:creationId xmlns:p14="http://schemas.microsoft.com/office/powerpoint/2010/main" val="30388031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Puffy white clouds in deep blue sky"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0" name="Picture 9" descr="Closeup of plant shoot"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title="Slide Design Picture"/>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3AB2AA6-B7DE-402A-AF94-B72F8BCDA083}" type="datetime1">
              <a:rPr lang="en-US" smtClean="0"/>
              <a:t>2/25/2018</a:t>
            </a:fld>
            <a:endParaRPr/>
          </a:p>
        </p:txBody>
      </p:sp>
      <p:sp>
        <p:nvSpPr>
          <p:cNvPr id="5" name="Footer Placeholder 4"/>
          <p:cNvSpPr>
            <a:spLocks noGrp="1"/>
          </p:cNvSpPr>
          <p:nvPr>
            <p:ph type="ftr" sz="quarter" idx="11"/>
          </p:nvPr>
        </p:nvSpPr>
        <p:spPr/>
        <p:txBody>
          <a:bodyPr/>
          <a:lstStyle/>
          <a:p>
            <a:r>
              <a:rPr lang="en-US"/>
              <a:t>Radford Univeristy – Spring 2018</a:t>
            </a:r>
            <a:endParaRP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0CADCCF-2CA6-4B57-8983-AD4AAA9D3A96}" type="datetime1">
              <a:rPr lang="en-US" smtClean="0"/>
              <a:t>2/25/2018</a:t>
            </a:fld>
            <a:endParaRPr/>
          </a:p>
        </p:txBody>
      </p:sp>
      <p:sp>
        <p:nvSpPr>
          <p:cNvPr id="5" name="Footer Placeholder 4"/>
          <p:cNvSpPr>
            <a:spLocks noGrp="1"/>
          </p:cNvSpPr>
          <p:nvPr>
            <p:ph type="ftr" sz="quarter" idx="11"/>
          </p:nvPr>
        </p:nvSpPr>
        <p:spPr/>
        <p:txBody>
          <a:bodyPr/>
          <a:lstStyle/>
          <a:p>
            <a:r>
              <a:rPr lang="en-US"/>
              <a:t>Radford Univeristy – Spring 2018</a:t>
            </a:r>
            <a:endParaRP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65A89F5-C9FA-4D5B-861E-6C32563A26D9}" type="datetime1">
              <a:rPr lang="en-US" smtClean="0"/>
              <a:t>2/25/2018</a:t>
            </a:fld>
            <a:endParaRPr/>
          </a:p>
        </p:txBody>
      </p:sp>
      <p:sp>
        <p:nvSpPr>
          <p:cNvPr id="5" name="Footer Placeholder 4"/>
          <p:cNvSpPr>
            <a:spLocks noGrp="1"/>
          </p:cNvSpPr>
          <p:nvPr>
            <p:ph type="ftr" sz="quarter" idx="11"/>
          </p:nvPr>
        </p:nvSpPr>
        <p:spPr/>
        <p:txBody>
          <a:bodyPr/>
          <a:lstStyle/>
          <a:p>
            <a:r>
              <a:rPr lang="en-US"/>
              <a:t>Radford Univeristy – Spring 2018</a:t>
            </a:r>
            <a:endParaRP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pic>
        <p:nvPicPr>
          <p:cNvPr id="9" name="Picture 8" descr="Waves"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pic>
        <p:nvPicPr>
          <p:cNvPr id="11" name="Picture 10" descr="Closeup of green plants"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50B3F6D0-1504-49A5-A46E-60E2FCE1F046}" type="datetime1">
              <a:rPr lang="en-US" smtClean="0"/>
              <a:t>2/25/2018</a:t>
            </a:fld>
            <a:endParaRPr/>
          </a:p>
        </p:txBody>
      </p:sp>
      <p:sp>
        <p:nvSpPr>
          <p:cNvPr id="6" name="Footer Placeholder 5"/>
          <p:cNvSpPr>
            <a:spLocks noGrp="1"/>
          </p:cNvSpPr>
          <p:nvPr>
            <p:ph type="ftr" sz="quarter" idx="11"/>
          </p:nvPr>
        </p:nvSpPr>
        <p:spPr/>
        <p:txBody>
          <a:bodyPr/>
          <a:lstStyle/>
          <a:p>
            <a:r>
              <a:rPr lang="en-US"/>
              <a:t>Radford Univeristy – Spring 2018</a:t>
            </a:r>
            <a:endParaRP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09699" y="2378392"/>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78392"/>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0A48D271-B5D2-4702-83DA-46948295378B}" type="datetime1">
              <a:rPr lang="en-US" smtClean="0"/>
              <a:t>2/25/2018</a:t>
            </a:fld>
            <a:endParaRPr/>
          </a:p>
        </p:txBody>
      </p:sp>
      <p:sp>
        <p:nvSpPr>
          <p:cNvPr id="8" name="Footer Placeholder 7"/>
          <p:cNvSpPr>
            <a:spLocks noGrp="1"/>
          </p:cNvSpPr>
          <p:nvPr>
            <p:ph type="ftr" sz="quarter" idx="11"/>
          </p:nvPr>
        </p:nvSpPr>
        <p:spPr/>
        <p:txBody>
          <a:bodyPr/>
          <a:lstStyle/>
          <a:p>
            <a:r>
              <a:rPr lang="en-US"/>
              <a:t>Radford Univeristy – Spring 2018</a:t>
            </a:r>
            <a:endParaRPr/>
          </a:p>
        </p:txBody>
      </p:sp>
      <p:sp>
        <p:nvSpPr>
          <p:cNvPr id="9" name="Slide Number Placeholder 8"/>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16CC1A3-6708-4B86-AF91-E71130FB64F4}" type="datetime1">
              <a:rPr lang="en-US" smtClean="0"/>
              <a:t>2/25/2018</a:t>
            </a:fld>
            <a:endParaRPr/>
          </a:p>
        </p:txBody>
      </p:sp>
      <p:sp>
        <p:nvSpPr>
          <p:cNvPr id="4" name="Footer Placeholder 3"/>
          <p:cNvSpPr>
            <a:spLocks noGrp="1"/>
          </p:cNvSpPr>
          <p:nvPr>
            <p:ph type="ftr" sz="quarter" idx="11"/>
          </p:nvPr>
        </p:nvSpPr>
        <p:spPr/>
        <p:txBody>
          <a:bodyPr/>
          <a:lstStyle/>
          <a:p>
            <a:r>
              <a:rPr lang="en-US"/>
              <a:t>Radford Univeristy – Spring 2018</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C0DB8-84D0-42FD-8251-86A27D4D9B02}" type="datetime1">
              <a:rPr lang="en-US" smtClean="0"/>
              <a:t>2/25/2018</a:t>
            </a:fld>
            <a:endParaRPr/>
          </a:p>
        </p:txBody>
      </p:sp>
      <p:sp>
        <p:nvSpPr>
          <p:cNvPr id="3" name="Footer Placeholder 2"/>
          <p:cNvSpPr>
            <a:spLocks noGrp="1"/>
          </p:cNvSpPr>
          <p:nvPr>
            <p:ph type="ftr" sz="quarter" idx="11"/>
          </p:nvPr>
        </p:nvSpPr>
        <p:spPr/>
        <p:txBody>
          <a:bodyPr/>
          <a:lstStyle/>
          <a:p>
            <a:r>
              <a:rPr lang="en-US"/>
              <a:t>Radford Univeristy – Spring 2018</a:t>
            </a:r>
            <a:endParaRPr/>
          </a:p>
        </p:txBody>
      </p:sp>
      <p:sp>
        <p:nvSpPr>
          <p:cNvPr id="4" name="Slide Number Placeholder 3"/>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79"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626679" y="3446396"/>
            <a:ext cx="4155622" cy="2535303"/>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46A574-8B81-4387-8358-2727A6BD017C}" type="datetime1">
              <a:rPr lang="en-US" smtClean="0"/>
              <a:t>2/25/2018</a:t>
            </a:fld>
            <a:endParaRPr/>
          </a:p>
        </p:txBody>
      </p:sp>
      <p:sp>
        <p:nvSpPr>
          <p:cNvPr id="6" name="Footer Placeholder 5"/>
          <p:cNvSpPr>
            <a:spLocks noGrp="1"/>
          </p:cNvSpPr>
          <p:nvPr>
            <p:ph type="ftr" sz="quarter" idx="11"/>
          </p:nvPr>
        </p:nvSpPr>
        <p:spPr/>
        <p:txBody>
          <a:bodyPr/>
          <a:lstStyle/>
          <a:p>
            <a:r>
              <a:rPr lang="en-US"/>
              <a:t>Radford Univeristy – Spring 2018</a:t>
            </a:r>
            <a:endParaRP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80" y="919616"/>
            <a:ext cx="4155622" cy="2532888"/>
          </a:xfrm>
        </p:spPr>
        <p:txBody>
          <a:bodyPr anchor="b"/>
          <a:lstStyle>
            <a:lvl1pPr>
              <a:defRPr sz="3200"/>
            </a:lvl1pPr>
          </a:lstStyle>
          <a:p>
            <a:r>
              <a:rPr lang="en-US"/>
              <a:t>Click to edit Master title style</a:t>
            </a:r>
            <a:endParaRPr/>
          </a:p>
        </p:txBody>
      </p:sp>
      <p:sp>
        <p:nvSpPr>
          <p:cNvPr id="3" name="Picture Placeholder 2"/>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26680" y="3446397"/>
            <a:ext cx="4155622" cy="2535304"/>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9C853F-488B-4C96-95C4-A1B63BF8A307}" type="datetime1">
              <a:rPr lang="en-US" smtClean="0"/>
              <a:t>2/25/2018</a:t>
            </a:fld>
            <a:endParaRPr/>
          </a:p>
        </p:txBody>
      </p:sp>
      <p:sp>
        <p:nvSpPr>
          <p:cNvPr id="6" name="Footer Placeholder 5"/>
          <p:cNvSpPr>
            <a:spLocks noGrp="1"/>
          </p:cNvSpPr>
          <p:nvPr>
            <p:ph type="ftr" sz="quarter" idx="11"/>
          </p:nvPr>
        </p:nvSpPr>
        <p:spPr/>
        <p:txBody>
          <a:bodyPr/>
          <a:lstStyle/>
          <a:p>
            <a:r>
              <a:rPr lang="en-US"/>
              <a:t>Radford Univeristy – Spring 2018</a:t>
            </a:r>
            <a:endParaRP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fld id="{9CD8D479-8942-46E8-A226-A4E01F7A105C}" type="slidenum">
              <a:rPr/>
              <a:pPr/>
              <a:t>‹#›</a:t>
            </a:fld>
            <a:endParaRPr/>
          </a:p>
        </p:txBody>
      </p:sp>
      <p:sp>
        <p:nvSpPr>
          <p:cNvPr id="4" name="Date Placeholder 3"/>
          <p:cNvSpPr>
            <a:spLocks noGrp="1"/>
          </p:cNvSpPr>
          <p:nvPr>
            <p:ph type="dt" sz="half" idx="2"/>
          </p:nvPr>
        </p:nvSpPr>
        <p:spPr>
          <a:xfrm>
            <a:off x="431101" y="6629400"/>
            <a:ext cx="100066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fld id="{BDA865A4-036B-4A12-8444-BF9DBD862679}" type="datetime1">
              <a:rPr lang="en-US" smtClean="0"/>
              <a:t>2/25/2018</a:t>
            </a:fld>
            <a:endParaRPr/>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800">
                <a:solidFill>
                  <a:schemeClr val="accent1">
                    <a:lumMod val="75000"/>
                  </a:schemeClr>
                </a:solidFill>
              </a:defRPr>
            </a:lvl1pPr>
          </a:lstStyle>
          <a:p>
            <a:r>
              <a:rPr lang="en-US"/>
              <a:t>Radford Univeristy – Spring 2018</a:t>
            </a:r>
            <a:endParaRPr/>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diana.scates@gmail.com" TargetMode="External"/><Relationship Id="rId2" Type="http://schemas.openxmlformats.org/officeDocument/2006/relationships/hyperlink" Target="mailto:dscates@email.radford.edu"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777" y="804041"/>
            <a:ext cx="4846320" cy="4366782"/>
          </a:xfrm>
        </p:spPr>
        <p:txBody>
          <a:bodyPr>
            <a:normAutofit fontScale="90000"/>
          </a:bodyPr>
          <a:lstStyle/>
          <a:p>
            <a:r>
              <a:rPr lang="pt-BR" dirty="0"/>
              <a:t>Virtual Reality for Cancer Patients: A Design Thinking Approach for a Sensory Experience to Reduce Stress and Pain</a:t>
            </a:r>
            <a:endParaRPr lang="en-US" dirty="0"/>
          </a:p>
        </p:txBody>
      </p:sp>
      <p:sp>
        <p:nvSpPr>
          <p:cNvPr id="3" name="Subtitle 2"/>
          <p:cNvSpPr>
            <a:spLocks noGrp="1"/>
          </p:cNvSpPr>
          <p:nvPr>
            <p:ph type="subTitle" idx="1"/>
          </p:nvPr>
        </p:nvSpPr>
        <p:spPr>
          <a:xfrm>
            <a:off x="1751777" y="5399903"/>
            <a:ext cx="4846320" cy="430047"/>
          </a:xfrm>
        </p:spPr>
        <p:txBody>
          <a:bodyPr>
            <a:normAutofit/>
          </a:bodyPr>
          <a:lstStyle/>
          <a:p>
            <a:r>
              <a:rPr lang="en-US" sz="1200" dirty="0"/>
              <a:t>Diana </a:t>
            </a:r>
            <a:r>
              <a:rPr lang="en-US" sz="1200" dirty="0" err="1"/>
              <a:t>Scates</a:t>
            </a:r>
            <a:r>
              <a:rPr lang="en-US" sz="1200" dirty="0"/>
              <a:t>, Dr. Joan Dickinson, </a:t>
            </a:r>
            <a:r>
              <a:rPr lang="en-US" sz="1200" dirty="0" err="1"/>
              <a:t>Profa</a:t>
            </a:r>
            <a:r>
              <a:rPr lang="en-US" sz="1200" dirty="0"/>
              <a:t>. Kathleen Sullivan, Dr. Holly Cline, and Dr. Rama Balarama MD</a:t>
            </a:r>
          </a:p>
        </p:txBody>
      </p:sp>
      <p:pic>
        <p:nvPicPr>
          <p:cNvPr id="5" name="Picture 4">
            <a:extLst>
              <a:ext uri="{FF2B5EF4-FFF2-40B4-BE49-F238E27FC236}">
                <a16:creationId xmlns:a16="http://schemas.microsoft.com/office/drawing/2014/main" id="{D51C75AE-642E-46BF-8A6E-74B1E19FE9FC}"/>
              </a:ext>
            </a:extLst>
          </p:cNvPr>
          <p:cNvPicPr>
            <a:picLocks noChangeAspect="1"/>
          </p:cNvPicPr>
          <p:nvPr/>
        </p:nvPicPr>
        <p:blipFill rotWithShape="1">
          <a:blip r:embed="rId3">
            <a:extLst>
              <a:ext uri="{28A0092B-C50C-407E-A947-70E740481C1C}">
                <a14:useLocalDpi xmlns:a14="http://schemas.microsoft.com/office/drawing/2010/main" val="0"/>
              </a:ext>
            </a:extLst>
          </a:blip>
          <a:srcRect l="19273" t="-8" r="24665" b="8"/>
          <a:stretch/>
        </p:blipFill>
        <p:spPr>
          <a:xfrm>
            <a:off x="8896864" y="2045771"/>
            <a:ext cx="3295135" cy="3918424"/>
          </a:xfrm>
          <a:prstGeom prst="rect">
            <a:avLst/>
          </a:prstGeom>
        </p:spPr>
      </p:pic>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7716" y="1741715"/>
            <a:ext cx="10031770" cy="4455886"/>
          </a:xfrm>
        </p:spPr>
        <p:txBody>
          <a:bodyPr>
            <a:noAutofit/>
          </a:bodyPr>
          <a:lstStyle/>
          <a:p>
            <a:r>
              <a:rPr lang="en-US" sz="3200" dirty="0"/>
              <a:t>Dr. Giordano has shown that immersing patients into Virtual Reality scenarios </a:t>
            </a:r>
            <a:r>
              <a:rPr lang="en-US" sz="3200" b="1" dirty="0"/>
              <a:t>have helped patients to reduce their stress during cancer treatment. </a:t>
            </a:r>
          </a:p>
          <a:p>
            <a:r>
              <a:rPr lang="en-US" sz="3200" dirty="0"/>
              <a:t>“The Virtual Reality experience has </a:t>
            </a:r>
            <a:r>
              <a:rPr lang="en-US" sz="3200" b="1" dirty="0"/>
              <a:t>improved patients’ emotional well-being as well as diminished their cancer-related psychological symptoms.”</a:t>
            </a:r>
          </a:p>
          <a:p>
            <a:endParaRPr lang="en-US" sz="3200" b="1" dirty="0"/>
          </a:p>
        </p:txBody>
      </p:sp>
      <p:sp>
        <p:nvSpPr>
          <p:cNvPr id="8" name="Date Placeholder 7"/>
          <p:cNvSpPr>
            <a:spLocks noGrp="1"/>
          </p:cNvSpPr>
          <p:nvPr>
            <p:ph type="dt" sz="half" idx="10"/>
          </p:nvPr>
        </p:nvSpPr>
        <p:spPr/>
        <p:txBody>
          <a:bodyPr/>
          <a:lstStyle/>
          <a:p>
            <a:fld id="{42784521-25E0-4815-8F80-A0B5E4F803BB}" type="datetime1">
              <a:rPr lang="en-US" smtClean="0"/>
              <a:t>2/25/2018</a:t>
            </a:fld>
            <a:endParaRPr lang="en-US"/>
          </a:p>
        </p:txBody>
      </p:sp>
      <p:sp>
        <p:nvSpPr>
          <p:cNvPr id="10" name="Footer Placeholder 9"/>
          <p:cNvSpPr>
            <a:spLocks noGrp="1"/>
          </p:cNvSpPr>
          <p:nvPr>
            <p:ph type="ftr" sz="quarter" idx="11"/>
          </p:nvPr>
        </p:nvSpPr>
        <p:spPr/>
        <p:txBody>
          <a:bodyPr/>
          <a:lstStyle/>
          <a:p>
            <a:r>
              <a:rPr lang="pt-BR"/>
              <a:t>Radford Univeristy – Spring 2018</a:t>
            </a:r>
            <a:endParaRPr lang="en-US" dirty="0"/>
          </a:p>
        </p:txBody>
      </p:sp>
      <p:sp>
        <p:nvSpPr>
          <p:cNvPr id="9" name="Slide Number Placeholder 8"/>
          <p:cNvSpPr>
            <a:spLocks noGrp="1"/>
          </p:cNvSpPr>
          <p:nvPr>
            <p:ph type="sldNum" sz="quarter" idx="12"/>
          </p:nvPr>
        </p:nvSpPr>
        <p:spPr/>
        <p:txBody>
          <a:bodyPr/>
          <a:lstStyle/>
          <a:p>
            <a:fld id="{9CD8D479-8942-46E8-A226-A4E01F7A105C}" type="slidenum">
              <a:rPr lang="en-US" smtClean="0"/>
              <a:pPr/>
              <a:t>10</a:t>
            </a:fld>
            <a:endParaRPr lang="en-US"/>
          </a:p>
        </p:txBody>
      </p:sp>
      <p:sp>
        <p:nvSpPr>
          <p:cNvPr id="12" name="Title 1">
            <a:extLst>
              <a:ext uri="{FF2B5EF4-FFF2-40B4-BE49-F238E27FC236}">
                <a16:creationId xmlns:a16="http://schemas.microsoft.com/office/drawing/2014/main" id="{61BCD089-D2A0-41D7-88D5-A74DC2D5FD4D}"/>
              </a:ext>
            </a:extLst>
          </p:cNvPr>
          <p:cNvSpPr txBox="1">
            <a:spLocks/>
          </p:cNvSpPr>
          <p:nvPr/>
        </p:nvSpPr>
        <p:spPr>
          <a:xfrm>
            <a:off x="1562426" y="428487"/>
            <a:ext cx="9371949" cy="1183566"/>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solidFill>
                <a:latin typeface="+mj-lt"/>
                <a:ea typeface="+mj-ea"/>
                <a:cs typeface="+mj-cs"/>
              </a:defRPr>
            </a:lvl1pPr>
          </a:lstStyle>
          <a:p>
            <a:r>
              <a:rPr lang="fr-FR" sz="4400" dirty="0"/>
              <a:t>LITERATURE REVIEW:</a:t>
            </a:r>
            <a:endParaRPr lang="en-US" sz="4400" dirty="0"/>
          </a:p>
        </p:txBody>
      </p:sp>
    </p:spTree>
    <p:extLst>
      <p:ext uri="{BB962C8B-B14F-4D97-AF65-F5344CB8AC3E}">
        <p14:creationId xmlns:p14="http://schemas.microsoft.com/office/powerpoint/2010/main" val="75480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METHODOLOGY</a:t>
            </a:r>
            <a:endParaRPr lang="en-US" dirty="0"/>
          </a:p>
        </p:txBody>
      </p:sp>
      <p:pic>
        <p:nvPicPr>
          <p:cNvPr id="4" name="Picture 3">
            <a:extLst>
              <a:ext uri="{FF2B5EF4-FFF2-40B4-BE49-F238E27FC236}">
                <a16:creationId xmlns:a16="http://schemas.microsoft.com/office/drawing/2014/main" id="{41497B5F-DE11-430B-A1D1-7F4A3B2601B2}"/>
              </a:ext>
            </a:extLst>
          </p:cNvPr>
          <p:cNvPicPr>
            <a:picLocks noChangeAspect="1"/>
          </p:cNvPicPr>
          <p:nvPr/>
        </p:nvPicPr>
        <p:blipFill rotWithShape="1">
          <a:blip r:embed="rId2">
            <a:extLst>
              <a:ext uri="{28A0092B-C50C-407E-A947-70E740481C1C}">
                <a14:useLocalDpi xmlns:a14="http://schemas.microsoft.com/office/drawing/2010/main" val="0"/>
              </a:ext>
            </a:extLst>
          </a:blip>
          <a:srcRect l="45500" t="10240" r="8813" b="9152"/>
          <a:stretch/>
        </p:blipFill>
        <p:spPr>
          <a:xfrm>
            <a:off x="8882744" y="2033340"/>
            <a:ext cx="3309256" cy="3951824"/>
          </a:xfrm>
          <a:prstGeom prst="rect">
            <a:avLst/>
          </a:prstGeom>
        </p:spPr>
      </p:pic>
    </p:spTree>
    <p:extLst>
      <p:ext uri="{BB962C8B-B14F-4D97-AF65-F5344CB8AC3E}">
        <p14:creationId xmlns:p14="http://schemas.microsoft.com/office/powerpoint/2010/main" val="262520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6F0A504E-97D8-41C7-8479-AFF0E36332FD}" type="datetime1">
              <a:rPr lang="en-US" smtClean="0"/>
              <a:t>2/25/2018</a:t>
            </a:fld>
            <a:endParaRPr lang="en-US" dirty="0"/>
          </a:p>
        </p:txBody>
      </p:sp>
      <p:sp>
        <p:nvSpPr>
          <p:cNvPr id="10" name="Footer Placeholder 9"/>
          <p:cNvSpPr>
            <a:spLocks noGrp="1"/>
          </p:cNvSpPr>
          <p:nvPr>
            <p:ph type="ftr" sz="quarter" idx="11"/>
          </p:nvPr>
        </p:nvSpPr>
        <p:spPr/>
        <p:txBody>
          <a:bodyPr/>
          <a:lstStyle/>
          <a:p>
            <a:r>
              <a:rPr lang="pt-BR"/>
              <a:t>Radford Univeristy – Spring 2018</a:t>
            </a:r>
            <a:endParaRPr lang="en-US" dirty="0"/>
          </a:p>
        </p:txBody>
      </p:sp>
      <p:sp>
        <p:nvSpPr>
          <p:cNvPr id="9" name="Slide Number Placeholder 8"/>
          <p:cNvSpPr>
            <a:spLocks noGrp="1"/>
          </p:cNvSpPr>
          <p:nvPr>
            <p:ph type="sldNum" sz="quarter" idx="12"/>
          </p:nvPr>
        </p:nvSpPr>
        <p:spPr/>
        <p:txBody>
          <a:bodyPr/>
          <a:lstStyle/>
          <a:p>
            <a:fld id="{9CD8D479-8942-46E8-A226-A4E01F7A105C}" type="slidenum">
              <a:rPr lang="en-US" smtClean="0"/>
              <a:pPr/>
              <a:t>12</a:t>
            </a:fld>
            <a:endParaRPr lang="en-US"/>
          </a:p>
        </p:txBody>
      </p:sp>
      <p:sp>
        <p:nvSpPr>
          <p:cNvPr id="4" name="Rectangle 3">
            <a:extLst>
              <a:ext uri="{FF2B5EF4-FFF2-40B4-BE49-F238E27FC236}">
                <a16:creationId xmlns:a16="http://schemas.microsoft.com/office/drawing/2014/main" id="{0FD3DE11-214C-4A33-A84E-16A98A117F2D}"/>
              </a:ext>
            </a:extLst>
          </p:cNvPr>
          <p:cNvSpPr/>
          <p:nvPr/>
        </p:nvSpPr>
        <p:spPr>
          <a:xfrm>
            <a:off x="1673422" y="1920216"/>
            <a:ext cx="3747667" cy="3160607"/>
          </a:xfrm>
          <a:prstGeom prst="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1F6CBFE7-BF48-4C1A-ADF4-F6C94AD9EE16}"/>
              </a:ext>
            </a:extLst>
          </p:cNvPr>
          <p:cNvSpPr txBox="1">
            <a:spLocks/>
          </p:cNvSpPr>
          <p:nvPr/>
        </p:nvSpPr>
        <p:spPr>
          <a:xfrm>
            <a:off x="1673422" y="2840943"/>
            <a:ext cx="3747668" cy="1400545"/>
          </a:xfrm>
          <a:prstGeom prst="rect">
            <a:avLst/>
          </a:prstGeom>
        </p:spPr>
        <p:txBody>
          <a:bodyPr vert="horz" lIns="91440" tIns="45720" rIns="91440" bIns="45720" rtlCol="0">
            <a:normAutofit fontScale="92500"/>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lgn="ctr">
              <a:spcBef>
                <a:spcPts val="600"/>
              </a:spcBef>
              <a:buNone/>
            </a:pPr>
            <a:r>
              <a:rPr lang="en-US" sz="3600" b="1" dirty="0"/>
              <a:t>DESIGN THINKING</a:t>
            </a:r>
          </a:p>
          <a:p>
            <a:pPr marL="0" indent="0" algn="ctr">
              <a:spcBef>
                <a:spcPts val="600"/>
              </a:spcBef>
              <a:buNone/>
            </a:pPr>
            <a:r>
              <a:rPr lang="en-US" sz="3600" b="1" dirty="0"/>
              <a:t>STRATEGIES</a:t>
            </a:r>
            <a:endParaRPr lang="en-US" sz="3600" b="1" u="sng" dirty="0"/>
          </a:p>
          <a:p>
            <a:pPr marL="0" indent="0">
              <a:buNone/>
            </a:pPr>
            <a:endParaRPr lang="en-US" dirty="0"/>
          </a:p>
        </p:txBody>
      </p:sp>
      <p:sp>
        <p:nvSpPr>
          <p:cNvPr id="6" name="Rectangle 5">
            <a:extLst>
              <a:ext uri="{FF2B5EF4-FFF2-40B4-BE49-F238E27FC236}">
                <a16:creationId xmlns:a16="http://schemas.microsoft.com/office/drawing/2014/main" id="{3A9AE372-E280-4868-AE6E-4F33E6805D7F}"/>
              </a:ext>
            </a:extLst>
          </p:cNvPr>
          <p:cNvSpPr/>
          <p:nvPr/>
        </p:nvSpPr>
        <p:spPr>
          <a:xfrm>
            <a:off x="1673422" y="1298096"/>
            <a:ext cx="3747667" cy="46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CC4ECC97-9599-4A04-B5F8-EB96F4D2ACF3}"/>
              </a:ext>
            </a:extLst>
          </p:cNvPr>
          <p:cNvSpPr txBox="1">
            <a:spLocks/>
          </p:cNvSpPr>
          <p:nvPr/>
        </p:nvSpPr>
        <p:spPr>
          <a:xfrm>
            <a:off x="1673422" y="1298096"/>
            <a:ext cx="3747667" cy="469500"/>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sz="2800" dirty="0">
                <a:solidFill>
                  <a:schemeClr val="bg1"/>
                </a:solidFill>
                <a:latin typeface="Arial" panose="020B0604020202020204" pitchFamily="34" charset="0"/>
                <a:cs typeface="Arial" panose="020B0604020202020204" pitchFamily="34" charset="0"/>
              </a:rPr>
              <a:t>Part 1</a:t>
            </a:r>
            <a:endParaRPr lang="en-US" sz="2800" u="sng" dirty="0">
              <a:solidFill>
                <a:schemeClr val="bg1"/>
              </a:solidFill>
              <a:latin typeface="Arial" panose="020B0604020202020204" pitchFamily="34" charset="0"/>
              <a:cs typeface="Arial" panose="020B0604020202020204" pitchFamily="34" charset="0"/>
            </a:endParaRPr>
          </a:p>
          <a:p>
            <a:pPr marL="0" indent="0" algn="ctr">
              <a:buNone/>
            </a:pPr>
            <a:endParaRPr lang="en-US" sz="2800" dirty="0">
              <a:solidFill>
                <a:schemeClr val="bg1"/>
              </a:solidFill>
            </a:endParaRPr>
          </a:p>
        </p:txBody>
      </p:sp>
      <p:sp>
        <p:nvSpPr>
          <p:cNvPr id="13" name="Content Placeholder 2">
            <a:extLst>
              <a:ext uri="{FF2B5EF4-FFF2-40B4-BE49-F238E27FC236}">
                <a16:creationId xmlns:a16="http://schemas.microsoft.com/office/drawing/2014/main" id="{79512584-D847-4796-8346-02439D7495A8}"/>
              </a:ext>
            </a:extLst>
          </p:cNvPr>
          <p:cNvSpPr txBox="1">
            <a:spLocks/>
          </p:cNvSpPr>
          <p:nvPr/>
        </p:nvSpPr>
        <p:spPr>
          <a:xfrm>
            <a:off x="1637716" y="5407926"/>
            <a:ext cx="10488969" cy="1187247"/>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800" dirty="0"/>
              <a:t>The objective is to determine which content information (video) will be most suitable for the Virtual Reality experience in this study.</a:t>
            </a:r>
          </a:p>
        </p:txBody>
      </p:sp>
      <p:sp>
        <p:nvSpPr>
          <p:cNvPr id="14" name="Title 1">
            <a:extLst>
              <a:ext uri="{FF2B5EF4-FFF2-40B4-BE49-F238E27FC236}">
                <a16:creationId xmlns:a16="http://schemas.microsoft.com/office/drawing/2014/main" id="{06737ADF-1B04-47F5-85AC-866D406133AC}"/>
              </a:ext>
            </a:extLst>
          </p:cNvPr>
          <p:cNvSpPr txBox="1">
            <a:spLocks/>
          </p:cNvSpPr>
          <p:nvPr/>
        </p:nvSpPr>
        <p:spPr>
          <a:xfrm>
            <a:off x="1562426" y="428487"/>
            <a:ext cx="9371949" cy="714727"/>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3400" kern="1200">
                <a:solidFill>
                  <a:schemeClr val="accent1"/>
                </a:solidFill>
                <a:latin typeface="+mj-lt"/>
                <a:ea typeface="+mj-ea"/>
                <a:cs typeface="+mj-cs"/>
              </a:defRPr>
            </a:lvl1pPr>
          </a:lstStyle>
          <a:p>
            <a:r>
              <a:rPr lang="fr-FR" sz="4400" dirty="0"/>
              <a:t>METHODOLOGY:</a:t>
            </a:r>
            <a:endParaRPr lang="en-US" sz="4400" dirty="0"/>
          </a:p>
        </p:txBody>
      </p:sp>
      <p:pic>
        <p:nvPicPr>
          <p:cNvPr id="3" name="Picture 2" descr="A close up of a device&#10;&#10;Description generated with high confidence">
            <a:extLst>
              <a:ext uri="{FF2B5EF4-FFF2-40B4-BE49-F238E27FC236}">
                <a16:creationId xmlns:a16="http://schemas.microsoft.com/office/drawing/2014/main" id="{29523B9A-4961-45C5-8953-1652480D5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14747"/>
            <a:ext cx="5205512" cy="4577056"/>
          </a:xfrm>
          <a:prstGeom prst="rect">
            <a:avLst/>
          </a:prstGeom>
        </p:spPr>
      </p:pic>
    </p:spTree>
    <p:extLst>
      <p:ext uri="{BB962C8B-B14F-4D97-AF65-F5344CB8AC3E}">
        <p14:creationId xmlns:p14="http://schemas.microsoft.com/office/powerpoint/2010/main" val="121885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6" grpId="0" animBg="1"/>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359" y="1939166"/>
            <a:ext cx="6130659" cy="3141656"/>
          </a:xfrm>
        </p:spPr>
        <p:txBody>
          <a:bodyPr>
            <a:noAutofit/>
          </a:bodyPr>
          <a:lstStyle/>
          <a:p>
            <a:r>
              <a:rPr lang="en-US" sz="3100" b="1" dirty="0"/>
              <a:t>Control</a:t>
            </a:r>
            <a:r>
              <a:rPr lang="en-US" sz="3100" dirty="0"/>
              <a:t> Group</a:t>
            </a:r>
          </a:p>
          <a:p>
            <a:pPr lvl="1"/>
            <a:r>
              <a:rPr lang="en-US" sz="3100" dirty="0"/>
              <a:t>No VIRTUAL REALITY</a:t>
            </a:r>
          </a:p>
          <a:p>
            <a:r>
              <a:rPr lang="en-US" sz="3100" b="1" dirty="0"/>
              <a:t>Experimental</a:t>
            </a:r>
            <a:r>
              <a:rPr lang="en-US" sz="3100" dirty="0"/>
              <a:t> Group</a:t>
            </a:r>
          </a:p>
          <a:p>
            <a:pPr lvl="1"/>
            <a:r>
              <a:rPr lang="en-US" sz="3100" dirty="0"/>
              <a:t>With VIRTUAL REALITY</a:t>
            </a:r>
          </a:p>
          <a:p>
            <a:pPr marL="512064" indent="-457200"/>
            <a:r>
              <a:rPr lang="en-US" sz="3100" dirty="0"/>
              <a:t>Target population consists of </a:t>
            </a:r>
            <a:r>
              <a:rPr lang="en-US" sz="3100" b="1" dirty="0"/>
              <a:t>50 adults</a:t>
            </a:r>
          </a:p>
          <a:p>
            <a:pPr marL="54864" indent="0">
              <a:buNone/>
            </a:pPr>
            <a:endParaRPr lang="en-US" sz="3500" dirty="0"/>
          </a:p>
        </p:txBody>
      </p:sp>
      <p:sp>
        <p:nvSpPr>
          <p:cNvPr id="8" name="Date Placeholder 7"/>
          <p:cNvSpPr>
            <a:spLocks noGrp="1"/>
          </p:cNvSpPr>
          <p:nvPr>
            <p:ph type="dt" sz="half" idx="10"/>
          </p:nvPr>
        </p:nvSpPr>
        <p:spPr/>
        <p:txBody>
          <a:bodyPr/>
          <a:lstStyle/>
          <a:p>
            <a:fld id="{6F0A504E-97D8-41C7-8479-AFF0E36332FD}" type="datetime1">
              <a:rPr lang="en-US" smtClean="0"/>
              <a:t>2/25/2018</a:t>
            </a:fld>
            <a:endParaRPr lang="en-US" dirty="0"/>
          </a:p>
        </p:txBody>
      </p:sp>
      <p:sp>
        <p:nvSpPr>
          <p:cNvPr id="10" name="Footer Placeholder 9"/>
          <p:cNvSpPr>
            <a:spLocks noGrp="1"/>
          </p:cNvSpPr>
          <p:nvPr>
            <p:ph type="ftr" sz="quarter" idx="11"/>
          </p:nvPr>
        </p:nvSpPr>
        <p:spPr/>
        <p:txBody>
          <a:bodyPr/>
          <a:lstStyle/>
          <a:p>
            <a:r>
              <a:rPr lang="pt-BR"/>
              <a:t>Radford Univeristy – Spring 2018</a:t>
            </a:r>
            <a:endParaRPr lang="en-US" dirty="0"/>
          </a:p>
        </p:txBody>
      </p:sp>
      <p:sp>
        <p:nvSpPr>
          <p:cNvPr id="9" name="Slide Number Placeholder 8"/>
          <p:cNvSpPr>
            <a:spLocks noGrp="1"/>
          </p:cNvSpPr>
          <p:nvPr>
            <p:ph type="sldNum" sz="quarter" idx="12"/>
          </p:nvPr>
        </p:nvSpPr>
        <p:spPr/>
        <p:txBody>
          <a:bodyPr/>
          <a:lstStyle/>
          <a:p>
            <a:fld id="{9CD8D479-8942-46E8-A226-A4E01F7A105C}" type="slidenum">
              <a:rPr lang="en-US" smtClean="0"/>
              <a:pPr/>
              <a:t>13</a:t>
            </a:fld>
            <a:endParaRPr lang="en-US"/>
          </a:p>
        </p:txBody>
      </p:sp>
      <p:sp>
        <p:nvSpPr>
          <p:cNvPr id="4" name="Rectangle 3">
            <a:extLst>
              <a:ext uri="{FF2B5EF4-FFF2-40B4-BE49-F238E27FC236}">
                <a16:creationId xmlns:a16="http://schemas.microsoft.com/office/drawing/2014/main" id="{0FD3DE11-214C-4A33-A84E-16A98A117F2D}"/>
              </a:ext>
            </a:extLst>
          </p:cNvPr>
          <p:cNvSpPr/>
          <p:nvPr/>
        </p:nvSpPr>
        <p:spPr>
          <a:xfrm>
            <a:off x="7109018" y="1995435"/>
            <a:ext cx="3747668" cy="3085387"/>
          </a:xfrm>
          <a:prstGeom prst="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1F6CBFE7-BF48-4C1A-ADF4-F6C94AD9EE16}"/>
              </a:ext>
            </a:extLst>
          </p:cNvPr>
          <p:cNvSpPr txBox="1">
            <a:spLocks/>
          </p:cNvSpPr>
          <p:nvPr/>
        </p:nvSpPr>
        <p:spPr>
          <a:xfrm>
            <a:off x="7109018" y="3042943"/>
            <a:ext cx="3747668" cy="903286"/>
          </a:xfrm>
          <a:prstGeom prst="rect">
            <a:avLst/>
          </a:prstGeom>
        </p:spPr>
        <p:txBody>
          <a:bodyPr vert="horz" lIns="91440" tIns="45720" rIns="91440" bIns="45720" rtlCol="0">
            <a:normAutofit fontScale="92500" lnSpcReduction="10000"/>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lgn="ctr">
              <a:spcBef>
                <a:spcPts val="1200"/>
              </a:spcBef>
              <a:buNone/>
            </a:pPr>
            <a:r>
              <a:rPr lang="en-US" sz="3600" b="1" dirty="0"/>
              <a:t>EXPERIMENTAL DESIGN</a:t>
            </a:r>
            <a:endParaRPr lang="en-US" dirty="0"/>
          </a:p>
        </p:txBody>
      </p:sp>
      <p:sp>
        <p:nvSpPr>
          <p:cNvPr id="6" name="Rectangle 5">
            <a:extLst>
              <a:ext uri="{FF2B5EF4-FFF2-40B4-BE49-F238E27FC236}">
                <a16:creationId xmlns:a16="http://schemas.microsoft.com/office/drawing/2014/main" id="{3A9AE372-E280-4868-AE6E-4F33E6805D7F}"/>
              </a:ext>
            </a:extLst>
          </p:cNvPr>
          <p:cNvSpPr/>
          <p:nvPr/>
        </p:nvSpPr>
        <p:spPr>
          <a:xfrm>
            <a:off x="7109018" y="1298748"/>
            <a:ext cx="3747668" cy="5251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CC4ECC97-9599-4A04-B5F8-EB96F4D2ACF3}"/>
              </a:ext>
            </a:extLst>
          </p:cNvPr>
          <p:cNvSpPr txBox="1">
            <a:spLocks/>
          </p:cNvSpPr>
          <p:nvPr/>
        </p:nvSpPr>
        <p:spPr>
          <a:xfrm>
            <a:off x="7109018" y="1298749"/>
            <a:ext cx="3747668" cy="502862"/>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sz="2800" dirty="0">
                <a:solidFill>
                  <a:schemeClr val="bg1"/>
                </a:solidFill>
                <a:latin typeface="Arial" panose="020B0604020202020204" pitchFamily="34" charset="0"/>
                <a:cs typeface="Arial" panose="020B0604020202020204" pitchFamily="34" charset="0"/>
              </a:rPr>
              <a:t>Part 2</a:t>
            </a:r>
            <a:endParaRPr lang="en-US" sz="2800" u="sng" dirty="0">
              <a:solidFill>
                <a:schemeClr val="bg1"/>
              </a:solidFill>
              <a:latin typeface="Arial" panose="020B0604020202020204" pitchFamily="34" charset="0"/>
              <a:cs typeface="Arial" panose="020B0604020202020204" pitchFamily="34" charset="0"/>
            </a:endParaRPr>
          </a:p>
          <a:p>
            <a:pPr marL="0" indent="0" algn="ctr">
              <a:buNone/>
            </a:pPr>
            <a:endParaRPr lang="en-US" sz="2800" dirty="0">
              <a:solidFill>
                <a:schemeClr val="bg1"/>
              </a:solidFill>
            </a:endParaRPr>
          </a:p>
        </p:txBody>
      </p:sp>
      <p:sp>
        <p:nvSpPr>
          <p:cNvPr id="13" name="Content Placeholder 2">
            <a:extLst>
              <a:ext uri="{FF2B5EF4-FFF2-40B4-BE49-F238E27FC236}">
                <a16:creationId xmlns:a16="http://schemas.microsoft.com/office/drawing/2014/main" id="{79512584-D847-4796-8346-02439D7495A8}"/>
              </a:ext>
            </a:extLst>
          </p:cNvPr>
          <p:cNvSpPr txBox="1">
            <a:spLocks/>
          </p:cNvSpPr>
          <p:nvPr/>
        </p:nvSpPr>
        <p:spPr>
          <a:xfrm>
            <a:off x="818703" y="5218378"/>
            <a:ext cx="10676611" cy="1092674"/>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r>
              <a:rPr lang="en-US" sz="3600" dirty="0"/>
              <a:t>Both groups were </a:t>
            </a:r>
            <a:r>
              <a:rPr lang="en-US" sz="3600" dirty="0" err="1"/>
              <a:t>posttested</a:t>
            </a:r>
            <a:r>
              <a:rPr lang="en-US" sz="3600" dirty="0"/>
              <a:t> on the dependent variables (stress and pain). </a:t>
            </a:r>
          </a:p>
        </p:txBody>
      </p:sp>
      <p:sp>
        <p:nvSpPr>
          <p:cNvPr id="19" name="Title 1">
            <a:extLst>
              <a:ext uri="{FF2B5EF4-FFF2-40B4-BE49-F238E27FC236}">
                <a16:creationId xmlns:a16="http://schemas.microsoft.com/office/drawing/2014/main" id="{3CB4CEC9-2131-4CF9-828A-7B49467F6B7E}"/>
              </a:ext>
            </a:extLst>
          </p:cNvPr>
          <p:cNvSpPr txBox="1">
            <a:spLocks/>
          </p:cNvSpPr>
          <p:nvPr/>
        </p:nvSpPr>
        <p:spPr>
          <a:xfrm>
            <a:off x="1562426" y="428487"/>
            <a:ext cx="9371949" cy="714727"/>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3400" kern="1200">
                <a:solidFill>
                  <a:schemeClr val="accent1"/>
                </a:solidFill>
                <a:latin typeface="+mj-lt"/>
                <a:ea typeface="+mj-ea"/>
                <a:cs typeface="+mj-cs"/>
              </a:defRPr>
            </a:lvl1pPr>
          </a:lstStyle>
          <a:p>
            <a:r>
              <a:rPr lang="fr-FR" sz="4400" dirty="0"/>
              <a:t>METHODOLOGY:</a:t>
            </a:r>
            <a:endParaRPr lang="en-US" sz="4400" dirty="0"/>
          </a:p>
        </p:txBody>
      </p:sp>
    </p:spTree>
    <p:extLst>
      <p:ext uri="{BB962C8B-B14F-4D97-AF65-F5344CB8AC3E}">
        <p14:creationId xmlns:p14="http://schemas.microsoft.com/office/powerpoint/2010/main" val="224021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11" grpId="0"/>
      <p:bldP spid="6" grpId="0" animBg="1"/>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291" y="2917056"/>
            <a:ext cx="6949440" cy="2765287"/>
          </a:xfrm>
        </p:spPr>
        <p:txBody>
          <a:bodyPr/>
          <a:lstStyle/>
          <a:p>
            <a:r>
              <a:rPr lang="pt-BR" dirty="0"/>
              <a:t>FINAL THOUGHTS</a:t>
            </a:r>
            <a:endParaRPr lang="en-US" dirty="0"/>
          </a:p>
        </p:txBody>
      </p:sp>
      <p:pic>
        <p:nvPicPr>
          <p:cNvPr id="4" name="Picture 3">
            <a:extLst>
              <a:ext uri="{FF2B5EF4-FFF2-40B4-BE49-F238E27FC236}">
                <a16:creationId xmlns:a16="http://schemas.microsoft.com/office/drawing/2014/main" id="{D6063BB2-CA0E-45D7-A5AC-8AB1CECED402}"/>
              </a:ext>
            </a:extLst>
          </p:cNvPr>
          <p:cNvPicPr>
            <a:picLocks noChangeAspect="1"/>
          </p:cNvPicPr>
          <p:nvPr/>
        </p:nvPicPr>
        <p:blipFill rotWithShape="1">
          <a:blip r:embed="rId2">
            <a:extLst>
              <a:ext uri="{28A0092B-C50C-407E-A947-70E740481C1C}">
                <a14:useLocalDpi xmlns:a14="http://schemas.microsoft.com/office/drawing/2010/main" val="0"/>
              </a:ext>
            </a:extLst>
          </a:blip>
          <a:srcRect l="10178" r="27415"/>
          <a:stretch/>
        </p:blipFill>
        <p:spPr>
          <a:xfrm flipH="1">
            <a:off x="8882742" y="2025931"/>
            <a:ext cx="3325091" cy="3973443"/>
          </a:xfrm>
          <a:prstGeom prst="rect">
            <a:avLst/>
          </a:prstGeom>
        </p:spPr>
      </p:pic>
    </p:spTree>
    <p:extLst>
      <p:ext uri="{BB962C8B-B14F-4D97-AF65-F5344CB8AC3E}">
        <p14:creationId xmlns:p14="http://schemas.microsoft.com/office/powerpoint/2010/main" val="416148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5D78D6E1-24C4-4915-902C-381ADF1D64B2}" type="datetime1">
              <a:rPr lang="en-US" smtClean="0"/>
              <a:t>2/25/2018</a:t>
            </a:fld>
            <a:endParaRPr lang="en-US" dirty="0"/>
          </a:p>
        </p:txBody>
      </p:sp>
      <p:sp>
        <p:nvSpPr>
          <p:cNvPr id="10" name="Footer Placeholder 9"/>
          <p:cNvSpPr>
            <a:spLocks noGrp="1"/>
          </p:cNvSpPr>
          <p:nvPr>
            <p:ph type="ftr" sz="quarter" idx="11"/>
          </p:nvPr>
        </p:nvSpPr>
        <p:spPr/>
        <p:txBody>
          <a:bodyPr/>
          <a:lstStyle/>
          <a:p>
            <a:r>
              <a:rPr lang="pt-BR"/>
              <a:t>Radford Univeristy – Spring 2018</a:t>
            </a:r>
            <a:endParaRPr lang="en-US" dirty="0"/>
          </a:p>
        </p:txBody>
      </p:sp>
      <p:sp>
        <p:nvSpPr>
          <p:cNvPr id="9" name="Slide Number Placeholder 8"/>
          <p:cNvSpPr>
            <a:spLocks noGrp="1"/>
          </p:cNvSpPr>
          <p:nvPr>
            <p:ph type="sldNum" sz="quarter" idx="12"/>
          </p:nvPr>
        </p:nvSpPr>
        <p:spPr/>
        <p:txBody>
          <a:bodyPr/>
          <a:lstStyle/>
          <a:p>
            <a:fld id="{9CD8D479-8942-46E8-A226-A4E01F7A105C}" type="slidenum">
              <a:rPr lang="en-US" smtClean="0"/>
              <a:pPr/>
              <a:t>15</a:t>
            </a:fld>
            <a:endParaRPr lang="en-US"/>
          </a:p>
        </p:txBody>
      </p:sp>
      <p:sp>
        <p:nvSpPr>
          <p:cNvPr id="12" name="Content Placeholder 2">
            <a:extLst>
              <a:ext uri="{FF2B5EF4-FFF2-40B4-BE49-F238E27FC236}">
                <a16:creationId xmlns:a16="http://schemas.microsoft.com/office/drawing/2014/main" id="{3DA5F702-5EB4-4AAE-BC89-4C56E370B7E4}"/>
              </a:ext>
            </a:extLst>
          </p:cNvPr>
          <p:cNvSpPr>
            <a:spLocks noGrp="1"/>
          </p:cNvSpPr>
          <p:nvPr>
            <p:ph idx="1"/>
          </p:nvPr>
        </p:nvSpPr>
        <p:spPr>
          <a:xfrm>
            <a:off x="1637715" y="2235200"/>
            <a:ext cx="9930171" cy="2873830"/>
          </a:xfrm>
        </p:spPr>
        <p:txBody>
          <a:bodyPr>
            <a:noAutofit/>
          </a:bodyPr>
          <a:lstStyle/>
          <a:p>
            <a:pPr marL="0" indent="0">
              <a:buNone/>
            </a:pPr>
            <a:r>
              <a:rPr lang="en-US" sz="2800" i="1" dirty="0">
                <a:latin typeface="Lucida Handwriting" panose="03010101010101010101" pitchFamily="66" charset="0"/>
              </a:rPr>
              <a:t>WHAT CAN I DO TO MAKE GOOD MEMORIES?</a:t>
            </a:r>
          </a:p>
          <a:p>
            <a:pPr marL="0" indent="0">
              <a:buNone/>
            </a:pPr>
            <a:endParaRPr lang="en-US" sz="2800" i="1" dirty="0">
              <a:latin typeface="Lucida Handwriting" panose="03010101010101010101" pitchFamily="66" charset="0"/>
            </a:endParaRPr>
          </a:p>
          <a:p>
            <a:pPr marL="0" indent="0">
              <a:buNone/>
            </a:pPr>
            <a:endParaRPr lang="en-US" sz="2800" i="1" dirty="0">
              <a:latin typeface="Lucida Handwriting" panose="03010101010101010101" pitchFamily="66" charset="0"/>
            </a:endParaRPr>
          </a:p>
          <a:p>
            <a:pPr marL="0" indent="0">
              <a:buNone/>
            </a:pPr>
            <a:r>
              <a:rPr lang="en-US" sz="2800" i="1" dirty="0">
                <a:latin typeface="Lucida Handwriting" panose="03010101010101010101" pitchFamily="66" charset="0"/>
              </a:rPr>
              <a:t>HOW CAN I CREATE MEMORIES THAT WILL LAST FOR THE REST OF MY LIFE? </a:t>
            </a:r>
            <a:endParaRPr lang="en-US" sz="2800" dirty="0">
              <a:latin typeface="Lucida Handwriting" panose="03010101010101010101" pitchFamily="66" charset="0"/>
            </a:endParaRPr>
          </a:p>
          <a:p>
            <a:endParaRPr lang="en-US" sz="2800" dirty="0"/>
          </a:p>
        </p:txBody>
      </p:sp>
      <p:sp>
        <p:nvSpPr>
          <p:cNvPr id="14" name="Title 1">
            <a:extLst>
              <a:ext uri="{FF2B5EF4-FFF2-40B4-BE49-F238E27FC236}">
                <a16:creationId xmlns:a16="http://schemas.microsoft.com/office/drawing/2014/main" id="{2AA7C509-7981-4CC8-9FAB-B003925CBD28}"/>
              </a:ext>
            </a:extLst>
          </p:cNvPr>
          <p:cNvSpPr txBox="1">
            <a:spLocks/>
          </p:cNvSpPr>
          <p:nvPr/>
        </p:nvSpPr>
        <p:spPr>
          <a:xfrm>
            <a:off x="1562426" y="428487"/>
            <a:ext cx="9371949" cy="1183566"/>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solidFill>
                <a:latin typeface="+mj-lt"/>
                <a:ea typeface="+mj-ea"/>
                <a:cs typeface="+mj-cs"/>
              </a:defRPr>
            </a:lvl1pPr>
          </a:lstStyle>
          <a:p>
            <a:r>
              <a:rPr lang="fr-FR" sz="4400" dirty="0"/>
              <a:t>MEMORIES:</a:t>
            </a:r>
            <a:endParaRPr lang="en-US" sz="4400" dirty="0"/>
          </a:p>
        </p:txBody>
      </p:sp>
    </p:spTree>
    <p:extLst>
      <p:ext uri="{BB962C8B-B14F-4D97-AF65-F5344CB8AC3E}">
        <p14:creationId xmlns:p14="http://schemas.microsoft.com/office/powerpoint/2010/main" val="162524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5D78D6E1-24C4-4915-902C-381ADF1D64B2}" type="datetime1">
              <a:rPr lang="en-US" smtClean="0"/>
              <a:t>2/25/2018</a:t>
            </a:fld>
            <a:endParaRPr lang="en-US" dirty="0"/>
          </a:p>
        </p:txBody>
      </p:sp>
      <p:sp>
        <p:nvSpPr>
          <p:cNvPr id="10" name="Footer Placeholder 9"/>
          <p:cNvSpPr>
            <a:spLocks noGrp="1"/>
          </p:cNvSpPr>
          <p:nvPr>
            <p:ph type="ftr" sz="quarter" idx="11"/>
          </p:nvPr>
        </p:nvSpPr>
        <p:spPr/>
        <p:txBody>
          <a:bodyPr/>
          <a:lstStyle/>
          <a:p>
            <a:r>
              <a:rPr lang="pt-BR"/>
              <a:t>Radford Univeristy – Spring 2018</a:t>
            </a:r>
            <a:endParaRPr lang="en-US" dirty="0"/>
          </a:p>
        </p:txBody>
      </p:sp>
      <p:sp>
        <p:nvSpPr>
          <p:cNvPr id="9" name="Slide Number Placeholder 8"/>
          <p:cNvSpPr>
            <a:spLocks noGrp="1"/>
          </p:cNvSpPr>
          <p:nvPr>
            <p:ph type="sldNum" sz="quarter" idx="12"/>
          </p:nvPr>
        </p:nvSpPr>
        <p:spPr/>
        <p:txBody>
          <a:bodyPr/>
          <a:lstStyle/>
          <a:p>
            <a:fld id="{9CD8D479-8942-46E8-A226-A4E01F7A105C}" type="slidenum">
              <a:rPr lang="en-US" smtClean="0"/>
              <a:pPr/>
              <a:t>16</a:t>
            </a:fld>
            <a:endParaRPr lang="en-US"/>
          </a:p>
        </p:txBody>
      </p:sp>
      <p:sp>
        <p:nvSpPr>
          <p:cNvPr id="14" name="Title 1">
            <a:extLst>
              <a:ext uri="{FF2B5EF4-FFF2-40B4-BE49-F238E27FC236}">
                <a16:creationId xmlns:a16="http://schemas.microsoft.com/office/drawing/2014/main" id="{2AA7C509-7981-4CC8-9FAB-B003925CBD28}"/>
              </a:ext>
            </a:extLst>
          </p:cNvPr>
          <p:cNvSpPr txBox="1">
            <a:spLocks/>
          </p:cNvSpPr>
          <p:nvPr/>
        </p:nvSpPr>
        <p:spPr>
          <a:xfrm>
            <a:off x="1562426" y="428487"/>
            <a:ext cx="9371949" cy="1183566"/>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solidFill>
                <a:latin typeface="+mj-lt"/>
                <a:ea typeface="+mj-ea"/>
                <a:cs typeface="+mj-cs"/>
              </a:defRPr>
            </a:lvl1pPr>
          </a:lstStyle>
          <a:p>
            <a:r>
              <a:rPr lang="fr-FR" sz="4400" dirty="0"/>
              <a:t>MEMORIES:</a:t>
            </a:r>
            <a:endParaRPr lang="en-US" sz="4400" dirty="0"/>
          </a:p>
        </p:txBody>
      </p:sp>
      <p:pic>
        <p:nvPicPr>
          <p:cNvPr id="3" name="Picture 2" descr="A close up of a logo&#10;&#10;Description generated with very high confidence">
            <a:extLst>
              <a:ext uri="{FF2B5EF4-FFF2-40B4-BE49-F238E27FC236}">
                <a16:creationId xmlns:a16="http://schemas.microsoft.com/office/drawing/2014/main" id="{617F07F1-3C22-4E6E-ABA9-3C663DA9DD43}"/>
              </a:ext>
            </a:extLst>
          </p:cNvPr>
          <p:cNvPicPr>
            <a:picLocks noChangeAspect="1"/>
          </p:cNvPicPr>
          <p:nvPr/>
        </p:nvPicPr>
        <p:blipFill rotWithShape="1">
          <a:blip r:embed="rId3">
            <a:extLst>
              <a:ext uri="{28A0092B-C50C-407E-A947-70E740481C1C}">
                <a14:useLocalDpi xmlns:a14="http://schemas.microsoft.com/office/drawing/2010/main" val="0"/>
              </a:ext>
            </a:extLst>
          </a:blip>
          <a:srcRect t="26356" b="24292"/>
          <a:stretch/>
        </p:blipFill>
        <p:spPr>
          <a:xfrm>
            <a:off x="2469243" y="1965354"/>
            <a:ext cx="7558313" cy="3730173"/>
          </a:xfrm>
          <a:prstGeom prst="rect">
            <a:avLst/>
          </a:prstGeom>
        </p:spPr>
      </p:pic>
    </p:spTree>
    <p:extLst>
      <p:ext uri="{BB962C8B-B14F-4D97-AF65-F5344CB8AC3E}">
        <p14:creationId xmlns:p14="http://schemas.microsoft.com/office/powerpoint/2010/main" val="305186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777" y="2263913"/>
            <a:ext cx="6949440" cy="2765287"/>
          </a:xfrm>
        </p:spPr>
        <p:txBody>
          <a:bodyPr/>
          <a:lstStyle/>
          <a:p>
            <a:r>
              <a:rPr lang="pt-BR" dirty="0"/>
              <a:t>QUESTIONS?</a:t>
            </a:r>
            <a:endParaRPr lang="en-US" dirty="0"/>
          </a:p>
        </p:txBody>
      </p:sp>
      <p:sp>
        <p:nvSpPr>
          <p:cNvPr id="4" name="Subtitle 2">
            <a:extLst>
              <a:ext uri="{FF2B5EF4-FFF2-40B4-BE49-F238E27FC236}">
                <a16:creationId xmlns:a16="http://schemas.microsoft.com/office/drawing/2014/main" id="{4C61D824-129B-4B54-A4F5-F7ACA7D01CD2}"/>
              </a:ext>
            </a:extLst>
          </p:cNvPr>
          <p:cNvSpPr txBox="1">
            <a:spLocks/>
          </p:cNvSpPr>
          <p:nvPr/>
        </p:nvSpPr>
        <p:spPr>
          <a:xfrm>
            <a:off x="1751777" y="5029200"/>
            <a:ext cx="4846320" cy="6549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2400" kern="1200">
                <a:solidFill>
                  <a:schemeClr val="bg1"/>
                </a:solidFill>
                <a:latin typeface="+mn-lt"/>
                <a:ea typeface="+mn-ea"/>
                <a:cs typeface="+mn-cs"/>
              </a:defRPr>
            </a:lvl1pPr>
            <a:lvl2pPr marL="457200" indent="0" algn="l" defTabSz="914400" rtl="0" eaLnBrk="1" latinLnBrk="0" hangingPunct="1">
              <a:lnSpc>
                <a:spcPct val="90000"/>
              </a:lnSpc>
              <a:spcBef>
                <a:spcPts val="4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4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pt-BR" sz="1800" dirty="0"/>
              <a:t>Diana Scates – </a:t>
            </a:r>
            <a:r>
              <a:rPr lang="pt-BR" sz="1800" dirty="0">
                <a:hlinkClick r:id="rId2"/>
              </a:rPr>
              <a:t>dscates@email.radford.edu</a:t>
            </a:r>
            <a:r>
              <a:rPr lang="pt-BR" sz="1800" dirty="0"/>
              <a:t> and </a:t>
            </a:r>
            <a:r>
              <a:rPr lang="pt-BR" sz="1800" dirty="0">
                <a:hlinkClick r:id="rId3"/>
              </a:rPr>
              <a:t>diana.scates@gmail.com</a:t>
            </a:r>
            <a:r>
              <a:rPr lang="pt-BR" sz="1800" dirty="0"/>
              <a:t> </a:t>
            </a:r>
          </a:p>
          <a:p>
            <a:pPr>
              <a:lnSpc>
                <a:spcPct val="100000"/>
              </a:lnSpc>
            </a:pPr>
            <a:r>
              <a:rPr lang="pt-BR" sz="1800" dirty="0"/>
              <a:t>Radford Univeristy – Spring 2018</a:t>
            </a:r>
            <a:endParaRPr lang="en-US" sz="1800" dirty="0"/>
          </a:p>
        </p:txBody>
      </p:sp>
    </p:spTree>
    <p:extLst>
      <p:ext uri="{BB962C8B-B14F-4D97-AF65-F5344CB8AC3E}">
        <p14:creationId xmlns:p14="http://schemas.microsoft.com/office/powerpoint/2010/main" val="241006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a:xfrm>
            <a:off x="431101" y="6629400"/>
            <a:ext cx="1000662" cy="228600"/>
          </a:xfrm>
        </p:spPr>
        <p:txBody>
          <a:bodyPr/>
          <a:lstStyle/>
          <a:p>
            <a:fld id="{279B7B5F-89BF-4CA6-9BE1-92DA6841CCE2}" type="datetime1">
              <a:rPr lang="en-US" smtClean="0"/>
              <a:t>2/25/2018</a:t>
            </a:fld>
            <a:endParaRPr lang="en-US" dirty="0"/>
          </a:p>
        </p:txBody>
      </p:sp>
      <p:sp>
        <p:nvSpPr>
          <p:cNvPr id="10" name="Footer Placeholder 9"/>
          <p:cNvSpPr>
            <a:spLocks noGrp="1"/>
          </p:cNvSpPr>
          <p:nvPr>
            <p:ph type="ftr" sz="quarter" idx="11"/>
          </p:nvPr>
        </p:nvSpPr>
        <p:spPr>
          <a:xfrm>
            <a:off x="1637716" y="6629400"/>
            <a:ext cx="9144259" cy="228600"/>
          </a:xfrm>
        </p:spPr>
        <p:txBody>
          <a:bodyPr/>
          <a:lstStyle/>
          <a:p>
            <a:r>
              <a:rPr lang="pt-BR"/>
              <a:t>Radford Univeristy – Spring 2018</a:t>
            </a:r>
            <a:endParaRPr lang="en-US" dirty="0"/>
          </a:p>
        </p:txBody>
      </p:sp>
      <p:sp>
        <p:nvSpPr>
          <p:cNvPr id="9" name="Slide Number Placeholder 8"/>
          <p:cNvSpPr>
            <a:spLocks noGrp="1"/>
          </p:cNvSpPr>
          <p:nvPr>
            <p:ph type="sldNum" sz="quarter" idx="12"/>
          </p:nvPr>
        </p:nvSpPr>
        <p:spPr>
          <a:xfrm>
            <a:off x="0" y="6629400"/>
            <a:ext cx="410402" cy="228600"/>
          </a:xfrm>
        </p:spPr>
        <p:txBody>
          <a:bodyPr/>
          <a:lstStyle/>
          <a:p>
            <a:fld id="{9CD8D479-8942-46E8-A226-A4E01F7A105C}" type="slidenum">
              <a:rPr lang="en-US" smtClean="0"/>
              <a:pPr/>
              <a:t>2</a:t>
            </a:fld>
            <a:endParaRPr lang="en-US"/>
          </a:p>
        </p:txBody>
      </p:sp>
      <p:sp>
        <p:nvSpPr>
          <p:cNvPr id="24" name="Content Placeholder 2">
            <a:extLst>
              <a:ext uri="{FF2B5EF4-FFF2-40B4-BE49-F238E27FC236}">
                <a16:creationId xmlns:a16="http://schemas.microsoft.com/office/drawing/2014/main" id="{054945F4-09C4-4AAD-BD2F-57B93BF1B1AB}"/>
              </a:ext>
            </a:extLst>
          </p:cNvPr>
          <p:cNvSpPr txBox="1">
            <a:spLocks/>
          </p:cNvSpPr>
          <p:nvPr/>
        </p:nvSpPr>
        <p:spPr>
          <a:xfrm>
            <a:off x="1410026" y="2093686"/>
            <a:ext cx="9985829" cy="3106057"/>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3600" dirty="0"/>
              <a:t>Determine if the designed Virtual Reality nature video simulation will reduce stress and pain among cancer patients while the oncologist nurse is accessing the individual’s port or executing the IV procedure.</a:t>
            </a:r>
          </a:p>
        </p:txBody>
      </p:sp>
      <p:sp>
        <p:nvSpPr>
          <p:cNvPr id="7" name="Title 1">
            <a:extLst>
              <a:ext uri="{FF2B5EF4-FFF2-40B4-BE49-F238E27FC236}">
                <a16:creationId xmlns:a16="http://schemas.microsoft.com/office/drawing/2014/main" id="{9CC2DE9D-A539-431C-AC28-00E6E4F8D20B}"/>
              </a:ext>
            </a:extLst>
          </p:cNvPr>
          <p:cNvSpPr txBox="1">
            <a:spLocks/>
          </p:cNvSpPr>
          <p:nvPr/>
        </p:nvSpPr>
        <p:spPr>
          <a:xfrm>
            <a:off x="1410025" y="334144"/>
            <a:ext cx="9371949" cy="1183566"/>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solidFill>
                <a:latin typeface="+mj-lt"/>
                <a:ea typeface="+mj-ea"/>
                <a:cs typeface="+mj-cs"/>
              </a:defRPr>
            </a:lvl1pPr>
          </a:lstStyle>
          <a:p>
            <a:r>
              <a:rPr lang="fr-FR" sz="4400" dirty="0"/>
              <a:t>PURPOSE OF THE RESEARCH STUDY:</a:t>
            </a:r>
            <a:endParaRPr lang="en-US" sz="4400" dirty="0"/>
          </a:p>
        </p:txBody>
      </p:sp>
    </p:spTree>
    <p:extLst>
      <p:ext uri="{BB962C8B-B14F-4D97-AF65-F5344CB8AC3E}">
        <p14:creationId xmlns:p14="http://schemas.microsoft.com/office/powerpoint/2010/main" val="410542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INTRODUCTION</a:t>
            </a:r>
            <a:endParaRPr lang="en-US" dirty="0"/>
          </a:p>
        </p:txBody>
      </p:sp>
      <p:pic>
        <p:nvPicPr>
          <p:cNvPr id="4" name="Picture 3">
            <a:extLst>
              <a:ext uri="{FF2B5EF4-FFF2-40B4-BE49-F238E27FC236}">
                <a16:creationId xmlns:a16="http://schemas.microsoft.com/office/drawing/2014/main" id="{46B6DB08-430F-4494-A59C-CD1EA1301953}"/>
              </a:ext>
            </a:extLst>
          </p:cNvPr>
          <p:cNvPicPr>
            <a:picLocks noChangeAspect="1"/>
          </p:cNvPicPr>
          <p:nvPr/>
        </p:nvPicPr>
        <p:blipFill rotWithShape="1">
          <a:blip r:embed="rId2">
            <a:extLst>
              <a:ext uri="{28A0092B-C50C-407E-A947-70E740481C1C}">
                <a14:useLocalDpi xmlns:a14="http://schemas.microsoft.com/office/drawing/2010/main" val="0"/>
              </a:ext>
            </a:extLst>
          </a:blip>
          <a:srcRect l="43929" t="11111" r="6081" b="359"/>
          <a:stretch/>
        </p:blipFill>
        <p:spPr>
          <a:xfrm>
            <a:off x="8891752" y="2033752"/>
            <a:ext cx="3300248" cy="3894081"/>
          </a:xfrm>
          <a:prstGeom prst="rect">
            <a:avLst/>
          </a:prstGeom>
        </p:spPr>
      </p:pic>
    </p:spTree>
    <p:extLst>
      <p:ext uri="{BB962C8B-B14F-4D97-AF65-F5344CB8AC3E}">
        <p14:creationId xmlns:p14="http://schemas.microsoft.com/office/powerpoint/2010/main" val="133550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0026" y="2039741"/>
            <a:ext cx="10194786" cy="2778518"/>
          </a:xfrm>
        </p:spPr>
        <p:txBody>
          <a:bodyPr>
            <a:noAutofit/>
          </a:bodyPr>
          <a:lstStyle/>
          <a:p>
            <a:r>
              <a:rPr lang="en-US" sz="3200" dirty="0"/>
              <a:t>One in two men and one in three women will be diagnosed with cancer in the United States per year (American Cancer Society, 2016)*1</a:t>
            </a:r>
          </a:p>
          <a:p>
            <a:r>
              <a:rPr lang="pt-BR" sz="3200" dirty="0"/>
              <a:t>Treatment of pain is generally with medication and non-drug therapies, but not with </a:t>
            </a:r>
            <a:r>
              <a:rPr lang="pt-BR" sz="3200" b="1" u="sng" dirty="0"/>
              <a:t>Virtual Reality</a:t>
            </a:r>
          </a:p>
        </p:txBody>
      </p:sp>
      <p:sp>
        <p:nvSpPr>
          <p:cNvPr id="8" name="Date Placeholder 7"/>
          <p:cNvSpPr>
            <a:spLocks noGrp="1"/>
          </p:cNvSpPr>
          <p:nvPr>
            <p:ph type="dt" sz="half" idx="10"/>
          </p:nvPr>
        </p:nvSpPr>
        <p:spPr/>
        <p:txBody>
          <a:bodyPr/>
          <a:lstStyle/>
          <a:p>
            <a:fld id="{279B7B5F-89BF-4CA6-9BE1-92DA6841CCE2}" type="datetime1">
              <a:rPr lang="en-US" smtClean="0"/>
              <a:t>2/25/2018</a:t>
            </a:fld>
            <a:endParaRPr lang="en-US" dirty="0"/>
          </a:p>
        </p:txBody>
      </p:sp>
      <p:sp>
        <p:nvSpPr>
          <p:cNvPr id="10" name="Footer Placeholder 9"/>
          <p:cNvSpPr>
            <a:spLocks noGrp="1"/>
          </p:cNvSpPr>
          <p:nvPr>
            <p:ph type="ftr" sz="quarter" idx="11"/>
          </p:nvPr>
        </p:nvSpPr>
        <p:spPr/>
        <p:txBody>
          <a:bodyPr/>
          <a:lstStyle/>
          <a:p>
            <a:r>
              <a:rPr lang="pt-BR"/>
              <a:t>Radford Univeristy – Spring 2018</a:t>
            </a:r>
            <a:endParaRPr lang="en-US" dirty="0"/>
          </a:p>
        </p:txBody>
      </p:sp>
      <p:sp>
        <p:nvSpPr>
          <p:cNvPr id="9" name="Slide Number Placeholder 8"/>
          <p:cNvSpPr>
            <a:spLocks noGrp="1"/>
          </p:cNvSpPr>
          <p:nvPr>
            <p:ph type="sldNum" sz="quarter" idx="12"/>
          </p:nvPr>
        </p:nvSpPr>
        <p:spPr/>
        <p:txBody>
          <a:bodyPr/>
          <a:lstStyle/>
          <a:p>
            <a:fld id="{9CD8D479-8942-46E8-A226-A4E01F7A105C}" type="slidenum">
              <a:rPr lang="en-US" smtClean="0"/>
              <a:pPr/>
              <a:t>4</a:t>
            </a:fld>
            <a:endParaRPr lang="en-US"/>
          </a:p>
        </p:txBody>
      </p:sp>
      <p:sp>
        <p:nvSpPr>
          <p:cNvPr id="7" name="Content Placeholder 2">
            <a:extLst>
              <a:ext uri="{FF2B5EF4-FFF2-40B4-BE49-F238E27FC236}">
                <a16:creationId xmlns:a16="http://schemas.microsoft.com/office/drawing/2014/main" id="{48E93151-CFF5-4E95-B855-B0F26EAA23C0}"/>
              </a:ext>
            </a:extLst>
          </p:cNvPr>
          <p:cNvSpPr txBox="1">
            <a:spLocks/>
          </p:cNvSpPr>
          <p:nvPr/>
        </p:nvSpPr>
        <p:spPr>
          <a:xfrm>
            <a:off x="1431763" y="6127479"/>
            <a:ext cx="10194786" cy="322729"/>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1400" dirty="0"/>
              <a:t>1- </a:t>
            </a:r>
            <a:r>
              <a:rPr lang="en-US" sz="1400" u="sng" dirty="0"/>
              <a:t>https://www.cancer.org/research/cancer-facts-statistics/all-cancer-facts-figures/cancer-facts-figures-2016.html</a:t>
            </a:r>
            <a:endParaRPr lang="en-US" sz="1400" dirty="0"/>
          </a:p>
        </p:txBody>
      </p:sp>
      <p:sp>
        <p:nvSpPr>
          <p:cNvPr id="16" name="Title 1">
            <a:extLst>
              <a:ext uri="{FF2B5EF4-FFF2-40B4-BE49-F238E27FC236}">
                <a16:creationId xmlns:a16="http://schemas.microsoft.com/office/drawing/2014/main" id="{EA238AD7-E308-4173-B0C4-6B8E5B51B163}"/>
              </a:ext>
            </a:extLst>
          </p:cNvPr>
          <p:cNvSpPr>
            <a:spLocks noGrp="1"/>
          </p:cNvSpPr>
          <p:nvPr>
            <p:ph type="title"/>
          </p:nvPr>
        </p:nvSpPr>
        <p:spPr>
          <a:xfrm>
            <a:off x="1410026" y="276087"/>
            <a:ext cx="9371949" cy="1183566"/>
          </a:xfrm>
        </p:spPr>
        <p:txBody>
          <a:bodyPr>
            <a:normAutofit/>
          </a:bodyPr>
          <a:lstStyle/>
          <a:p>
            <a:r>
              <a:rPr lang="fr-FR" sz="4400" dirty="0"/>
              <a:t>INTRODUCTION:</a:t>
            </a:r>
            <a:endParaRPr lang="en-US" sz="4400" dirty="0"/>
          </a:p>
        </p:txBody>
      </p:sp>
    </p:spTree>
    <p:extLst>
      <p:ext uri="{BB962C8B-B14F-4D97-AF65-F5344CB8AC3E}">
        <p14:creationId xmlns:p14="http://schemas.microsoft.com/office/powerpoint/2010/main" val="372530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1763" y="1641081"/>
            <a:ext cx="10194787" cy="4571033"/>
          </a:xfrm>
        </p:spPr>
        <p:txBody>
          <a:bodyPr>
            <a:noAutofit/>
          </a:bodyPr>
          <a:lstStyle/>
          <a:p>
            <a:pPr marL="0" indent="0">
              <a:buNone/>
            </a:pPr>
            <a:r>
              <a:rPr lang="en-US" sz="3000" b="1" dirty="0"/>
              <a:t>Virtual Reality immersion experience has the potential to: </a:t>
            </a:r>
          </a:p>
          <a:p>
            <a:r>
              <a:rPr lang="en-US" sz="3000" dirty="0"/>
              <a:t>Distraction factor by increasing pleasant stimuli thus reducing anxiety and pain. </a:t>
            </a:r>
          </a:p>
          <a:p>
            <a:r>
              <a:rPr lang="en-US" sz="3000" dirty="0"/>
              <a:t>Might trigger good memories and ease treatment session while at the cancer center.</a:t>
            </a:r>
          </a:p>
          <a:p>
            <a:r>
              <a:rPr lang="en-US" sz="3000" dirty="0"/>
              <a:t>Weber-Fechner Law states that “as we get “used to” a level of stimuli, </a:t>
            </a:r>
            <a:r>
              <a:rPr lang="en-US" sz="3000" b="1" dirty="0"/>
              <a:t>we need a greater intensity of that stimulus in order for us to notice a change</a:t>
            </a:r>
            <a:r>
              <a:rPr lang="en-US" sz="3000" dirty="0"/>
              <a:t>” (</a:t>
            </a:r>
            <a:r>
              <a:rPr lang="en-US" sz="3000" dirty="0" err="1"/>
              <a:t>Kopec</a:t>
            </a:r>
            <a:r>
              <a:rPr lang="en-US" sz="3000" dirty="0"/>
              <a:t>, 2012, p. 23). </a:t>
            </a:r>
          </a:p>
          <a:p>
            <a:endParaRPr lang="en-US" sz="3000" dirty="0"/>
          </a:p>
        </p:txBody>
      </p:sp>
      <p:sp>
        <p:nvSpPr>
          <p:cNvPr id="8" name="Date Placeholder 7"/>
          <p:cNvSpPr>
            <a:spLocks noGrp="1"/>
          </p:cNvSpPr>
          <p:nvPr>
            <p:ph type="dt" sz="half" idx="10"/>
          </p:nvPr>
        </p:nvSpPr>
        <p:spPr/>
        <p:txBody>
          <a:bodyPr/>
          <a:lstStyle/>
          <a:p>
            <a:fld id="{1E193590-F485-4EE6-881B-0FAC60A9C7AE}" type="datetime1">
              <a:rPr lang="en-US" smtClean="0"/>
              <a:t>2/25/2018</a:t>
            </a:fld>
            <a:endParaRPr lang="en-US" dirty="0"/>
          </a:p>
        </p:txBody>
      </p:sp>
      <p:sp>
        <p:nvSpPr>
          <p:cNvPr id="10" name="Footer Placeholder 9"/>
          <p:cNvSpPr>
            <a:spLocks noGrp="1"/>
          </p:cNvSpPr>
          <p:nvPr>
            <p:ph type="ftr" sz="quarter" idx="11"/>
          </p:nvPr>
        </p:nvSpPr>
        <p:spPr/>
        <p:txBody>
          <a:bodyPr/>
          <a:lstStyle/>
          <a:p>
            <a:r>
              <a:rPr lang="pt-BR"/>
              <a:t>Radford Univeristy – Spring 2018</a:t>
            </a:r>
            <a:endParaRPr lang="en-US" dirty="0"/>
          </a:p>
        </p:txBody>
      </p:sp>
      <p:sp>
        <p:nvSpPr>
          <p:cNvPr id="9" name="Slide Number Placeholder 8"/>
          <p:cNvSpPr>
            <a:spLocks noGrp="1"/>
          </p:cNvSpPr>
          <p:nvPr>
            <p:ph type="sldNum" sz="quarter" idx="12"/>
          </p:nvPr>
        </p:nvSpPr>
        <p:spPr/>
        <p:txBody>
          <a:bodyPr/>
          <a:lstStyle/>
          <a:p>
            <a:fld id="{9CD8D479-8942-46E8-A226-A4E01F7A105C}" type="slidenum">
              <a:rPr lang="en-US" smtClean="0"/>
              <a:pPr/>
              <a:t>5</a:t>
            </a:fld>
            <a:endParaRPr lang="en-US"/>
          </a:p>
        </p:txBody>
      </p:sp>
      <p:sp>
        <p:nvSpPr>
          <p:cNvPr id="7" name="Title 1">
            <a:extLst>
              <a:ext uri="{FF2B5EF4-FFF2-40B4-BE49-F238E27FC236}">
                <a16:creationId xmlns:a16="http://schemas.microsoft.com/office/drawing/2014/main" id="{23A31CB4-3706-4CBD-9B51-465BA1E5C032}"/>
              </a:ext>
            </a:extLst>
          </p:cNvPr>
          <p:cNvSpPr>
            <a:spLocks noGrp="1"/>
          </p:cNvSpPr>
          <p:nvPr>
            <p:ph type="title"/>
          </p:nvPr>
        </p:nvSpPr>
        <p:spPr>
          <a:xfrm>
            <a:off x="1410026" y="276087"/>
            <a:ext cx="9371949" cy="1183566"/>
          </a:xfrm>
        </p:spPr>
        <p:txBody>
          <a:bodyPr>
            <a:normAutofit/>
          </a:bodyPr>
          <a:lstStyle/>
          <a:p>
            <a:r>
              <a:rPr lang="fr-FR" sz="4400" dirty="0"/>
              <a:t>INTRODUCTION:</a:t>
            </a:r>
            <a:endParaRPr lang="en-US" sz="4400" dirty="0"/>
          </a:p>
        </p:txBody>
      </p:sp>
    </p:spTree>
    <p:extLst>
      <p:ext uri="{BB962C8B-B14F-4D97-AF65-F5344CB8AC3E}">
        <p14:creationId xmlns:p14="http://schemas.microsoft.com/office/powerpoint/2010/main" val="18221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LITERATURE REVIEW</a:t>
            </a:r>
            <a:endParaRPr lang="en-US" dirty="0"/>
          </a:p>
        </p:txBody>
      </p:sp>
      <p:pic>
        <p:nvPicPr>
          <p:cNvPr id="4" name="Picture 3">
            <a:extLst>
              <a:ext uri="{FF2B5EF4-FFF2-40B4-BE49-F238E27FC236}">
                <a16:creationId xmlns:a16="http://schemas.microsoft.com/office/drawing/2014/main" id="{FEE72ED5-2D97-41C6-92D5-60FE92003064}"/>
              </a:ext>
            </a:extLst>
          </p:cNvPr>
          <p:cNvPicPr>
            <a:picLocks noChangeAspect="1"/>
          </p:cNvPicPr>
          <p:nvPr/>
        </p:nvPicPr>
        <p:blipFill rotWithShape="1">
          <a:blip r:embed="rId2">
            <a:extLst>
              <a:ext uri="{28A0092B-C50C-407E-A947-70E740481C1C}">
                <a14:useLocalDpi xmlns:a14="http://schemas.microsoft.com/office/drawing/2010/main" val="0"/>
              </a:ext>
            </a:extLst>
          </a:blip>
          <a:srcRect l="50071" t="2376" r="4965" b="2372"/>
          <a:stretch/>
        </p:blipFill>
        <p:spPr>
          <a:xfrm>
            <a:off x="8907517" y="2045576"/>
            <a:ext cx="3284484" cy="3913790"/>
          </a:xfrm>
          <a:prstGeom prst="rect">
            <a:avLst/>
          </a:prstGeom>
        </p:spPr>
      </p:pic>
    </p:spTree>
    <p:extLst>
      <p:ext uri="{BB962C8B-B14F-4D97-AF65-F5344CB8AC3E}">
        <p14:creationId xmlns:p14="http://schemas.microsoft.com/office/powerpoint/2010/main" val="52724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1763" y="1625600"/>
            <a:ext cx="10118856" cy="4702630"/>
          </a:xfrm>
        </p:spPr>
        <p:txBody>
          <a:bodyPr>
            <a:noAutofit/>
          </a:bodyPr>
          <a:lstStyle/>
          <a:p>
            <a:r>
              <a:rPr lang="en-US" sz="3100" dirty="0"/>
              <a:t>According to the </a:t>
            </a:r>
            <a:r>
              <a:rPr lang="en-US" sz="3100" i="1" dirty="0"/>
              <a:t>American Cancer Society (2016)</a:t>
            </a:r>
            <a:r>
              <a:rPr lang="en-US" sz="3100" dirty="0"/>
              <a:t>, </a:t>
            </a:r>
            <a:r>
              <a:rPr lang="en-US" sz="3100" b="1" dirty="0"/>
              <a:t>cancer is the second most common cause of death in the US</a:t>
            </a:r>
            <a:r>
              <a:rPr lang="en-US" sz="3100" dirty="0"/>
              <a:t>, exceeded only by heart disease and accounts for nearly one of every four deaths. </a:t>
            </a:r>
          </a:p>
          <a:p>
            <a:r>
              <a:rPr lang="en-US" sz="3100" dirty="0"/>
              <a:t>The objective of this study is to use the Virtual Reality headset immersion experience with the purpose of </a:t>
            </a:r>
            <a:r>
              <a:rPr lang="en-US" sz="3100" b="1" dirty="0"/>
              <a:t>refocusing cancer patients’ mindsets by enhancing their sensory vision and hearing into pleasant environmental views and sounds </a:t>
            </a:r>
            <a:r>
              <a:rPr lang="en-US" sz="3100" dirty="0"/>
              <a:t>that ultimately will help the patient to alleviate </a:t>
            </a:r>
            <a:r>
              <a:rPr lang="en-US" sz="3100" b="1" dirty="0"/>
              <a:t>pain and stress. </a:t>
            </a:r>
            <a:endParaRPr lang="en-US" sz="3100" dirty="0"/>
          </a:p>
          <a:p>
            <a:endParaRPr lang="en-US" sz="3100" dirty="0"/>
          </a:p>
        </p:txBody>
      </p:sp>
      <p:sp>
        <p:nvSpPr>
          <p:cNvPr id="8" name="Date Placeholder 7"/>
          <p:cNvSpPr>
            <a:spLocks noGrp="1"/>
          </p:cNvSpPr>
          <p:nvPr>
            <p:ph type="dt" sz="half" idx="10"/>
          </p:nvPr>
        </p:nvSpPr>
        <p:spPr/>
        <p:txBody>
          <a:bodyPr/>
          <a:lstStyle/>
          <a:p>
            <a:fld id="{855F5080-2618-479D-8B8C-DE374041FEFF}" type="datetime1">
              <a:rPr lang="en-US" smtClean="0"/>
              <a:t>2/25/2018</a:t>
            </a:fld>
            <a:endParaRPr lang="en-US" dirty="0"/>
          </a:p>
        </p:txBody>
      </p:sp>
      <p:sp>
        <p:nvSpPr>
          <p:cNvPr id="10" name="Footer Placeholder 9"/>
          <p:cNvSpPr>
            <a:spLocks noGrp="1"/>
          </p:cNvSpPr>
          <p:nvPr>
            <p:ph type="ftr" sz="quarter" idx="11"/>
          </p:nvPr>
        </p:nvSpPr>
        <p:spPr/>
        <p:txBody>
          <a:bodyPr/>
          <a:lstStyle/>
          <a:p>
            <a:r>
              <a:rPr lang="pt-BR" dirty="0"/>
              <a:t>Radford Univeristy – Spring 2018</a:t>
            </a:r>
            <a:endParaRPr lang="en-US" dirty="0"/>
          </a:p>
        </p:txBody>
      </p:sp>
      <p:sp>
        <p:nvSpPr>
          <p:cNvPr id="9" name="Slide Number Placeholder 8"/>
          <p:cNvSpPr>
            <a:spLocks noGrp="1"/>
          </p:cNvSpPr>
          <p:nvPr>
            <p:ph type="sldNum" sz="quarter" idx="12"/>
          </p:nvPr>
        </p:nvSpPr>
        <p:spPr/>
        <p:txBody>
          <a:bodyPr/>
          <a:lstStyle/>
          <a:p>
            <a:fld id="{9CD8D479-8942-46E8-A226-A4E01F7A105C}" type="slidenum">
              <a:rPr lang="en-US" smtClean="0"/>
              <a:pPr/>
              <a:t>7</a:t>
            </a:fld>
            <a:endParaRPr lang="en-US"/>
          </a:p>
        </p:txBody>
      </p:sp>
      <p:sp>
        <p:nvSpPr>
          <p:cNvPr id="12" name="Title 1">
            <a:extLst>
              <a:ext uri="{FF2B5EF4-FFF2-40B4-BE49-F238E27FC236}">
                <a16:creationId xmlns:a16="http://schemas.microsoft.com/office/drawing/2014/main" id="{D27F5058-E964-49C0-B44E-CC2A7D5BE8CC}"/>
              </a:ext>
            </a:extLst>
          </p:cNvPr>
          <p:cNvSpPr txBox="1">
            <a:spLocks/>
          </p:cNvSpPr>
          <p:nvPr/>
        </p:nvSpPr>
        <p:spPr>
          <a:xfrm>
            <a:off x="1562426" y="428487"/>
            <a:ext cx="9371949" cy="1183566"/>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solidFill>
                <a:latin typeface="+mj-lt"/>
                <a:ea typeface="+mj-ea"/>
                <a:cs typeface="+mj-cs"/>
              </a:defRPr>
            </a:lvl1pPr>
          </a:lstStyle>
          <a:p>
            <a:r>
              <a:rPr lang="fr-FR" sz="4400" dirty="0"/>
              <a:t>LITERATURE REVIEW:</a:t>
            </a:r>
            <a:endParaRPr lang="en-US" sz="4400" dirty="0"/>
          </a:p>
        </p:txBody>
      </p:sp>
    </p:spTree>
    <p:extLst>
      <p:ext uri="{BB962C8B-B14F-4D97-AF65-F5344CB8AC3E}">
        <p14:creationId xmlns:p14="http://schemas.microsoft.com/office/powerpoint/2010/main" val="158913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2426" y="1683658"/>
            <a:ext cx="9771150" cy="4644257"/>
          </a:xfrm>
        </p:spPr>
        <p:txBody>
          <a:bodyPr>
            <a:noAutofit/>
          </a:bodyPr>
          <a:lstStyle/>
          <a:p>
            <a:r>
              <a:rPr lang="en-US" sz="3100" dirty="0"/>
              <a:t>Dr. Roger Ulrich (2013) stated that: </a:t>
            </a:r>
            <a:r>
              <a:rPr lang="en-US" sz="3100" i="1" dirty="0"/>
              <a:t>There is a pattern of evidence that suggests that well-designed gardens can reduce stress, lower blood pressure, and relax people.</a:t>
            </a:r>
          </a:p>
          <a:p>
            <a:r>
              <a:rPr lang="en-US" sz="3100" dirty="0"/>
              <a:t>According to Kellert (2012, p. 21) “the contact with nature is vital to human intellectual development because </a:t>
            </a:r>
            <a:r>
              <a:rPr lang="en-US" sz="3100" b="1" dirty="0"/>
              <a:t>the natural world is the most information-rich and sensory-stimulating environment people can ever encounter”. </a:t>
            </a:r>
          </a:p>
        </p:txBody>
      </p:sp>
      <p:sp>
        <p:nvSpPr>
          <p:cNvPr id="8" name="Date Placeholder 7"/>
          <p:cNvSpPr>
            <a:spLocks noGrp="1"/>
          </p:cNvSpPr>
          <p:nvPr>
            <p:ph type="dt" sz="half" idx="10"/>
          </p:nvPr>
        </p:nvSpPr>
        <p:spPr/>
        <p:txBody>
          <a:bodyPr/>
          <a:lstStyle/>
          <a:p>
            <a:fld id="{42784521-25E0-4815-8F80-A0B5E4F803BB}" type="datetime1">
              <a:rPr lang="en-US" smtClean="0"/>
              <a:t>2/25/2018</a:t>
            </a:fld>
            <a:endParaRPr lang="en-US"/>
          </a:p>
        </p:txBody>
      </p:sp>
      <p:sp>
        <p:nvSpPr>
          <p:cNvPr id="10" name="Footer Placeholder 9"/>
          <p:cNvSpPr>
            <a:spLocks noGrp="1"/>
          </p:cNvSpPr>
          <p:nvPr>
            <p:ph type="ftr" sz="quarter" idx="11"/>
          </p:nvPr>
        </p:nvSpPr>
        <p:spPr/>
        <p:txBody>
          <a:bodyPr/>
          <a:lstStyle/>
          <a:p>
            <a:r>
              <a:rPr lang="pt-BR"/>
              <a:t>Radford Univeristy – Spring 2018</a:t>
            </a:r>
            <a:endParaRPr lang="en-US" dirty="0"/>
          </a:p>
        </p:txBody>
      </p:sp>
      <p:sp>
        <p:nvSpPr>
          <p:cNvPr id="9" name="Slide Number Placeholder 8"/>
          <p:cNvSpPr>
            <a:spLocks noGrp="1"/>
          </p:cNvSpPr>
          <p:nvPr>
            <p:ph type="sldNum" sz="quarter" idx="12"/>
          </p:nvPr>
        </p:nvSpPr>
        <p:spPr/>
        <p:txBody>
          <a:bodyPr/>
          <a:lstStyle/>
          <a:p>
            <a:fld id="{9CD8D479-8942-46E8-A226-A4E01F7A105C}" type="slidenum">
              <a:rPr lang="en-US" smtClean="0"/>
              <a:pPr/>
              <a:t>8</a:t>
            </a:fld>
            <a:endParaRPr lang="en-US"/>
          </a:p>
        </p:txBody>
      </p:sp>
      <p:sp>
        <p:nvSpPr>
          <p:cNvPr id="12" name="Title 1">
            <a:extLst>
              <a:ext uri="{FF2B5EF4-FFF2-40B4-BE49-F238E27FC236}">
                <a16:creationId xmlns:a16="http://schemas.microsoft.com/office/drawing/2014/main" id="{384B5126-D72F-4FE4-B22E-F17A26784C30}"/>
              </a:ext>
            </a:extLst>
          </p:cNvPr>
          <p:cNvSpPr txBox="1">
            <a:spLocks/>
          </p:cNvSpPr>
          <p:nvPr/>
        </p:nvSpPr>
        <p:spPr>
          <a:xfrm>
            <a:off x="1562426" y="428487"/>
            <a:ext cx="9371949" cy="1183566"/>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solidFill>
                <a:latin typeface="+mj-lt"/>
                <a:ea typeface="+mj-ea"/>
                <a:cs typeface="+mj-cs"/>
              </a:defRPr>
            </a:lvl1pPr>
          </a:lstStyle>
          <a:p>
            <a:r>
              <a:rPr lang="fr-FR" sz="4400" dirty="0"/>
              <a:t>LITERATURE REVIEW:</a:t>
            </a:r>
            <a:endParaRPr lang="en-US" sz="4400" dirty="0"/>
          </a:p>
        </p:txBody>
      </p:sp>
    </p:spTree>
    <p:extLst>
      <p:ext uri="{BB962C8B-B14F-4D97-AF65-F5344CB8AC3E}">
        <p14:creationId xmlns:p14="http://schemas.microsoft.com/office/powerpoint/2010/main" val="50510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7716" y="1640114"/>
            <a:ext cx="9886628" cy="4989285"/>
          </a:xfrm>
        </p:spPr>
        <p:txBody>
          <a:bodyPr>
            <a:noAutofit/>
          </a:bodyPr>
          <a:lstStyle/>
          <a:p>
            <a:r>
              <a:rPr lang="en-US" sz="3200" dirty="0"/>
              <a:t>According to Dr. Hoffman, “the fact that you are getting such huge reductions in pain using something that is not a drug is a </a:t>
            </a:r>
            <a:r>
              <a:rPr lang="en-US" sz="3200" b="1" dirty="0"/>
              <a:t>paradigm shift</a:t>
            </a:r>
            <a:r>
              <a:rPr lang="en-US" sz="3200" dirty="0"/>
              <a:t>” </a:t>
            </a:r>
          </a:p>
          <a:p>
            <a:r>
              <a:rPr lang="en-US" sz="3200" dirty="0"/>
              <a:t>A published research about </a:t>
            </a:r>
            <a:r>
              <a:rPr lang="en-US" sz="3200" i="1" dirty="0"/>
              <a:t>Virtual Reality as a distraction intervention for women receiving chemotherapy</a:t>
            </a:r>
            <a:r>
              <a:rPr lang="en-US" sz="3200" dirty="0"/>
              <a:t> at the Oncology Nursing Forum (2004)3, shows that the distraction intervention tool </a:t>
            </a:r>
            <a:r>
              <a:rPr lang="en-US" sz="3200" b="1" dirty="0"/>
              <a:t>decreased distress symptoms, and it was well received by the patients</a:t>
            </a:r>
            <a:r>
              <a:rPr lang="en-US" sz="3200" dirty="0"/>
              <a:t>.</a:t>
            </a:r>
          </a:p>
          <a:p>
            <a:endParaRPr lang="en-US" sz="3200" b="1" dirty="0"/>
          </a:p>
        </p:txBody>
      </p:sp>
      <p:sp>
        <p:nvSpPr>
          <p:cNvPr id="8" name="Date Placeholder 7"/>
          <p:cNvSpPr>
            <a:spLocks noGrp="1"/>
          </p:cNvSpPr>
          <p:nvPr>
            <p:ph type="dt" sz="half" idx="10"/>
          </p:nvPr>
        </p:nvSpPr>
        <p:spPr/>
        <p:txBody>
          <a:bodyPr/>
          <a:lstStyle/>
          <a:p>
            <a:fld id="{42784521-25E0-4815-8F80-A0B5E4F803BB}" type="datetime1">
              <a:rPr lang="en-US" smtClean="0"/>
              <a:t>2/25/2018</a:t>
            </a:fld>
            <a:endParaRPr lang="en-US"/>
          </a:p>
        </p:txBody>
      </p:sp>
      <p:sp>
        <p:nvSpPr>
          <p:cNvPr id="10" name="Footer Placeholder 9"/>
          <p:cNvSpPr>
            <a:spLocks noGrp="1"/>
          </p:cNvSpPr>
          <p:nvPr>
            <p:ph type="ftr" sz="quarter" idx="11"/>
          </p:nvPr>
        </p:nvSpPr>
        <p:spPr/>
        <p:txBody>
          <a:bodyPr/>
          <a:lstStyle/>
          <a:p>
            <a:r>
              <a:rPr lang="pt-BR"/>
              <a:t>Radford Univeristy – Spring 2018</a:t>
            </a:r>
            <a:endParaRPr lang="en-US" dirty="0"/>
          </a:p>
        </p:txBody>
      </p:sp>
      <p:sp>
        <p:nvSpPr>
          <p:cNvPr id="9" name="Slide Number Placeholder 8"/>
          <p:cNvSpPr>
            <a:spLocks noGrp="1"/>
          </p:cNvSpPr>
          <p:nvPr>
            <p:ph type="sldNum" sz="quarter" idx="12"/>
          </p:nvPr>
        </p:nvSpPr>
        <p:spPr/>
        <p:txBody>
          <a:bodyPr/>
          <a:lstStyle/>
          <a:p>
            <a:fld id="{9CD8D479-8942-46E8-A226-A4E01F7A105C}" type="slidenum">
              <a:rPr lang="en-US" smtClean="0"/>
              <a:pPr/>
              <a:t>9</a:t>
            </a:fld>
            <a:endParaRPr lang="en-US"/>
          </a:p>
        </p:txBody>
      </p:sp>
      <p:sp>
        <p:nvSpPr>
          <p:cNvPr id="12" name="Title 1">
            <a:extLst>
              <a:ext uri="{FF2B5EF4-FFF2-40B4-BE49-F238E27FC236}">
                <a16:creationId xmlns:a16="http://schemas.microsoft.com/office/drawing/2014/main" id="{B563E1D1-6C5B-409D-B7BE-CE41466CE792}"/>
              </a:ext>
            </a:extLst>
          </p:cNvPr>
          <p:cNvSpPr txBox="1">
            <a:spLocks/>
          </p:cNvSpPr>
          <p:nvPr/>
        </p:nvSpPr>
        <p:spPr>
          <a:xfrm>
            <a:off x="1562426" y="428487"/>
            <a:ext cx="9371949" cy="1183566"/>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solidFill>
                <a:latin typeface="+mj-lt"/>
                <a:ea typeface="+mj-ea"/>
                <a:cs typeface="+mj-cs"/>
              </a:defRPr>
            </a:lvl1pPr>
          </a:lstStyle>
          <a:p>
            <a:r>
              <a:rPr lang="fr-FR" sz="4400" dirty="0"/>
              <a:t>LITERATURE REVIEW:</a:t>
            </a:r>
            <a:endParaRPr lang="en-US" sz="4400" dirty="0"/>
          </a:p>
        </p:txBody>
      </p:sp>
    </p:spTree>
    <p:extLst>
      <p:ext uri="{BB962C8B-B14F-4D97-AF65-F5344CB8AC3E}">
        <p14:creationId xmlns:p14="http://schemas.microsoft.com/office/powerpoint/2010/main" val="329712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270532A-D598-4F6B-B05D-F62B681804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Nature ecology education photo presentation</Template>
  <TotalTime>0</TotalTime>
  <Words>709</Words>
  <Application>Microsoft Office PowerPoint</Application>
  <PresentationFormat>Widescreen</PresentationFormat>
  <Paragraphs>97</Paragraphs>
  <Slides>17</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Corbel</vt:lpstr>
      <vt:lpstr>Lucida Handwriting</vt:lpstr>
      <vt:lpstr>Ecology 16x9</vt:lpstr>
      <vt:lpstr>Virtual Reality for Cancer Patients: A Design Thinking Approach for a Sensory Experience to Reduce Stress and Pain</vt:lpstr>
      <vt:lpstr>PowerPoint Presentation</vt:lpstr>
      <vt:lpstr>INTRODUCTION</vt:lpstr>
      <vt:lpstr>INTRODUCTION:</vt:lpstr>
      <vt:lpstr>INTRODUCTION:</vt:lpstr>
      <vt:lpstr>LITERATURE REVIEW</vt:lpstr>
      <vt:lpstr>PowerPoint Presentation</vt:lpstr>
      <vt:lpstr>PowerPoint Presentation</vt:lpstr>
      <vt:lpstr>PowerPoint Presentation</vt:lpstr>
      <vt:lpstr>PowerPoint Presentation</vt:lpstr>
      <vt:lpstr>METHODOLOGY</vt:lpstr>
      <vt:lpstr>PowerPoint Presentation</vt:lpstr>
      <vt:lpstr>PowerPoint Presentation</vt:lpstr>
      <vt:lpstr>FINAL THOUGHTS</vt:lpstr>
      <vt:lpstr>PowerPoint Presentation</vt:lpstr>
      <vt:lpstr>PowerPoint Presentation</vt:lpstr>
      <vt:lpstr>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2017-02-17T20:08:08Z</dcterms:created>
  <dcterms:modified xsi:type="dcterms:W3CDTF">2018-02-25T22:12:01Z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TC030988899991</vt:lpwstr>
  </property>
</Properties>
</file>