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9"/>
  </p:notesMasterIdLst>
  <p:sldIdLst>
    <p:sldId id="371" r:id="rId2"/>
    <p:sldId id="372" r:id="rId3"/>
    <p:sldId id="409" r:id="rId4"/>
    <p:sldId id="355" r:id="rId5"/>
    <p:sldId id="329" r:id="rId6"/>
    <p:sldId id="354" r:id="rId7"/>
    <p:sldId id="265" r:id="rId8"/>
    <p:sldId id="359" r:id="rId9"/>
    <p:sldId id="357" r:id="rId10"/>
    <p:sldId id="358" r:id="rId11"/>
    <p:sldId id="356" r:id="rId12"/>
    <p:sldId id="333" r:id="rId13"/>
    <p:sldId id="334" r:id="rId14"/>
    <p:sldId id="312" r:id="rId15"/>
    <p:sldId id="339" r:id="rId16"/>
    <p:sldId id="343" r:id="rId17"/>
    <p:sldId id="342" r:id="rId18"/>
    <p:sldId id="341" r:id="rId19"/>
    <p:sldId id="340" r:id="rId20"/>
    <p:sldId id="314" r:id="rId21"/>
    <p:sldId id="374" r:id="rId22"/>
    <p:sldId id="378" r:id="rId23"/>
    <p:sldId id="315" r:id="rId24"/>
    <p:sldId id="346" r:id="rId25"/>
    <p:sldId id="323" r:id="rId26"/>
    <p:sldId id="379" r:id="rId27"/>
    <p:sldId id="321" r:id="rId28"/>
    <p:sldId id="285" r:id="rId29"/>
    <p:sldId id="283" r:id="rId30"/>
    <p:sldId id="375" r:id="rId31"/>
    <p:sldId id="282" r:id="rId32"/>
    <p:sldId id="326" r:id="rId33"/>
    <p:sldId id="380" r:id="rId34"/>
    <p:sldId id="381" r:id="rId35"/>
    <p:sldId id="361" r:id="rId36"/>
    <p:sldId id="362" r:id="rId37"/>
    <p:sldId id="382" r:id="rId38"/>
    <p:sldId id="383" r:id="rId39"/>
    <p:sldId id="391" r:id="rId40"/>
    <p:sldId id="395" r:id="rId41"/>
    <p:sldId id="396" r:id="rId42"/>
    <p:sldId id="411" r:id="rId43"/>
    <p:sldId id="398" r:id="rId44"/>
    <p:sldId id="384" r:id="rId45"/>
    <p:sldId id="385" r:id="rId46"/>
    <p:sldId id="386" r:id="rId47"/>
    <p:sldId id="387" r:id="rId48"/>
    <p:sldId id="388" r:id="rId49"/>
    <p:sldId id="392" r:id="rId50"/>
    <p:sldId id="397" r:id="rId51"/>
    <p:sldId id="399" r:id="rId52"/>
    <p:sldId id="38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394" r:id="rId63"/>
    <p:sldId id="366" r:id="rId64"/>
    <p:sldId id="368" r:id="rId65"/>
    <p:sldId id="369" r:id="rId66"/>
    <p:sldId id="373" r:id="rId67"/>
    <p:sldId id="377" r:id="rId6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129B9-7C74-5D40-963B-FEDFC557A14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C5B18-8404-054D-9ADB-54B7E9DD5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4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0C2E6-A032-D646-9F12-6AA713207A2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5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ABA1-2951-E647-90D3-CA8500FFBE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ECA26-F9D2-1347-AE69-DBF5B143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tiff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1258"/>
            <a:ext cx="7772400" cy="18959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Training Perceptual-Cognitive Skills with Video Occlusion Technology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041739"/>
            <a:ext cx="6400800" cy="1314450"/>
          </a:xfrm>
        </p:spPr>
        <p:txBody>
          <a:bodyPr>
            <a:noAutofit/>
          </a:bodyPr>
          <a:lstStyle/>
          <a:p>
            <a:r>
              <a:rPr lang="en-US" sz="2400" dirty="0" smtClean="0"/>
              <a:t>Dr. Len </a:t>
            </a:r>
            <a:r>
              <a:rPr lang="en-US" sz="2400" dirty="0" err="1" smtClean="0"/>
              <a:t>Zaichkowsky</a:t>
            </a:r>
            <a:endParaRPr lang="en-US" sz="2400" dirty="0" smtClean="0"/>
          </a:p>
          <a:p>
            <a:r>
              <a:rPr lang="en-US" sz="2400" dirty="0" smtClean="0"/>
              <a:t>Director of Sport Science</a:t>
            </a:r>
          </a:p>
          <a:p>
            <a:r>
              <a:rPr lang="en-US" sz="2400" i="1" dirty="0" err="1" smtClean="0"/>
              <a:t>gameSense</a:t>
            </a:r>
            <a:r>
              <a:rPr lang="en-US" sz="2400" i="1" dirty="0" smtClean="0"/>
              <a:t> Sports </a:t>
            </a:r>
            <a:r>
              <a:rPr lang="en-US" sz="2400" dirty="0" smtClean="0"/>
              <a:t>LLC</a:t>
            </a:r>
          </a:p>
          <a:p>
            <a:endParaRPr lang="en-US" sz="2400" dirty="0" smtClean="0"/>
          </a:p>
          <a:p>
            <a:r>
              <a:rPr lang="en-US" sz="2400" dirty="0" smtClean="0"/>
              <a:t>M&amp;S Seminar Series</a:t>
            </a:r>
          </a:p>
          <a:p>
            <a:r>
              <a:rPr lang="en-US" sz="2400" dirty="0" smtClean="0"/>
              <a:t>17 October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624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iveShooterTraining1-1-t6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" y="0"/>
            <a:ext cx="8014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ra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9" y="342900"/>
            <a:ext cx="4810125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5114123c3fd38.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03" y="2423019"/>
            <a:ext cx="3633344" cy="224056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47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d of the HItter-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" y="1"/>
            <a:ext cx="9144000" cy="36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nd of the HItter-cha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r="49259" b="10402"/>
          <a:stretch/>
        </p:blipFill>
        <p:spPr>
          <a:xfrm>
            <a:off x="-9121" y="5945"/>
            <a:ext cx="9143999" cy="46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9" y="561748"/>
            <a:ext cx="4922793" cy="368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82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HP-MLB-POV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-17617" r="31940" b="17617"/>
          <a:stretch/>
        </p:blipFill>
        <p:spPr>
          <a:xfrm>
            <a:off x="2881950" y="-269959"/>
            <a:ext cx="3724077" cy="399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LB-RHP-P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8" y="2273103"/>
            <a:ext cx="3695234" cy="27129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LHP-MLB-POV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-17617" r="31940" b="17617"/>
          <a:stretch/>
        </p:blipFill>
        <p:spPr>
          <a:xfrm>
            <a:off x="2881950" y="-269959"/>
            <a:ext cx="2489901" cy="26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LB-RHP-P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8" y="2273103"/>
            <a:ext cx="3695234" cy="27129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RHP-MLB-P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8" y="613331"/>
            <a:ext cx="2951736" cy="1659772"/>
          </a:xfrm>
          <a:prstGeom prst="rect">
            <a:avLst/>
          </a:prstGeom>
        </p:spPr>
      </p:pic>
      <p:pic>
        <p:nvPicPr>
          <p:cNvPr id="8" name="Picture 7" descr="LHP-MLB-POV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-17617" r="31940" b="17617"/>
          <a:stretch/>
        </p:blipFill>
        <p:spPr>
          <a:xfrm>
            <a:off x="2881950" y="-269959"/>
            <a:ext cx="2489901" cy="26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tcherCU-5 feet-Mari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1" y="2511253"/>
            <a:ext cx="4971844" cy="24942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MLB-RHP-P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8" y="2273103"/>
            <a:ext cx="3695234" cy="27129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RHP-MLB-PO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8" y="613331"/>
            <a:ext cx="2951736" cy="1659772"/>
          </a:xfrm>
          <a:prstGeom prst="rect">
            <a:avLst/>
          </a:prstGeom>
        </p:spPr>
      </p:pic>
      <p:pic>
        <p:nvPicPr>
          <p:cNvPr id="8" name="Picture 7" descr="LHP-MLB-POV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-17617" r="31940" b="17617"/>
          <a:stretch/>
        </p:blipFill>
        <p:spPr>
          <a:xfrm>
            <a:off x="2881950" y="-269959"/>
            <a:ext cx="2489901" cy="26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tcherCU-5 feet-Mari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1" y="2511253"/>
            <a:ext cx="4971844" cy="24942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MLB-RHP-P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8" y="2273103"/>
            <a:ext cx="3695234" cy="27129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RHP-MLB-PO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8" y="613331"/>
            <a:ext cx="2951736" cy="1659772"/>
          </a:xfrm>
          <a:prstGeom prst="rect">
            <a:avLst/>
          </a:prstGeom>
        </p:spPr>
      </p:pic>
      <p:pic>
        <p:nvPicPr>
          <p:cNvPr id="3" name="Picture 2" descr="MLB-RHP=POV-batt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7" t="-1689" r="7548" b="37289"/>
          <a:stretch/>
        </p:blipFill>
        <p:spPr>
          <a:xfrm>
            <a:off x="5722270" y="155570"/>
            <a:ext cx="2894291" cy="1934872"/>
          </a:xfrm>
          <a:prstGeom prst="rect">
            <a:avLst/>
          </a:prstGeom>
        </p:spPr>
      </p:pic>
      <p:pic>
        <p:nvPicPr>
          <p:cNvPr id="8" name="Picture 7" descr="LHP-MLB-POV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-17617" r="31940" b="17617"/>
          <a:stretch/>
        </p:blipFill>
        <p:spPr>
          <a:xfrm>
            <a:off x="2881950" y="-269959"/>
            <a:ext cx="2489901" cy="26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TSEC-Pitch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"/>
          <a:stretch/>
        </p:blipFill>
        <p:spPr>
          <a:xfrm>
            <a:off x="552388" y="47932"/>
            <a:ext cx="8340025" cy="50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2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rteye-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94" y="192503"/>
            <a:ext cx="6003956" cy="41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8_1153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5358" r="26236" b="17763"/>
          <a:stretch/>
        </p:blipFill>
        <p:spPr>
          <a:xfrm>
            <a:off x="862584" y="179737"/>
            <a:ext cx="7224149" cy="47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mTrax-4 Pitch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797731" y="18673"/>
            <a:ext cx="7617004" cy="51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T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726"/>
            <a:ext cx="9144000" cy="486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1656613" y="5805826"/>
            <a:ext cx="950530" cy="182563"/>
          </a:xfrm>
        </p:spPr>
        <p:txBody>
          <a:bodyPr/>
          <a:lstStyle/>
          <a:p>
            <a:pPr>
              <a:defRPr/>
            </a:pPr>
            <a:r>
              <a:rPr lang="en-US" dirty="0"/>
              <a:t>sports-biometrics-</a:t>
            </a:r>
            <a:r>
              <a:rPr lang="en-US" dirty="0" err="1"/>
              <a:t>conference.com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3391278" y="6559137"/>
            <a:ext cx="2895600" cy="365125"/>
          </a:xfrm>
        </p:spPr>
        <p:txBody>
          <a:bodyPr/>
          <a:lstStyle/>
          <a:p>
            <a:pPr>
              <a:defRPr/>
            </a:pPr>
            <a:fld id="{6AE94A0D-3495-B641-B740-3B5235D9A1F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Picture 3" descr="NikeSPARQ-SensorySt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r="45131"/>
          <a:stretch/>
        </p:blipFill>
        <p:spPr>
          <a:xfrm>
            <a:off x="386886" y="158549"/>
            <a:ext cx="2391005" cy="4862038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258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07" y="350801"/>
            <a:ext cx="3687312" cy="36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ervo-EEG ri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02" y="542465"/>
            <a:ext cx="6323387" cy="42139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eCervo-at computer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6"/>
          <a:stretch/>
        </p:blipFill>
        <p:spPr>
          <a:xfrm>
            <a:off x="120905" y="317540"/>
            <a:ext cx="4261788" cy="38733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2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Cervo-interfa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5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LB-The Show-Batter POV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6" y="325407"/>
            <a:ext cx="8023808" cy="44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ONSportsWhiteHeads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94" y="169819"/>
            <a:ext cx="4017585" cy="2860520"/>
          </a:xfrm>
          <a:prstGeom prst="rect">
            <a:avLst/>
          </a:prstGeom>
        </p:spPr>
      </p:pic>
      <p:pic>
        <p:nvPicPr>
          <p:cNvPr id="4" name="Picture 3" descr="la-sp-virtual-photo-201605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" y="0"/>
            <a:ext cx="4277297" cy="2404291"/>
          </a:xfrm>
          <a:prstGeom prst="rect">
            <a:avLst/>
          </a:prstGeom>
        </p:spPr>
      </p:pic>
      <p:pic>
        <p:nvPicPr>
          <p:cNvPr id="5" name="Picture 4" descr="EON-OPS-inp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1" y="2400126"/>
            <a:ext cx="4612584" cy="25945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70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R-baseball-LA Tim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/>
          <a:stretch/>
        </p:blipFill>
        <p:spPr>
          <a:xfrm>
            <a:off x="946745" y="43410"/>
            <a:ext cx="7267976" cy="50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Grom-P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7" y="209939"/>
            <a:ext cx="7493621" cy="42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R-baseball-LA Tim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/>
          <a:stretch/>
        </p:blipFill>
        <p:spPr>
          <a:xfrm>
            <a:off x="946745" y="43410"/>
            <a:ext cx="7267976" cy="5047166"/>
          </a:xfrm>
          <a:prstGeom prst="rect">
            <a:avLst/>
          </a:prstGeom>
        </p:spPr>
      </p:pic>
      <p:pic>
        <p:nvPicPr>
          <p:cNvPr id="3" name="Picture 2" descr="pro b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6" y="1380475"/>
            <a:ext cx="3809688" cy="284687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7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ON Baseb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4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V-BB-med-short copy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2" y="102918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MO-OcclusionTest-sample cop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676" y="205979"/>
            <a:ext cx="6999132" cy="47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2900"/>
            <a:ext cx="8610600" cy="5691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>
                <a:latin typeface="Calibri" panose="020F0502020204030204" pitchFamily="34" charset="0"/>
              </a:rPr>
              <a:t>Video-Occlusion </a:t>
            </a:r>
            <a:r>
              <a:rPr lang="en-US" sz="4800" dirty="0" smtClean="0">
                <a:latin typeface="Calibri" panose="020F0502020204030204" pitchFamily="34" charset="0"/>
              </a:rPr>
              <a:t>Test</a:t>
            </a:r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684542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 – Curveball 	 	Strike</a:t>
            </a:r>
          </a:p>
          <a:p>
            <a:r>
              <a:rPr lang="en-US" sz="3200" dirty="0" smtClean="0"/>
              <a:t>2 – Fastball 	 	Strike</a:t>
            </a:r>
          </a:p>
          <a:p>
            <a:r>
              <a:rPr lang="en-US" sz="3200" dirty="0" smtClean="0"/>
              <a:t>3 – Fastball 	 	Strike</a:t>
            </a:r>
          </a:p>
          <a:p>
            <a:r>
              <a:rPr lang="en-US" sz="3200" dirty="0" smtClean="0"/>
              <a:t>4 – Curveball   	Strike</a:t>
            </a:r>
          </a:p>
          <a:p>
            <a:r>
              <a:rPr lang="en-US" sz="3200" dirty="0" smtClean="0"/>
              <a:t>5 – Curveball    	Strike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390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201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latin typeface="Calibri" panose="020F0502020204030204" pitchFamily="34" charset="0"/>
              </a:rPr>
              <a:t>Video-</a:t>
            </a:r>
            <a:r>
              <a:rPr lang="en-US" sz="4800" dirty="0" smtClean="0">
                <a:latin typeface="Calibri" panose="020F0502020204030204" pitchFamily="34" charset="0"/>
              </a:rPr>
              <a:t>Occlusion Research</a:t>
            </a:r>
            <a:endParaRPr lang="en-US" sz="48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IMG_00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6" t="20689" r="37317" b="48613"/>
          <a:stretch/>
        </p:blipFill>
        <p:spPr>
          <a:xfrm>
            <a:off x="1174104" y="3180110"/>
            <a:ext cx="2252002" cy="15789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PR-Test-Photo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3345" r="20732" b="63418"/>
          <a:stretch/>
        </p:blipFill>
        <p:spPr>
          <a:xfrm>
            <a:off x="344003" y="1135263"/>
            <a:ext cx="5162984" cy="22783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CCBL-Orleans-OcclusionTest-1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3214" r="8476" b="22163"/>
          <a:stretch/>
        </p:blipFill>
        <p:spPr>
          <a:xfrm>
            <a:off x="3981691" y="2271113"/>
            <a:ext cx="4689738" cy="2814713"/>
          </a:xfrm>
          <a:prstGeom prst="rect">
            <a:avLst/>
          </a:prstGeom>
        </p:spPr>
      </p:pic>
      <p:pic>
        <p:nvPicPr>
          <p:cNvPr id="8" name="Picture 7" descr="test booklet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0"/>
          <a:stretch/>
        </p:blipFill>
        <p:spPr>
          <a:xfrm>
            <a:off x="5932068" y="1296915"/>
            <a:ext cx="2567393" cy="13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0630_1218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-3087" r="10162" b="34984"/>
          <a:stretch/>
        </p:blipFill>
        <p:spPr>
          <a:xfrm>
            <a:off x="3756811" y="1177546"/>
            <a:ext cx="5092863" cy="3502871"/>
          </a:xfrm>
          <a:prstGeom prst="rect">
            <a:avLst/>
          </a:prstGeom>
        </p:spPr>
      </p:pic>
      <p:pic>
        <p:nvPicPr>
          <p:cNvPr id="6" name="Picture 5" descr="20170630_1217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4" y="105847"/>
            <a:ext cx="5000263" cy="28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4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score-batting correlation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9"/>
          <a:stretch/>
        </p:blipFill>
        <p:spPr>
          <a:xfrm>
            <a:off x="0" y="0"/>
            <a:ext cx="9144000" cy="3782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389" y="4233400"/>
            <a:ext cx="8624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Morris-</a:t>
            </a:r>
            <a:r>
              <a:rPr lang="en-US" dirty="0" err="1" smtClean="0"/>
              <a:t>Binelli</a:t>
            </a:r>
            <a:r>
              <a:rPr lang="en-US" dirty="0" smtClean="0"/>
              <a:t>, Muller, &amp; Fadde (2017)</a:t>
            </a:r>
            <a:r>
              <a:rPr lang="en-AU" dirty="0" smtClean="0"/>
              <a:t> </a:t>
            </a:r>
            <a:r>
              <a:rPr lang="en-AU" b="1" i="1" dirty="0"/>
              <a:t>Use of Pitcher Game Footage to Measure Visual Anticipation and its Relationship to Baseball Batting Statistics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score-batting correlation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9"/>
          <a:stretch/>
        </p:blipFill>
        <p:spPr>
          <a:xfrm>
            <a:off x="0" y="0"/>
            <a:ext cx="9144000" cy="3782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389" y="4233400"/>
            <a:ext cx="8624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Morris-</a:t>
            </a:r>
            <a:r>
              <a:rPr lang="en-US" dirty="0" err="1" smtClean="0"/>
              <a:t>Binelli</a:t>
            </a:r>
            <a:r>
              <a:rPr lang="en-US" dirty="0" smtClean="0"/>
              <a:t>, Muller, &amp; Fadde (2017)</a:t>
            </a:r>
            <a:r>
              <a:rPr lang="en-AU" dirty="0" smtClean="0"/>
              <a:t> </a:t>
            </a:r>
            <a:r>
              <a:rPr lang="en-AU" b="1" i="1" dirty="0"/>
              <a:t>Use of Pitcher Game Footage to Measure Visual Anticipation and its Relationship to Baseball Batting Statistics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71774" y="1094095"/>
            <a:ext cx="678964" cy="230832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28426" y="1873793"/>
            <a:ext cx="377202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438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score-batting correlation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9"/>
          <a:stretch/>
        </p:blipFill>
        <p:spPr>
          <a:xfrm>
            <a:off x="0" y="0"/>
            <a:ext cx="9144000" cy="3782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389" y="4233400"/>
            <a:ext cx="8624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Morris-</a:t>
            </a:r>
            <a:r>
              <a:rPr lang="en-US" dirty="0" err="1" smtClean="0"/>
              <a:t>Binelli</a:t>
            </a:r>
            <a:r>
              <a:rPr lang="en-US" dirty="0" smtClean="0"/>
              <a:t>, Muller, &amp; Fadde (2017)</a:t>
            </a:r>
            <a:r>
              <a:rPr lang="en-AU" dirty="0" smtClean="0"/>
              <a:t> </a:t>
            </a:r>
            <a:r>
              <a:rPr lang="en-AU" b="1" i="1" dirty="0"/>
              <a:t>Use of Pitcher Game Footage to Measure Visual Anticipation and its Relationship to Baseball Batting Statistics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71774" y="1094095"/>
            <a:ext cx="678964" cy="230832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28426" y="1873793"/>
            <a:ext cx="377202" cy="36933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jay_Gupta_&amp;_medical_team_prepare_for_brain_surgery_on_USS_Carl_Vinson_(CVN-70)_2010-01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7" y="151499"/>
            <a:ext cx="5424943" cy="3603058"/>
          </a:xfrm>
          <a:prstGeom prst="rect">
            <a:avLst/>
          </a:prstGeom>
        </p:spPr>
      </p:pic>
      <p:pic>
        <p:nvPicPr>
          <p:cNvPr id="3" name="Picture 2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63" y="2128026"/>
            <a:ext cx="3960844" cy="29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S-PR Test-NoNam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3"/>
          <a:stretch/>
        </p:blipFill>
        <p:spPr>
          <a:xfrm>
            <a:off x="552990" y="0"/>
            <a:ext cx="79686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S-PR Test-NoNam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3"/>
          <a:stretch/>
        </p:blipFill>
        <p:spPr>
          <a:xfrm>
            <a:off x="552990" y="0"/>
            <a:ext cx="7968674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6881" y="249645"/>
            <a:ext cx="1454572" cy="453702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 cmpd="sng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818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S-PR Test-NoNam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3"/>
          <a:stretch/>
        </p:blipFill>
        <p:spPr>
          <a:xfrm>
            <a:off x="552990" y="0"/>
            <a:ext cx="7968674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4166" y="423311"/>
            <a:ext cx="911822" cy="437421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 cmpd="sng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66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PlateCamera-Yanke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r="3787" b="11093"/>
          <a:stretch/>
        </p:blipFill>
        <p:spPr>
          <a:xfrm>
            <a:off x="150877" y="188637"/>
            <a:ext cx="6387284" cy="3131374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Batter POV cam-Pirates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t="6515" r="13519" b="61051"/>
          <a:stretch/>
        </p:blipFill>
        <p:spPr>
          <a:xfrm>
            <a:off x="667782" y="3496071"/>
            <a:ext cx="6443489" cy="150909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HomePlateCamera-Astro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6" t="3669" r="10347" b="60146"/>
          <a:stretch/>
        </p:blipFill>
        <p:spPr>
          <a:xfrm>
            <a:off x="3805677" y="1912513"/>
            <a:ext cx="5269578" cy="17973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48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 app-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" y="71898"/>
            <a:ext cx="9144000" cy="50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S-PR-Sab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163" y="158771"/>
            <a:ext cx="8416305" cy="483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-SIU-ProjTV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6" y="65125"/>
            <a:ext cx="4996863" cy="333124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SC_087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22813" r="22016" b="33201"/>
          <a:stretch/>
        </p:blipFill>
        <p:spPr>
          <a:xfrm>
            <a:off x="3740350" y="2789510"/>
            <a:ext cx="4836357" cy="198630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6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 Meggitt Police 285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8" y="0"/>
            <a:ext cx="77056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659" y="749470"/>
            <a:ext cx="8234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More Realistic </a:t>
            </a:r>
          </a:p>
          <a:p>
            <a:pPr algn="ctr"/>
            <a:r>
              <a:rPr lang="en-US" sz="9600" dirty="0" smtClean="0"/>
              <a:t>≠</a:t>
            </a:r>
          </a:p>
          <a:p>
            <a:pPr algn="ctr"/>
            <a:r>
              <a:rPr lang="en-US" sz="7200" dirty="0"/>
              <a:t>M</a:t>
            </a:r>
            <a:r>
              <a:rPr lang="en-US" sz="7200" dirty="0" smtClean="0"/>
              <a:t>ore Learning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1391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659" y="749470"/>
            <a:ext cx="8234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Entertaining</a:t>
            </a:r>
          </a:p>
          <a:p>
            <a:pPr algn="ctr"/>
            <a:r>
              <a:rPr lang="en-US" sz="9600" dirty="0" smtClean="0"/>
              <a:t>≠</a:t>
            </a:r>
          </a:p>
          <a:p>
            <a:pPr algn="ctr"/>
            <a:r>
              <a:rPr lang="en-US" sz="7200" dirty="0" smtClean="0"/>
              <a:t>Training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736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gram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" y="324702"/>
            <a:ext cx="6961595" cy="4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659" y="749470"/>
            <a:ext cx="8234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Research method</a:t>
            </a:r>
          </a:p>
          <a:p>
            <a:pPr algn="ctr"/>
            <a:r>
              <a:rPr lang="en-US" sz="9600" dirty="0" smtClean="0"/>
              <a:t>=</a:t>
            </a:r>
          </a:p>
          <a:p>
            <a:pPr algn="ctr"/>
            <a:r>
              <a:rPr lang="en-US" sz="7200" dirty="0" smtClean="0"/>
              <a:t>Testing method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6670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659" y="749470"/>
            <a:ext cx="8234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Testing method</a:t>
            </a:r>
          </a:p>
          <a:p>
            <a:pPr algn="ctr"/>
            <a:r>
              <a:rPr lang="en-US" sz="9600" dirty="0" smtClean="0"/>
              <a:t>=</a:t>
            </a:r>
          </a:p>
          <a:p>
            <a:pPr algn="ctr"/>
            <a:r>
              <a:rPr lang="en-US" sz="7200" dirty="0" smtClean="0"/>
              <a:t>Training method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1398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Grom-P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7" y="209939"/>
            <a:ext cx="7493621" cy="42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jay_Gupta_&amp;_medical_team_prepare_for_brain_surgery_on_USS_Carl_Vinson_(CVN-70)_2010-01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7" y="151499"/>
            <a:ext cx="5424943" cy="3603058"/>
          </a:xfrm>
          <a:prstGeom prst="rect">
            <a:avLst/>
          </a:prstGeom>
        </p:spPr>
      </p:pic>
      <p:pic>
        <p:nvPicPr>
          <p:cNvPr id="3" name="Picture 2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63" y="2128026"/>
            <a:ext cx="3960844" cy="29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gram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" y="324702"/>
            <a:ext cx="6961595" cy="4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ourced education for IED detection_feature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9" y="204633"/>
            <a:ext cx="7800221" cy="46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9" y="136461"/>
            <a:ext cx="8322745" cy="46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n73J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65" y="0"/>
            <a:ext cx="77195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2d26759cabd95ee6099a1ef0e9edc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64" y="0"/>
            <a:ext cx="6409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iveShooterTraining1-1-t6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" y="0"/>
            <a:ext cx="8014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ourced education for IED detection_feature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9" y="204633"/>
            <a:ext cx="7800221" cy="46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ra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9" y="342900"/>
            <a:ext cx="4810125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5114123c3fd38.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03" y="2423019"/>
            <a:ext cx="3633344" cy="224056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02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29"/>
            <a:ext cx="8229600" cy="85725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gameSense</a:t>
            </a:r>
            <a:r>
              <a:rPr lang="en-US" dirty="0" smtClean="0"/>
              <a:t>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0839"/>
            <a:ext cx="8229600" cy="484142"/>
          </a:xfrm>
        </p:spPr>
        <p:txBody>
          <a:bodyPr>
            <a:normAutofit/>
          </a:bodyPr>
          <a:lstStyle/>
          <a:p>
            <a:r>
              <a:rPr lang="en-US" sz="2400" dirty="0"/>
              <a:t>R</a:t>
            </a:r>
            <a:r>
              <a:rPr lang="en-US" sz="2400" dirty="0" smtClean="0"/>
              <a:t>esearch challenge 2010-2017</a:t>
            </a:r>
            <a:endParaRPr lang="en-US" sz="24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57200" y="1643430"/>
            <a:ext cx="4038600" cy="2656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r>
              <a:rPr lang="en-US" sz="2400" dirty="0" smtClean="0"/>
              <a:t>ommercial sports training solutions that are:</a:t>
            </a:r>
          </a:p>
          <a:p>
            <a:pPr lvl="1"/>
            <a:r>
              <a:rPr lang="en-US" sz="1800" dirty="0" smtClean="0"/>
              <a:t>Effective with validated results</a:t>
            </a:r>
          </a:p>
          <a:p>
            <a:pPr lvl="1"/>
            <a:r>
              <a:rPr lang="en-US" sz="1800" dirty="0" smtClean="0"/>
              <a:t>Convenient, deployable, scalable</a:t>
            </a:r>
          </a:p>
          <a:p>
            <a:pPr lvl="1"/>
            <a:r>
              <a:rPr lang="en-US" sz="1800" dirty="0" smtClean="0"/>
              <a:t>Targeted, affordable</a:t>
            </a:r>
          </a:p>
          <a:p>
            <a:endParaRPr lang="en-US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648199" y="1091065"/>
            <a:ext cx="4253983" cy="33374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rgbClr val="FFC000"/>
                </a:solidFill>
              </a:rPr>
              <a:t>Medical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Threat Recognition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Use-of-Force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House Clearing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Checkpoint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Active Shooter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Vehicle Ambush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849659"/>
            <a:ext cx="5309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Wingdings" panose="05000000000000000000" pitchFamily="2" charset="2"/>
              </a:rPr>
              <a:t>C</a:t>
            </a:r>
            <a:endParaRPr lang="en-US" sz="4000" dirty="0">
              <a:solidFill>
                <a:srgbClr val="92D050"/>
              </a:solidFill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3696373"/>
            <a:ext cx="4038600" cy="12137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Next step: extension of </a:t>
            </a:r>
            <a:r>
              <a:rPr lang="en-US" dirty="0" smtClean="0"/>
              <a:t>sports </a:t>
            </a:r>
            <a:r>
              <a:rPr lang="en-US" dirty="0"/>
              <a:t>technology &amp; products </a:t>
            </a:r>
            <a:r>
              <a:rPr lang="en-US" dirty="0" smtClean="0"/>
              <a:t>to </a:t>
            </a:r>
            <a:r>
              <a:rPr lang="en-US" dirty="0">
                <a:solidFill>
                  <a:srgbClr val="FFC000"/>
                </a:solidFill>
              </a:rPr>
              <a:t>mission-critical</a:t>
            </a:r>
            <a:r>
              <a:rPr lang="en-US" dirty="0"/>
              <a:t> </a:t>
            </a:r>
            <a:r>
              <a:rPr lang="en-US" dirty="0" smtClean="0"/>
              <a:t>domains: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842337"/>
            <a:ext cx="5309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Wingdings" panose="05000000000000000000" pitchFamily="2" charset="2"/>
              </a:rPr>
              <a:t>C</a:t>
            </a:r>
            <a:endParaRPr lang="en-US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41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UCF 17Oct2017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826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ChangeArrowheads="1"/>
          </p:cNvSpPr>
          <p:nvPr/>
        </p:nvSpPr>
        <p:spPr bwMode="auto">
          <a:xfrm>
            <a:off x="2346325" y="4312444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4565"/>
            <a:ext cx="9144000" cy="62626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latin typeface="Calibri" panose="020F0502020204030204" pitchFamily="34" charset="0"/>
              </a:rPr>
              <a:t>Pitch Recognition Training: Results</a:t>
            </a:r>
            <a:endParaRPr lang="en-US" sz="48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Table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053"/>
            <a:ext cx="9144000" cy="40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6012" y="171450"/>
            <a:ext cx="904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5</a:t>
            </a:r>
            <a:endParaRPr lang="en-US" sz="9600" dirty="0"/>
          </a:p>
        </p:txBody>
      </p:sp>
      <p:pic>
        <p:nvPicPr>
          <p:cNvPr id="6" name="ad d run 5-H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150" y="1200149"/>
            <a:ext cx="7816850" cy="3771900"/>
          </a:xfrm>
        </p:spPr>
      </p:pic>
      <p:sp>
        <p:nvSpPr>
          <p:cNvPr id="16" name="TextBox 15"/>
          <p:cNvSpPr txBox="1"/>
          <p:nvPr/>
        </p:nvSpPr>
        <p:spPr>
          <a:xfrm>
            <a:off x="1066801" y="400050"/>
            <a:ext cx="8328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A</a:t>
            </a:r>
            <a:r>
              <a:rPr lang="en-US" sz="4400" dirty="0" smtClean="0"/>
              <a:t> Offensive Adv. </a:t>
            </a:r>
            <a:r>
              <a:rPr lang="en-US" sz="7200" dirty="0" smtClean="0"/>
              <a:t>B</a:t>
            </a:r>
            <a:r>
              <a:rPr lang="en-US" sz="4400" dirty="0" smtClean="0"/>
              <a:t> Defensive Adv.</a:t>
            </a:r>
            <a:endParaRPr lang="en-US" sz="4400" dirty="0"/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66679" y="4114801"/>
            <a:ext cx="1235075" cy="9263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altLang="en-US" sz="4400"/>
              <a:t>5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66679" y="4114801"/>
            <a:ext cx="1235075" cy="9263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altLang="en-US" sz="4400"/>
              <a:t>4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66679" y="4114801"/>
            <a:ext cx="1235075" cy="9263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altLang="en-US" sz="4400"/>
              <a:t>3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66679" y="4114801"/>
            <a:ext cx="1235075" cy="9263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altLang="en-US" sz="4400"/>
              <a:t>2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66679" y="4114801"/>
            <a:ext cx="1235075" cy="9263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altLang="en-US" sz="4400"/>
              <a:t>1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66679" y="4114801"/>
            <a:ext cx="1235075" cy="9263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altLang="en-US" sz="44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5136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9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ghteye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52"/>
            <a:ext cx="9144000" cy="499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ng-250x16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r="8812" b="19130"/>
          <a:stretch/>
        </p:blipFill>
        <p:spPr>
          <a:xfrm>
            <a:off x="545024" y="1210234"/>
            <a:ext cx="7841219" cy="3546829"/>
          </a:xfrm>
        </p:spPr>
      </p:pic>
      <p:pic>
        <p:nvPicPr>
          <p:cNvPr id="5" name="Picture 4" descr="Senaptec-Sensory-Station-300x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16" y="757894"/>
            <a:ext cx="4301728" cy="43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27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9" y="136461"/>
            <a:ext cx="8322745" cy="46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n73J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65" y="0"/>
            <a:ext cx="77195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2d26759cabd95ee6099a1ef0e9edc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64" y="0"/>
            <a:ext cx="6409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3086</TotalTime>
  <Words>202</Words>
  <Application>Microsoft Office PowerPoint</Application>
  <PresentationFormat>On-screen Show (16:9)</PresentationFormat>
  <Paragraphs>71</Paragraphs>
  <Slides>67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Times</vt:lpstr>
      <vt:lpstr>Wingdings</vt:lpstr>
      <vt:lpstr>Black</vt:lpstr>
      <vt:lpstr>Training Perceptual-Cognitive Skills with Video Occlusion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Video-Occlusion Test</vt:lpstr>
      <vt:lpstr>Video-Occlusion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gameSense roadmap</vt:lpstr>
      <vt:lpstr>BACKUP SLIDES</vt:lpstr>
      <vt:lpstr>Pitch Recognition Training: Results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Fadde</dc:creator>
  <cp:lastModifiedBy>Caulkins, Bruce</cp:lastModifiedBy>
  <cp:revision>59</cp:revision>
  <dcterms:created xsi:type="dcterms:W3CDTF">2017-02-26T23:06:24Z</dcterms:created>
  <dcterms:modified xsi:type="dcterms:W3CDTF">2017-10-11T18:15:07Z</dcterms:modified>
</cp:coreProperties>
</file>